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handoutMasterIdLst>
    <p:handoutMasterId r:id="rId25"/>
  </p:handoutMasterIdLst>
  <p:sldIdLst>
    <p:sldId id="307" r:id="rId2"/>
    <p:sldId id="298" r:id="rId3"/>
    <p:sldId id="258" r:id="rId4"/>
    <p:sldId id="312" r:id="rId5"/>
    <p:sldId id="276" r:id="rId6"/>
    <p:sldId id="277" r:id="rId7"/>
    <p:sldId id="278" r:id="rId8"/>
    <p:sldId id="281" r:id="rId9"/>
    <p:sldId id="283" r:id="rId10"/>
    <p:sldId id="261" r:id="rId11"/>
    <p:sldId id="285" r:id="rId12"/>
    <p:sldId id="299" r:id="rId13"/>
    <p:sldId id="300" r:id="rId14"/>
    <p:sldId id="301" r:id="rId15"/>
    <p:sldId id="302" r:id="rId16"/>
    <p:sldId id="290" r:id="rId17"/>
    <p:sldId id="293" r:id="rId18"/>
    <p:sldId id="303" r:id="rId19"/>
    <p:sldId id="295" r:id="rId20"/>
    <p:sldId id="296" r:id="rId21"/>
    <p:sldId id="306" r:id="rId22"/>
    <p:sldId id="304" r:id="rId23"/>
  </p:sldIdLst>
  <p:sldSz cx="12192000" cy="6858000"/>
  <p:notesSz cx="6858000" cy="9144000"/>
  <p:embeddedFontLst>
    <p:embeddedFont>
      <p:font typeface="Caveat Brush" panose="02020500000000000000" charset="-120"/>
      <p:regular r:id="rId26"/>
    </p:embeddedFont>
    <p:embeddedFont>
      <p:font typeface="Barlow" panose="02020500000000000000" charset="0"/>
      <p:regular r:id="rId27"/>
      <p:bold r:id="rId28"/>
      <p:italic r:id="rId29"/>
      <p:boldItalic r:id="rId30"/>
    </p:embeddedFont>
    <p:embeddedFont>
      <p:font typeface="Barlow Semi Condensed SemiBold" panose="02020500000000000000"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Jokerman" panose="04090605060D06020702" pitchFamily="82" charset="0"/>
      <p:regular r:id="rId47"/>
    </p:embeddedFont>
    <p:embeddedFont>
      <p:font typeface="Microsoft JhengHei UI" panose="020B0604030504040204" pitchFamily="34" charset="-120"/>
      <p:regular r:id="rId48"/>
      <p:bold r:id="rId49"/>
    </p:embeddedFont>
    <p:embeddedFont>
      <p:font typeface="微軟正黑體" panose="020B0604030504040204" pitchFamily="34" charset="-120"/>
      <p:regular r:id="rId50"/>
      <p:bold r:id="rId51"/>
    </p:embeddedFont>
    <p:embeddedFont>
      <p:font typeface="微軟正黑體" panose="020B0604030504040204" pitchFamily="34" charset="-12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3A108CEA-8330-420A-B159-F54F69D372A5}">
          <p14:sldIdLst>
            <p14:sldId id="307"/>
            <p14:sldId id="298"/>
          </p14:sldIdLst>
        </p14:section>
        <p14:section name="一、簡介性平會" id="{AAC2EA6F-74FA-4E2D-A0C7-909578D9A2EA}">
          <p14:sldIdLst>
            <p14:sldId id="258"/>
            <p14:sldId id="312"/>
          </p14:sldIdLst>
        </p14:section>
        <p14:section name="二、求助" id="{4D1EF494-7F5D-47A1-804A-45C4B108600D}">
          <p14:sldIdLst>
            <p14:sldId id="276"/>
            <p14:sldId id="277"/>
            <p14:sldId id="278"/>
            <p14:sldId id="281"/>
            <p14:sldId id="283"/>
            <p14:sldId id="261"/>
          </p14:sldIdLst>
        </p14:section>
        <p14:section name="三、案例分享" id="{8E80EC98-93C8-4917-89A1-9C4E5D6DC9EA}">
          <p14:sldIdLst>
            <p14:sldId id="285"/>
            <p14:sldId id="299"/>
            <p14:sldId id="300"/>
            <p14:sldId id="301"/>
            <p14:sldId id="302"/>
            <p14:sldId id="290"/>
            <p14:sldId id="293"/>
            <p14:sldId id="303"/>
            <p14:sldId id="295"/>
          </p14:sldIdLst>
        </p14:section>
        <p14:section name="聯絡我們" id="{1E3BBC2F-A24A-4853-A994-C227D10614F7}">
          <p14:sldIdLst>
            <p14:sldId id="296"/>
            <p14:sldId id="306"/>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2"/>
    <a:srgbClr val="FF6600"/>
    <a:srgbClr val="FFE7E7"/>
    <a:srgbClr val="FFCCCC"/>
    <a:srgbClr val="E0E0E0"/>
    <a:srgbClr val="CEEBFE"/>
    <a:srgbClr val="000099"/>
    <a:srgbClr val="D5E8FF"/>
    <a:srgbClr val="EEE2DE"/>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5967" autoAdjust="0"/>
  </p:normalViewPr>
  <p:slideViewPr>
    <p:cSldViewPr snapToGrid="0">
      <p:cViewPr varScale="1">
        <p:scale>
          <a:sx n="46" d="100"/>
          <a:sy n="46" d="100"/>
        </p:scale>
        <p:origin x="72" y="11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CD696-B5E7-45AF-BFA6-39E05354A1A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C7279F4F-07B3-4720-AFA5-43C6A263B558}">
      <dgm:prSet phldrT="[文字]" custT="1"/>
      <dgm:spPr/>
      <dgm:t>
        <a:bodyPr/>
        <a:lstStyle/>
        <a:p>
          <a:r>
            <a:rPr lang="en-US" altLang="zh-TW" sz="2400" b="1" dirty="0">
              <a:solidFill>
                <a:schemeClr val="tx1"/>
              </a:solidFill>
            </a:rPr>
            <a:t>Appeal</a:t>
          </a:r>
        </a:p>
      </dgm:t>
    </dgm:pt>
    <dgm:pt modelId="{74BB621B-9C92-4FD3-8BEB-9341DA49034A}" type="parTrans" cxnId="{248DDFD4-0345-4E68-A1D4-C33ED64BA44F}">
      <dgm:prSet/>
      <dgm:spPr/>
      <dgm:t>
        <a:bodyPr/>
        <a:lstStyle/>
        <a:p>
          <a:endParaRPr lang="zh-TW" altLang="en-US"/>
        </a:p>
      </dgm:t>
    </dgm:pt>
    <dgm:pt modelId="{DA697038-2399-47BD-8536-1747EAE59929}" type="sibTrans" cxnId="{248DDFD4-0345-4E68-A1D4-C33ED64BA44F}">
      <dgm:prSet/>
      <dgm:spPr/>
      <dgm:t>
        <a:bodyPr/>
        <a:lstStyle/>
        <a:p>
          <a:endParaRPr lang="zh-TW" altLang="en-US"/>
        </a:p>
      </dgm:t>
    </dgm:pt>
    <dgm:pt modelId="{32B9C87C-CD9D-42E8-9D80-E656FE8C37D7}">
      <dgm:prSet phldrT="[文字]" custT="1"/>
      <dgm:spPr/>
      <dgm:t>
        <a:bodyPr/>
        <a:lstStyle/>
        <a:p>
          <a:r>
            <a:rPr lang="en-US" altLang="zh-TW" sz="2000" b="1" dirty="0">
              <a:solidFill>
                <a:schemeClr val="tx1"/>
              </a:solidFill>
            </a:rPr>
            <a:t>File a complaint</a:t>
          </a:r>
          <a:endParaRPr lang="zh-TW" altLang="en-US" sz="2000" b="1" dirty="0">
            <a:solidFill>
              <a:schemeClr val="tx1"/>
            </a:solidFill>
          </a:endParaRPr>
        </a:p>
      </dgm:t>
    </dgm:pt>
    <dgm:pt modelId="{97569517-FD9D-4087-8F53-530405ACE23E}" type="parTrans" cxnId="{685CEDD7-1B5A-4123-8868-DC72A56E28CA}">
      <dgm:prSet/>
      <dgm:spPr/>
      <dgm:t>
        <a:bodyPr/>
        <a:lstStyle/>
        <a:p>
          <a:endParaRPr lang="zh-TW" altLang="en-US"/>
        </a:p>
      </dgm:t>
    </dgm:pt>
    <dgm:pt modelId="{20269F5F-42B1-4D95-ACC6-CBFDB0361E88}" type="sibTrans" cxnId="{685CEDD7-1B5A-4123-8868-DC72A56E28CA}">
      <dgm:prSet/>
      <dgm:spPr/>
      <dgm:t>
        <a:bodyPr/>
        <a:lstStyle/>
        <a:p>
          <a:endParaRPr lang="zh-TW" altLang="en-US"/>
        </a:p>
      </dgm:t>
    </dgm:pt>
    <dgm:pt modelId="{2CA6B372-4988-452D-8321-C94AD66B03A0}">
      <dgm:prSet phldrT="[文字]" custT="1"/>
      <dgm:spPr/>
      <dgm:t>
        <a:bodyPr/>
        <a:lstStyle/>
        <a:p>
          <a:r>
            <a:rPr lang="en-US" altLang="en-US" sz="2400" b="1" dirty="0">
              <a:solidFill>
                <a:schemeClr val="tx1"/>
              </a:solidFill>
            </a:rPr>
            <a:t>Petition</a:t>
          </a:r>
          <a:endParaRPr lang="zh-TW" altLang="en-US" sz="2400" b="1" dirty="0">
            <a:solidFill>
              <a:schemeClr val="tx1"/>
            </a:solidFill>
          </a:endParaRPr>
        </a:p>
      </dgm:t>
    </dgm:pt>
    <dgm:pt modelId="{792D5F1F-9B78-41FC-928A-A277F9E64407}" type="parTrans" cxnId="{7998129B-6C7C-42AD-945C-F5271BFBD2F4}">
      <dgm:prSet/>
      <dgm:spPr/>
      <dgm:t>
        <a:bodyPr/>
        <a:lstStyle/>
        <a:p>
          <a:endParaRPr lang="zh-TW" altLang="en-US"/>
        </a:p>
      </dgm:t>
    </dgm:pt>
    <dgm:pt modelId="{DC6808FA-9429-4DC3-9543-1691295F3020}" type="sibTrans" cxnId="{7998129B-6C7C-42AD-945C-F5271BFBD2F4}">
      <dgm:prSet/>
      <dgm:spPr/>
      <dgm:t>
        <a:bodyPr/>
        <a:lstStyle/>
        <a:p>
          <a:endParaRPr lang="zh-TW" altLang="en-US"/>
        </a:p>
      </dgm:t>
    </dgm:pt>
    <dgm:pt modelId="{D9A94902-42EA-4AFE-838A-AA364B8DDA44}">
      <dgm:prSet/>
      <dgm:spPr/>
      <dgm:t>
        <a:bodyPr/>
        <a:lstStyle/>
        <a:p>
          <a:endParaRPr lang="zh-TW" altLang="en-US"/>
        </a:p>
      </dgm:t>
    </dgm:pt>
    <dgm:pt modelId="{02AA39CB-795E-4C6C-ACC5-765E5B6BC218}" type="parTrans" cxnId="{5AEAB0E2-AC03-4229-9375-E4A39AC22398}">
      <dgm:prSet/>
      <dgm:spPr/>
      <dgm:t>
        <a:bodyPr/>
        <a:lstStyle/>
        <a:p>
          <a:endParaRPr lang="zh-TW" altLang="en-US"/>
        </a:p>
      </dgm:t>
    </dgm:pt>
    <dgm:pt modelId="{5BE3D655-8609-4610-B892-146C7687003E}" type="sibTrans" cxnId="{5AEAB0E2-AC03-4229-9375-E4A39AC22398}">
      <dgm:prSet/>
      <dgm:spPr/>
      <dgm:t>
        <a:bodyPr/>
        <a:lstStyle/>
        <a:p>
          <a:endParaRPr lang="zh-TW" altLang="en-US"/>
        </a:p>
      </dgm:t>
    </dgm:pt>
    <dgm:pt modelId="{A87882E4-58D1-4270-8AD3-380230BD9D8B}">
      <dgm:prSet custT="1"/>
      <dgm:spPr/>
      <dgm:t>
        <a:bodyPr/>
        <a:lstStyle/>
        <a:p>
          <a:r>
            <a:rPr lang="en-US" altLang="zh-TW" sz="1900" b="1" dirty="0">
              <a:solidFill>
                <a:schemeClr val="tx1"/>
              </a:solidFill>
            </a:rPr>
            <a:t>Administrative Litigation</a:t>
          </a:r>
        </a:p>
      </dgm:t>
    </dgm:pt>
    <dgm:pt modelId="{CD1C5C4D-6F55-491F-A7DD-393C7D4AD762}" type="parTrans" cxnId="{D753DBC4-B648-42A4-B81B-D16FE33422E5}">
      <dgm:prSet/>
      <dgm:spPr/>
      <dgm:t>
        <a:bodyPr/>
        <a:lstStyle/>
        <a:p>
          <a:endParaRPr lang="zh-TW" altLang="en-US"/>
        </a:p>
      </dgm:t>
    </dgm:pt>
    <dgm:pt modelId="{D120C6A0-47A0-47B4-BF2B-F8EEC885EA54}" type="sibTrans" cxnId="{D753DBC4-B648-42A4-B81B-D16FE33422E5}">
      <dgm:prSet/>
      <dgm:spPr/>
      <dgm:t>
        <a:bodyPr/>
        <a:lstStyle/>
        <a:p>
          <a:endParaRPr lang="zh-TW" altLang="en-US"/>
        </a:p>
      </dgm:t>
    </dgm:pt>
    <dgm:pt modelId="{E155C963-93A2-485E-9DF5-013D75B6B161}" type="pres">
      <dgm:prSet presAssocID="{ABACD696-B5E7-45AF-BFA6-39E05354A1AD}" presName="Name0" presStyleCnt="0">
        <dgm:presLayoutVars>
          <dgm:dir/>
          <dgm:animLvl val="lvl"/>
          <dgm:resizeHandles val="exact"/>
        </dgm:presLayoutVars>
      </dgm:prSet>
      <dgm:spPr/>
    </dgm:pt>
    <dgm:pt modelId="{D7C8B1B0-173C-4384-A45A-C9CDC2ECEBB2}" type="pres">
      <dgm:prSet presAssocID="{C7279F4F-07B3-4720-AFA5-43C6A263B558}" presName="composite" presStyleCnt="0"/>
      <dgm:spPr/>
    </dgm:pt>
    <dgm:pt modelId="{1FDFE58D-667A-407C-A2CB-4638411EA6C0}" type="pres">
      <dgm:prSet presAssocID="{C7279F4F-07B3-4720-AFA5-43C6A263B558}" presName="parTx" presStyleLbl="node1" presStyleIdx="0" presStyleCnt="4" custScaleX="127707" custScaleY="155277" custLinFactNeighborX="-5937">
        <dgm:presLayoutVars>
          <dgm:chMax val="0"/>
          <dgm:chPref val="0"/>
          <dgm:bulletEnabled val="1"/>
        </dgm:presLayoutVars>
      </dgm:prSet>
      <dgm:spPr/>
    </dgm:pt>
    <dgm:pt modelId="{41F9DE08-2B0F-451B-A515-054E1BFC05B6}" type="pres">
      <dgm:prSet presAssocID="{C7279F4F-07B3-4720-AFA5-43C6A263B558}" presName="desTx" presStyleLbl="revTx" presStyleIdx="0" presStyleCnt="1">
        <dgm:presLayoutVars>
          <dgm:bulletEnabled val="1"/>
        </dgm:presLayoutVars>
      </dgm:prSet>
      <dgm:spPr/>
    </dgm:pt>
    <dgm:pt modelId="{C40BE8A5-BAA5-414C-8C36-BFD7552F4FF3}" type="pres">
      <dgm:prSet presAssocID="{DA697038-2399-47BD-8536-1747EAE59929}" presName="space" presStyleCnt="0"/>
      <dgm:spPr/>
    </dgm:pt>
    <dgm:pt modelId="{289C9937-8856-4570-AB81-A4289F050F5E}" type="pres">
      <dgm:prSet presAssocID="{32B9C87C-CD9D-42E8-9D80-E656FE8C37D7}" presName="composite" presStyleCnt="0"/>
      <dgm:spPr/>
    </dgm:pt>
    <dgm:pt modelId="{1FC37971-C354-4373-AF32-77ECB7FE99C8}" type="pres">
      <dgm:prSet presAssocID="{32B9C87C-CD9D-42E8-9D80-E656FE8C37D7}" presName="parTx" presStyleLbl="node1" presStyleIdx="1" presStyleCnt="4" custScaleX="127438" custScaleY="150494" custLinFactNeighborX="-12558" custLinFactNeighborY="4958">
        <dgm:presLayoutVars>
          <dgm:chMax val="0"/>
          <dgm:chPref val="0"/>
          <dgm:bulletEnabled val="1"/>
        </dgm:presLayoutVars>
      </dgm:prSet>
      <dgm:spPr/>
    </dgm:pt>
    <dgm:pt modelId="{A7C064D1-F886-48B9-BCE7-C74E9D7FB835}" type="pres">
      <dgm:prSet presAssocID="{32B9C87C-CD9D-42E8-9D80-E656FE8C37D7}" presName="desTx" presStyleLbl="revTx" presStyleIdx="0" presStyleCnt="1">
        <dgm:presLayoutVars>
          <dgm:bulletEnabled val="1"/>
        </dgm:presLayoutVars>
      </dgm:prSet>
      <dgm:spPr/>
    </dgm:pt>
    <dgm:pt modelId="{9C147DA8-207E-4528-AB8C-AC7863EB804F}" type="pres">
      <dgm:prSet presAssocID="{20269F5F-42B1-4D95-ACC6-CBFDB0361E88}" presName="space" presStyleCnt="0"/>
      <dgm:spPr/>
    </dgm:pt>
    <dgm:pt modelId="{C3AE9A34-A1F8-4AD3-BBD7-F8D656B55821}" type="pres">
      <dgm:prSet presAssocID="{2CA6B372-4988-452D-8321-C94AD66B03A0}" presName="composite" presStyleCnt="0"/>
      <dgm:spPr/>
    </dgm:pt>
    <dgm:pt modelId="{184108C9-1CB6-4DEB-981D-3CC04390CB44}" type="pres">
      <dgm:prSet presAssocID="{2CA6B372-4988-452D-8321-C94AD66B03A0}" presName="parTx" presStyleLbl="node1" presStyleIdx="2" presStyleCnt="4" custScaleX="124905" custScaleY="147994" custLinFactNeighborX="-22472" custLinFactNeighborY="11567">
        <dgm:presLayoutVars>
          <dgm:chMax val="0"/>
          <dgm:chPref val="0"/>
          <dgm:bulletEnabled val="1"/>
        </dgm:presLayoutVars>
      </dgm:prSet>
      <dgm:spPr/>
    </dgm:pt>
    <dgm:pt modelId="{AAEF91D7-9855-45F1-9EA8-EB18764A86C1}" type="pres">
      <dgm:prSet presAssocID="{2CA6B372-4988-452D-8321-C94AD66B03A0}" presName="desTx" presStyleLbl="revTx" presStyleIdx="0" presStyleCnt="1">
        <dgm:presLayoutVars>
          <dgm:bulletEnabled val="1"/>
        </dgm:presLayoutVars>
      </dgm:prSet>
      <dgm:spPr/>
    </dgm:pt>
    <dgm:pt modelId="{6122AC75-FB1B-4147-9482-C08A10A5FCF5}" type="pres">
      <dgm:prSet presAssocID="{DC6808FA-9429-4DC3-9543-1691295F3020}" presName="space" presStyleCnt="0"/>
      <dgm:spPr/>
    </dgm:pt>
    <dgm:pt modelId="{62B8AE58-23AE-4292-BAA5-85FD5C426ADD}" type="pres">
      <dgm:prSet presAssocID="{A87882E4-58D1-4270-8AD3-380230BD9D8B}" presName="composite" presStyleCnt="0"/>
      <dgm:spPr/>
    </dgm:pt>
    <dgm:pt modelId="{B8B483AF-9336-41D7-9D79-44C98B364925}" type="pres">
      <dgm:prSet presAssocID="{A87882E4-58D1-4270-8AD3-380230BD9D8B}" presName="parTx" presStyleLbl="node1" presStyleIdx="3" presStyleCnt="4" custScaleX="149804" custScaleY="141379" custLinFactNeighborX="-29197" custLinFactNeighborY="9124">
        <dgm:presLayoutVars>
          <dgm:chMax val="0"/>
          <dgm:chPref val="0"/>
          <dgm:bulletEnabled val="1"/>
        </dgm:presLayoutVars>
      </dgm:prSet>
      <dgm:spPr/>
    </dgm:pt>
    <dgm:pt modelId="{CDA8E6AC-ADDE-40CE-8D63-20A5EA4BB172}" type="pres">
      <dgm:prSet presAssocID="{A87882E4-58D1-4270-8AD3-380230BD9D8B}" presName="desTx" presStyleLbl="revTx" presStyleIdx="0" presStyleCnt="1">
        <dgm:presLayoutVars>
          <dgm:bulletEnabled val="1"/>
        </dgm:presLayoutVars>
      </dgm:prSet>
      <dgm:spPr/>
    </dgm:pt>
  </dgm:ptLst>
  <dgm:cxnLst>
    <dgm:cxn modelId="{8D1EC50B-8E27-42B7-AD5A-0AC7651514BC}" type="presOf" srcId="{32B9C87C-CD9D-42E8-9D80-E656FE8C37D7}" destId="{1FC37971-C354-4373-AF32-77ECB7FE99C8}" srcOrd="0" destOrd="0" presId="urn:microsoft.com/office/officeart/2005/8/layout/chevron1"/>
    <dgm:cxn modelId="{DB8CCE23-F1CD-4D6B-ACC8-B05853B88257}" type="presOf" srcId="{A87882E4-58D1-4270-8AD3-380230BD9D8B}" destId="{B8B483AF-9336-41D7-9D79-44C98B364925}" srcOrd="0" destOrd="0" presId="urn:microsoft.com/office/officeart/2005/8/layout/chevron1"/>
    <dgm:cxn modelId="{73D3D43A-3496-409D-AFC4-FB5670226F0D}" type="presOf" srcId="{C7279F4F-07B3-4720-AFA5-43C6A263B558}" destId="{1FDFE58D-667A-407C-A2CB-4638411EA6C0}" srcOrd="0" destOrd="0" presId="urn:microsoft.com/office/officeart/2005/8/layout/chevron1"/>
    <dgm:cxn modelId="{7998129B-6C7C-42AD-945C-F5271BFBD2F4}" srcId="{ABACD696-B5E7-45AF-BFA6-39E05354A1AD}" destId="{2CA6B372-4988-452D-8321-C94AD66B03A0}" srcOrd="2" destOrd="0" parTransId="{792D5F1F-9B78-41FC-928A-A277F9E64407}" sibTransId="{DC6808FA-9429-4DC3-9543-1691295F3020}"/>
    <dgm:cxn modelId="{D753DBC4-B648-42A4-B81B-D16FE33422E5}" srcId="{ABACD696-B5E7-45AF-BFA6-39E05354A1AD}" destId="{A87882E4-58D1-4270-8AD3-380230BD9D8B}" srcOrd="3" destOrd="0" parTransId="{CD1C5C4D-6F55-491F-A7DD-393C7D4AD762}" sibTransId="{D120C6A0-47A0-47B4-BF2B-F8EEC885EA54}"/>
    <dgm:cxn modelId="{248DDFD4-0345-4E68-A1D4-C33ED64BA44F}" srcId="{ABACD696-B5E7-45AF-BFA6-39E05354A1AD}" destId="{C7279F4F-07B3-4720-AFA5-43C6A263B558}" srcOrd="0" destOrd="0" parTransId="{74BB621B-9C92-4FD3-8BEB-9341DA49034A}" sibTransId="{DA697038-2399-47BD-8536-1747EAE59929}"/>
    <dgm:cxn modelId="{685CEDD7-1B5A-4123-8868-DC72A56E28CA}" srcId="{ABACD696-B5E7-45AF-BFA6-39E05354A1AD}" destId="{32B9C87C-CD9D-42E8-9D80-E656FE8C37D7}" srcOrd="1" destOrd="0" parTransId="{97569517-FD9D-4087-8F53-530405ACE23E}" sibTransId="{20269F5F-42B1-4D95-ACC6-CBFDB0361E88}"/>
    <dgm:cxn modelId="{E0B387E2-86DB-4078-8555-AA183FD55180}" type="presOf" srcId="{2CA6B372-4988-452D-8321-C94AD66B03A0}" destId="{184108C9-1CB6-4DEB-981D-3CC04390CB44}" srcOrd="0" destOrd="0" presId="urn:microsoft.com/office/officeart/2005/8/layout/chevron1"/>
    <dgm:cxn modelId="{5AEAB0E2-AC03-4229-9375-E4A39AC22398}" srcId="{2CA6B372-4988-452D-8321-C94AD66B03A0}" destId="{D9A94902-42EA-4AFE-838A-AA364B8DDA44}" srcOrd="0" destOrd="0" parTransId="{02AA39CB-795E-4C6C-ACC5-765E5B6BC218}" sibTransId="{5BE3D655-8609-4610-B892-146C7687003E}"/>
    <dgm:cxn modelId="{D21F94F8-D545-4C62-B3AF-50B8A669722F}" type="presOf" srcId="{D9A94902-42EA-4AFE-838A-AA364B8DDA44}" destId="{AAEF91D7-9855-45F1-9EA8-EB18764A86C1}" srcOrd="0" destOrd="0" presId="urn:microsoft.com/office/officeart/2005/8/layout/chevron1"/>
    <dgm:cxn modelId="{53CD6BFF-186B-4454-9611-AA092609ACA5}" type="presOf" srcId="{ABACD696-B5E7-45AF-BFA6-39E05354A1AD}" destId="{E155C963-93A2-485E-9DF5-013D75B6B161}" srcOrd="0" destOrd="0" presId="urn:microsoft.com/office/officeart/2005/8/layout/chevron1"/>
    <dgm:cxn modelId="{D1C3D92B-3CEC-4729-817F-09A0B222B455}" type="presParOf" srcId="{E155C963-93A2-485E-9DF5-013D75B6B161}" destId="{D7C8B1B0-173C-4384-A45A-C9CDC2ECEBB2}" srcOrd="0" destOrd="0" presId="urn:microsoft.com/office/officeart/2005/8/layout/chevron1"/>
    <dgm:cxn modelId="{36B430CA-7441-45C5-BF7D-411A506F4A9F}" type="presParOf" srcId="{D7C8B1B0-173C-4384-A45A-C9CDC2ECEBB2}" destId="{1FDFE58D-667A-407C-A2CB-4638411EA6C0}" srcOrd="0" destOrd="0" presId="urn:microsoft.com/office/officeart/2005/8/layout/chevron1"/>
    <dgm:cxn modelId="{7B1D1968-FF8B-4ACC-9F98-043FC50AFB72}" type="presParOf" srcId="{D7C8B1B0-173C-4384-A45A-C9CDC2ECEBB2}" destId="{41F9DE08-2B0F-451B-A515-054E1BFC05B6}" srcOrd="1" destOrd="0" presId="urn:microsoft.com/office/officeart/2005/8/layout/chevron1"/>
    <dgm:cxn modelId="{63A55A58-17B8-457A-B9F0-851BB859AD9B}" type="presParOf" srcId="{E155C963-93A2-485E-9DF5-013D75B6B161}" destId="{C40BE8A5-BAA5-414C-8C36-BFD7552F4FF3}" srcOrd="1" destOrd="0" presId="urn:microsoft.com/office/officeart/2005/8/layout/chevron1"/>
    <dgm:cxn modelId="{D4C3325C-186F-48DB-B835-4F2DA5B35ED6}" type="presParOf" srcId="{E155C963-93A2-485E-9DF5-013D75B6B161}" destId="{289C9937-8856-4570-AB81-A4289F050F5E}" srcOrd="2" destOrd="0" presId="urn:microsoft.com/office/officeart/2005/8/layout/chevron1"/>
    <dgm:cxn modelId="{BDCC4940-C61D-4CE0-9B1B-96A80B0A9E18}" type="presParOf" srcId="{289C9937-8856-4570-AB81-A4289F050F5E}" destId="{1FC37971-C354-4373-AF32-77ECB7FE99C8}" srcOrd="0" destOrd="0" presId="urn:microsoft.com/office/officeart/2005/8/layout/chevron1"/>
    <dgm:cxn modelId="{9BA27BD4-182A-489C-95EC-4133D4B765CE}" type="presParOf" srcId="{289C9937-8856-4570-AB81-A4289F050F5E}" destId="{A7C064D1-F886-48B9-BCE7-C74E9D7FB835}" srcOrd="1" destOrd="0" presId="urn:microsoft.com/office/officeart/2005/8/layout/chevron1"/>
    <dgm:cxn modelId="{BAC67521-043A-429B-BE16-C806359B9678}" type="presParOf" srcId="{E155C963-93A2-485E-9DF5-013D75B6B161}" destId="{9C147DA8-207E-4528-AB8C-AC7863EB804F}" srcOrd="3" destOrd="0" presId="urn:microsoft.com/office/officeart/2005/8/layout/chevron1"/>
    <dgm:cxn modelId="{099E7919-EDB6-48B3-8FF5-FF95E5D60828}" type="presParOf" srcId="{E155C963-93A2-485E-9DF5-013D75B6B161}" destId="{C3AE9A34-A1F8-4AD3-BBD7-F8D656B55821}" srcOrd="4" destOrd="0" presId="urn:microsoft.com/office/officeart/2005/8/layout/chevron1"/>
    <dgm:cxn modelId="{07548498-7AD4-482D-84DB-B27F8C3D48DF}" type="presParOf" srcId="{C3AE9A34-A1F8-4AD3-BBD7-F8D656B55821}" destId="{184108C9-1CB6-4DEB-981D-3CC04390CB44}" srcOrd="0" destOrd="0" presId="urn:microsoft.com/office/officeart/2005/8/layout/chevron1"/>
    <dgm:cxn modelId="{0E990A80-AF40-492F-B75A-6923B8F76A1E}" type="presParOf" srcId="{C3AE9A34-A1F8-4AD3-BBD7-F8D656B55821}" destId="{AAEF91D7-9855-45F1-9EA8-EB18764A86C1}" srcOrd="1" destOrd="0" presId="urn:microsoft.com/office/officeart/2005/8/layout/chevron1"/>
    <dgm:cxn modelId="{7F46FB3A-BD41-4C47-B631-AA5EB0E63E8D}" type="presParOf" srcId="{E155C963-93A2-485E-9DF5-013D75B6B161}" destId="{6122AC75-FB1B-4147-9482-C08A10A5FCF5}" srcOrd="5" destOrd="0" presId="urn:microsoft.com/office/officeart/2005/8/layout/chevron1"/>
    <dgm:cxn modelId="{1505A866-875D-423D-A2F4-312262943305}" type="presParOf" srcId="{E155C963-93A2-485E-9DF5-013D75B6B161}" destId="{62B8AE58-23AE-4292-BAA5-85FD5C426ADD}" srcOrd="6" destOrd="0" presId="urn:microsoft.com/office/officeart/2005/8/layout/chevron1"/>
    <dgm:cxn modelId="{3D7090A7-A34C-409B-9143-AE64F98F1D50}" type="presParOf" srcId="{62B8AE58-23AE-4292-BAA5-85FD5C426ADD}" destId="{B8B483AF-9336-41D7-9D79-44C98B364925}" srcOrd="0" destOrd="0" presId="urn:microsoft.com/office/officeart/2005/8/layout/chevron1"/>
    <dgm:cxn modelId="{EB4ED0D8-25E2-4ABE-8538-353E5C1080D4}" type="presParOf" srcId="{62B8AE58-23AE-4292-BAA5-85FD5C426ADD}" destId="{CDA8E6AC-ADDE-40CE-8D63-20A5EA4BB17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E58D-667A-407C-A2CB-4638411EA6C0}">
      <dsp:nvSpPr>
        <dsp:cNvPr id="0" name=""/>
        <dsp:cNvSpPr/>
      </dsp:nvSpPr>
      <dsp:spPr>
        <a:xfrm>
          <a:off x="0" y="239906"/>
          <a:ext cx="2499685" cy="121573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rPr>
            <a:t>Appeal</a:t>
          </a:r>
        </a:p>
      </dsp:txBody>
      <dsp:txXfrm>
        <a:off x="607866" y="239906"/>
        <a:ext cx="1283954" cy="1215731"/>
      </dsp:txXfrm>
    </dsp:sp>
    <dsp:sp modelId="{1FC37971-C354-4373-AF32-77ECB7FE99C8}">
      <dsp:nvSpPr>
        <dsp:cNvPr id="0" name=""/>
        <dsp:cNvSpPr/>
      </dsp:nvSpPr>
      <dsp:spPr>
        <a:xfrm>
          <a:off x="2041199" y="288087"/>
          <a:ext cx="2494420" cy="1178283"/>
        </a:xfrm>
        <a:prstGeom prst="chevron">
          <a:avLst/>
        </a:prstGeom>
        <a:solidFill>
          <a:schemeClr val="accent5">
            <a:hueOff val="-899993"/>
            <a:satOff val="-33333"/>
            <a:lumOff val="-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solidFill>
                <a:schemeClr val="tx1"/>
              </a:solidFill>
            </a:rPr>
            <a:t>File a complaint</a:t>
          </a:r>
          <a:endParaRPr lang="zh-TW" altLang="en-US" sz="2000" b="1" kern="1200" dirty="0">
            <a:solidFill>
              <a:schemeClr val="tx1"/>
            </a:solidFill>
          </a:endParaRPr>
        </a:p>
      </dsp:txBody>
      <dsp:txXfrm>
        <a:off x="2630341" y="288087"/>
        <a:ext cx="1316137" cy="1178283"/>
      </dsp:txXfrm>
    </dsp:sp>
    <dsp:sp modelId="{184108C9-1CB6-4DEB-981D-3CC04390CB44}">
      <dsp:nvSpPr>
        <dsp:cNvPr id="0" name=""/>
        <dsp:cNvSpPr/>
      </dsp:nvSpPr>
      <dsp:spPr>
        <a:xfrm>
          <a:off x="4125567" y="344725"/>
          <a:ext cx="2444840" cy="1158709"/>
        </a:xfrm>
        <a:prstGeom prst="chevron">
          <a:avLst/>
        </a:prstGeom>
        <a:solidFill>
          <a:schemeClr val="accent5">
            <a:hueOff val="-1799985"/>
            <a:satOff val="-66667"/>
            <a:lumOff val="-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solidFill>
                <a:schemeClr val="tx1"/>
              </a:solidFill>
            </a:rPr>
            <a:t>Petition</a:t>
          </a:r>
          <a:endParaRPr lang="zh-TW" altLang="en-US" sz="2400" b="1" kern="1200" dirty="0">
            <a:solidFill>
              <a:schemeClr val="tx1"/>
            </a:solidFill>
          </a:endParaRPr>
        </a:p>
      </dsp:txBody>
      <dsp:txXfrm>
        <a:off x="4704922" y="344725"/>
        <a:ext cx="1286131" cy="1158709"/>
      </dsp:txXfrm>
    </dsp:sp>
    <dsp:sp modelId="{AAEF91D7-9855-45F1-9EA8-EB18764A86C1}">
      <dsp:nvSpPr>
        <dsp:cNvPr id="0" name=""/>
        <dsp:cNvSpPr/>
      </dsp:nvSpPr>
      <dsp:spPr>
        <a:xfrm>
          <a:off x="4809165" y="1322856"/>
          <a:ext cx="1565887"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511300">
            <a:lnSpc>
              <a:spcPct val="90000"/>
            </a:lnSpc>
            <a:spcBef>
              <a:spcPct val="0"/>
            </a:spcBef>
            <a:spcAft>
              <a:spcPct val="15000"/>
            </a:spcAft>
            <a:buChar char="•"/>
          </a:pPr>
          <a:endParaRPr lang="zh-TW" altLang="en-US" sz="3400" kern="1200"/>
        </a:p>
      </dsp:txBody>
      <dsp:txXfrm>
        <a:off x="4809165" y="1322856"/>
        <a:ext cx="1565887" cy="612000"/>
      </dsp:txXfrm>
    </dsp:sp>
    <dsp:sp modelId="{B8B483AF-9336-41D7-9D79-44C98B364925}">
      <dsp:nvSpPr>
        <dsp:cNvPr id="0" name=""/>
        <dsp:cNvSpPr/>
      </dsp:nvSpPr>
      <dsp:spPr>
        <a:xfrm>
          <a:off x="6222774" y="338545"/>
          <a:ext cx="2932203" cy="1106918"/>
        </a:xfrm>
        <a:prstGeom prst="chevron">
          <a:avLst/>
        </a:prstGeom>
        <a:solidFill>
          <a:schemeClr val="accent5">
            <a:hueOff val="-2699978"/>
            <a:satOff val="-100000"/>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altLang="zh-TW" sz="1900" b="1" kern="1200" dirty="0">
              <a:solidFill>
                <a:schemeClr val="tx1"/>
              </a:solidFill>
            </a:rPr>
            <a:t>Administrative Litigation</a:t>
          </a:r>
        </a:p>
      </dsp:txBody>
      <dsp:txXfrm>
        <a:off x="6776233" y="338545"/>
        <a:ext cx="1825285" cy="11069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017093-D559-4C6F-8405-86ACBB0E140A}" type="datetimeFigureOut">
              <a:rPr lang="zh-TW" altLang="en-US" smtClean="0"/>
              <a:pPr/>
              <a:t>2024/3/12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495AD-C8D9-4EB8-8785-6069391F21B2}" type="slidenum">
              <a:rPr lang="zh-TW" altLang="en-US" smtClean="0"/>
              <a:pPr/>
              <a:t>‹#›</a:t>
            </a:fld>
            <a:endParaRPr lang="zh-TW" altLang="en-US"/>
          </a:p>
        </p:txBody>
      </p:sp>
    </p:spTree>
    <p:extLst>
      <p:ext uri="{BB962C8B-B14F-4D97-AF65-F5344CB8AC3E}">
        <p14:creationId xmlns:p14="http://schemas.microsoft.com/office/powerpoint/2010/main" val="199760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18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456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927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0" i="0" u="none" strike="noStrike" cap="none" dirty="0">
                <a:solidFill>
                  <a:srgbClr val="000000"/>
                </a:solidFill>
                <a:effectLst/>
                <a:latin typeface="Arial"/>
                <a:ea typeface="Arial"/>
                <a:cs typeface="Arial"/>
                <a:sym typeface="Arial"/>
              </a:rPr>
              <a:t> </a:t>
            </a:r>
            <a:endParaRPr dirty="0"/>
          </a:p>
        </p:txBody>
      </p:sp>
    </p:spTree>
    <p:extLst>
      <p:ext uri="{BB962C8B-B14F-4D97-AF65-F5344CB8AC3E}">
        <p14:creationId xmlns:p14="http://schemas.microsoft.com/office/powerpoint/2010/main" val="413573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27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97DC217-DF71-1A49-B3EA-559F1F43B0FF}" type="slidenum">
              <a:rPr lang="en-US" altLang="zh-TW" smtClean="0">
                <a:latin typeface="Microsoft JhengHei UI" panose="020B0604030504040204" pitchFamily="34" charset="-120"/>
                <a:ea typeface="Microsoft JhengHei UI" panose="020B0604030504040204" pitchFamily="34" charset="-120"/>
              </a:rPr>
              <a:pPr rtl="0"/>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98783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r>
              <a:rPr lang="zh-TW" altLang="en-US"/>
              <a:t>按一下以編輯母片標題樣式</a:t>
            </a:r>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r>
              <a:rPr lang="zh-TW" altLang="en-US"/>
              <a:t>按一下以編輯母片副標題樣式</a:t>
            </a:r>
            <a:endParaRPr/>
          </a:p>
        </p:txBody>
      </p:sp>
      <p:sp>
        <p:nvSpPr>
          <p:cNvPr id="63"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64"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6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pPr lvl="0"/>
            <a:r>
              <a:rPr lang="zh-TW" altLang="en-US"/>
              <a:t>編輯母片文字樣式</a:t>
            </a: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r>
              <a:rPr lang="zh-TW" altLang="en-US"/>
              <a:t>按一下以編輯母片副標題樣式</a:t>
            </a:r>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53" name="日期版面配置區 3">
            <a:extLst>
              <a:ext uri="{FF2B5EF4-FFF2-40B4-BE49-F238E27FC236}">
                <a16:creationId xmlns:a16="http://schemas.microsoft.com/office/drawing/2014/main" id="{7536C149-3EFE-A94E-902D-57CED00B2C0F}"/>
              </a:ext>
            </a:extLst>
          </p:cNvPr>
          <p:cNvSpPr>
            <a:spLocks noGrp="1"/>
          </p:cNvSpPr>
          <p:nvPr>
            <p:ph type="dt" sz="half" idx="13"/>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4"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pPr lvl="0"/>
            <a:r>
              <a:rPr lang="zh-TW" altLang="en-US"/>
              <a:t>編輯母片文字樣式</a:t>
            </a: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53"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4"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167"/>
        <p:cNvGrpSpPr/>
        <p:nvPr/>
      </p:nvGrpSpPr>
      <p:grpSpPr>
        <a:xfrm>
          <a:off x="0" y="0"/>
          <a:ext cx="0" cy="0"/>
          <a:chOff x="0" y="0"/>
          <a:chExt cx="0" cy="0"/>
        </a:xfrm>
      </p:grpSpPr>
      <p:grpSp>
        <p:nvGrpSpPr>
          <p:cNvPr id="168" name="Google Shape;168;p5"/>
          <p:cNvGrpSpPr/>
          <p:nvPr/>
        </p:nvGrpSpPr>
        <p:grpSpPr>
          <a:xfrm rot="10800000" flipH="1">
            <a:off x="10944790" y="294245"/>
            <a:ext cx="988183" cy="1240407"/>
            <a:chOff x="10177290" y="5267968"/>
            <a:chExt cx="988183" cy="1240407"/>
          </a:xfrm>
        </p:grpSpPr>
        <p:sp>
          <p:nvSpPr>
            <p:cNvPr id="169" name="Google Shape;169;p5"/>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5"/>
          <p:cNvSpPr/>
          <p:nvPr/>
        </p:nvSpPr>
        <p:spPr>
          <a:xfrm rot="10800000" flipH="1">
            <a:off x="5769806" y="281197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5"/>
          <p:cNvSpPr/>
          <p:nvPr/>
        </p:nvSpPr>
        <p:spPr>
          <a:xfrm rot="10800000" flipH="1">
            <a:off x="1200888" y="-55520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rot="-9137100">
            <a:off x="2859781" y="-5393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5"/>
          <p:cNvSpPr/>
          <p:nvPr/>
        </p:nvSpPr>
        <p:spPr>
          <a:xfrm rot="10800000" flipH="1">
            <a:off x="266971" y="260400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6" name="Google Shape;176;p5"/>
          <p:cNvGrpSpPr/>
          <p:nvPr/>
        </p:nvGrpSpPr>
        <p:grpSpPr>
          <a:xfrm rot="10800000" flipH="1">
            <a:off x="10921001" y="1709543"/>
            <a:ext cx="2437255" cy="2244038"/>
            <a:chOff x="4876277" y="2305179"/>
            <a:chExt cx="2437255" cy="2244038"/>
          </a:xfrm>
        </p:grpSpPr>
        <p:sp>
          <p:nvSpPr>
            <p:cNvPr id="177" name="Google Shape;177;p5"/>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5"/>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80" name="Google Shape;180;p5"/>
          <p:cNvCxnSpPr/>
          <p:nvPr/>
        </p:nvCxnSpPr>
        <p:spPr>
          <a:xfrm>
            <a:off x="7292891" y="37626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1" name="Google Shape;181;p5"/>
          <p:cNvCxnSpPr/>
          <p:nvPr/>
        </p:nvCxnSpPr>
        <p:spPr>
          <a:xfrm rot="5400000">
            <a:off x="9791962" y="1551234"/>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2" name="Google Shape;18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183" name="Google Shape;183;p5"/>
          <p:cNvCxnSpPr/>
          <p:nvPr/>
        </p:nvCxnSpPr>
        <p:spPr>
          <a:xfrm>
            <a:off x="656763" y="638636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4" name="Google Shape;184;p5"/>
          <p:cNvCxnSpPr/>
          <p:nvPr/>
        </p:nvCxnSpPr>
        <p:spPr>
          <a:xfrm rot="5400000">
            <a:off x="-604860" y="504225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5" name="Google Shape;185;p5"/>
          <p:cNvSpPr/>
          <p:nvPr/>
        </p:nvSpPr>
        <p:spPr>
          <a:xfrm rot="10800000" flipH="1">
            <a:off x="1295675" y="67742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186" name="Google Shape;186;p5"/>
          <p:cNvGrpSpPr/>
          <p:nvPr/>
        </p:nvGrpSpPr>
        <p:grpSpPr>
          <a:xfrm rot="519699" flipH="1">
            <a:off x="86588" y="-141878"/>
            <a:ext cx="2248038" cy="2349087"/>
            <a:chOff x="1219199" y="2085764"/>
            <a:chExt cx="2248026" cy="2349075"/>
          </a:xfrm>
        </p:grpSpPr>
        <p:sp>
          <p:nvSpPr>
            <p:cNvPr id="187" name="Google Shape;187;p5"/>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5"/>
          <p:cNvSpPr/>
          <p:nvPr/>
        </p:nvSpPr>
        <p:spPr>
          <a:xfrm rot="10800000" flipH="1">
            <a:off x="-382275" y="41916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5"/>
          <p:cNvSpPr/>
          <p:nvPr/>
        </p:nvSpPr>
        <p:spPr>
          <a:xfrm rot="10800000" flipH="1">
            <a:off x="-229875" y="40392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5"/>
          <p:cNvSpPr/>
          <p:nvPr/>
        </p:nvSpPr>
        <p:spPr>
          <a:xfrm rot="10800000" flipH="1">
            <a:off x="-77475" y="38868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2" name="Google Shape;202;p5"/>
          <p:cNvGrpSpPr/>
          <p:nvPr/>
        </p:nvGrpSpPr>
        <p:grpSpPr>
          <a:xfrm rot="10800000" flipH="1">
            <a:off x="9669824" y="4569881"/>
            <a:ext cx="2250905" cy="2349075"/>
            <a:chOff x="1219199" y="2085764"/>
            <a:chExt cx="2250905" cy="2349075"/>
          </a:xfrm>
        </p:grpSpPr>
        <p:sp>
          <p:nvSpPr>
            <p:cNvPr id="203" name="Google Shape;203;p5"/>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5"/>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5"/>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5" name="Google Shape;215;p5"/>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rPr lang="zh-TW" altLang="en-US"/>
              <a:t>按一下以編輯母片標題樣式</a:t>
            </a:r>
            <a:endParaRPr/>
          </a:p>
        </p:txBody>
      </p:sp>
      <p:sp>
        <p:nvSpPr>
          <p:cNvPr id="51"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2"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3"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pPr lvl="0"/>
            <a:r>
              <a:rPr lang="zh-TW" altLang="en-US"/>
              <a:t>編輯母片文字樣式</a:t>
            </a: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4"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35"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36"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250"/>
        <p:cNvGrpSpPr/>
        <p:nvPr/>
      </p:nvGrpSpPr>
      <p:grpSpPr>
        <a:xfrm>
          <a:off x="0" y="0"/>
          <a:ext cx="0" cy="0"/>
          <a:chOff x="0" y="0"/>
          <a:chExt cx="0" cy="0"/>
        </a:xfrm>
      </p:grpSpPr>
      <p:sp>
        <p:nvSpPr>
          <p:cNvPr id="251" name="Google Shape;251;p7"/>
          <p:cNvSpPr/>
          <p:nvPr/>
        </p:nvSpPr>
        <p:spPr>
          <a:xfrm rot="10800000">
            <a:off x="0" y="2854907"/>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2" name="Google Shape;252;p7"/>
          <p:cNvSpPr/>
          <p:nvPr/>
        </p:nvSpPr>
        <p:spPr>
          <a:xfrm rot="10800000">
            <a:off x="-87137" y="-702375"/>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rot="-556215" flipH="1">
            <a:off x="1185045" y="2675633"/>
            <a:ext cx="6745753" cy="4166768"/>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4" name="Google Shape;254;p7"/>
          <p:cNvGrpSpPr/>
          <p:nvPr/>
        </p:nvGrpSpPr>
        <p:grpSpPr>
          <a:xfrm rot="10800000">
            <a:off x="402283" y="147070"/>
            <a:ext cx="988183" cy="1240407"/>
            <a:chOff x="10177290" y="5267968"/>
            <a:chExt cx="988183" cy="1240407"/>
          </a:xfrm>
        </p:grpSpPr>
        <p:sp>
          <p:nvSpPr>
            <p:cNvPr id="255" name="Google Shape;255;p7"/>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8" name="Google Shape;258;p7"/>
          <p:cNvSpPr/>
          <p:nvPr/>
        </p:nvSpPr>
        <p:spPr>
          <a:xfrm rot="9137100" flipH="1">
            <a:off x="2793612" y="63940"/>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rot="10800000">
            <a:off x="8063574" y="2456830"/>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0" name="Google Shape;260;p7"/>
          <p:cNvGrpSpPr/>
          <p:nvPr/>
        </p:nvGrpSpPr>
        <p:grpSpPr>
          <a:xfrm rot="10800000">
            <a:off x="-1023000" y="1562368"/>
            <a:ext cx="2437255" cy="2244038"/>
            <a:chOff x="4876277" y="2305179"/>
            <a:chExt cx="2437255" cy="2244038"/>
          </a:xfrm>
        </p:grpSpPr>
        <p:sp>
          <p:nvSpPr>
            <p:cNvPr id="261" name="Google Shape;261;p7"/>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64" name="Google Shape;264;p7"/>
          <p:cNvCxnSpPr/>
          <p:nvPr/>
        </p:nvCxnSpPr>
        <p:spPr>
          <a:xfrm rot="10800000">
            <a:off x="770965" y="381494"/>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5" name="Google Shape;265;p7"/>
          <p:cNvCxnSpPr/>
          <p:nvPr/>
        </p:nvCxnSpPr>
        <p:spPr>
          <a:xfrm rot="10800000">
            <a:off x="7178493" y="6239192"/>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6" name="Google Shape;266;p7"/>
          <p:cNvCxnSpPr/>
          <p:nvPr/>
        </p:nvCxnSpPr>
        <p:spPr>
          <a:xfrm rot="5400000">
            <a:off x="9664116" y="4895075"/>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67" name="Google Shape;267;p7"/>
          <p:cNvSpPr/>
          <p:nvPr/>
        </p:nvSpPr>
        <p:spPr>
          <a:xfrm rot="10800000">
            <a:off x="6920912" y="40444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rot="10800000">
            <a:off x="6768512" y="38920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7"/>
          <p:cNvSpPr/>
          <p:nvPr/>
        </p:nvSpPr>
        <p:spPr>
          <a:xfrm rot="10800000">
            <a:off x="6616112" y="37396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71" name="Google Shape;271;p7"/>
          <p:cNvSpPr/>
          <p:nvPr/>
        </p:nvSpPr>
        <p:spPr>
          <a:xfrm rot="10800000" flipH="1">
            <a:off x="1324988" y="738300"/>
            <a:ext cx="9604800" cy="5144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cxnSp>
        <p:nvCxnSpPr>
          <p:cNvPr id="272" name="Google Shape;272;p7"/>
          <p:cNvCxnSpPr/>
          <p:nvPr/>
        </p:nvCxnSpPr>
        <p:spPr>
          <a:xfrm rot="5400000">
            <a:off x="-609159" y="17904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73" name="Google Shape;273;p7"/>
          <p:cNvSpPr txBox="1">
            <a:spLocks noGrp="1"/>
          </p:cNvSpPr>
          <p:nvPr>
            <p:ph type="title"/>
          </p:nvPr>
        </p:nvSpPr>
        <p:spPr>
          <a:xfrm>
            <a:off x="1893674" y="600200"/>
            <a:ext cx="72504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r>
              <a:rPr lang="zh-TW" altLang="en-US"/>
              <a:t>按一下以編輯母片標題樣式</a:t>
            </a:r>
            <a:endParaRPr/>
          </a:p>
        </p:txBody>
      </p:sp>
      <p:grpSp>
        <p:nvGrpSpPr>
          <p:cNvPr id="274" name="Google Shape;274;p7"/>
          <p:cNvGrpSpPr/>
          <p:nvPr/>
        </p:nvGrpSpPr>
        <p:grpSpPr>
          <a:xfrm rot="10800000">
            <a:off x="139927" y="4586131"/>
            <a:ext cx="2250905" cy="2349075"/>
            <a:chOff x="1219199" y="2085764"/>
            <a:chExt cx="2250905" cy="2349075"/>
          </a:xfrm>
        </p:grpSpPr>
        <p:sp>
          <p:nvSpPr>
            <p:cNvPr id="275" name="Google Shape;275;p7"/>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7"/>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7"/>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 name="Google Shape;287;p7"/>
          <p:cNvGrpSpPr/>
          <p:nvPr/>
        </p:nvGrpSpPr>
        <p:grpSpPr>
          <a:xfrm rot="-519699">
            <a:off x="10000630" y="-289053"/>
            <a:ext cx="2248038" cy="2349087"/>
            <a:chOff x="1219199" y="2085764"/>
            <a:chExt cx="2248026" cy="2349075"/>
          </a:xfrm>
        </p:grpSpPr>
        <p:sp>
          <p:nvSpPr>
            <p:cNvPr id="288" name="Google Shape;288;p7"/>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7"/>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7"/>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3"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4"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ubtitle" userDrawn="1">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sp>
        <p:nvSpPr>
          <p:cNvPr id="50"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1"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2"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icrosoft JhengHei UI" panose="020B0604030504040204" pitchFamily="34" charset="-120"/>
                <a:ea typeface="Microsoft JhengHei UI" panose="020B0604030504040204" pitchFamily="34" charset="-120"/>
              </a:defRPr>
            </a:lvl1pPr>
            <a:lvl2pPr marL="457200" indent="0">
              <a:buNone/>
              <a:defRPr>
                <a:latin typeface="Microsoft JhengHei UI" panose="020B0604030504040204" pitchFamily="34" charset="-120"/>
                <a:ea typeface="Microsoft JhengHei UI" panose="020B0604030504040204" pitchFamily="34" charset="-120"/>
              </a:defRPr>
            </a:lvl2pPr>
            <a:lvl3pPr marL="914400" indent="0">
              <a:buNone/>
              <a:defRPr>
                <a:latin typeface="Microsoft JhengHei UI" panose="020B0604030504040204" pitchFamily="34" charset="-120"/>
                <a:ea typeface="Microsoft JhengHei UI" panose="020B0604030504040204" pitchFamily="34" charset="-120"/>
              </a:defRPr>
            </a:lvl3pPr>
            <a:lvl4pPr marL="1371600" indent="0">
              <a:buNone/>
              <a:defRPr>
                <a:latin typeface="Microsoft JhengHei UI" panose="020B0604030504040204" pitchFamily="34" charset="-120"/>
                <a:ea typeface="Microsoft JhengHei UI" panose="020B0604030504040204" pitchFamily="34" charset="-120"/>
              </a:defRPr>
            </a:lvl4pPr>
            <a:lvl5pPr marL="1828800" indent="0">
              <a:buNone/>
              <a:defRPr>
                <a:latin typeface="Microsoft JhengHei UI" panose="020B0604030504040204" pitchFamily="34" charset="-120"/>
                <a:ea typeface="Microsoft JhengHei UI" panose="020B0604030504040204" pitchFamily="34" charset="-120"/>
              </a:defRPr>
            </a:lvl5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手繪多邊形​​(F)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5" name="手繪多邊形​​(F)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6" name="手繪多邊形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grpSp>
        <p:nvGrpSpPr>
          <p:cNvPr id="9" name="群組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手繪多邊形​​(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8" name="手繪多邊形​​(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grpSp>
      <p:sp>
        <p:nvSpPr>
          <p:cNvPr id="12" name="投影片編號版面配置區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icrosoft JhengHei UI" panose="020B0604030504040204" pitchFamily="34" charset="-120"/>
                <a:ea typeface="Microsoft JhengHei UI" panose="020B0604030504040204" pitchFamily="34" charset="-120"/>
              </a:defRPr>
            </a:lvl1pPr>
          </a:lstStyle>
          <a:p>
            <a:fld id="{294A09A9-5501-47C1-A89A-A340965A2BE2}" type="slidenum">
              <a:rPr lang="en-US" altLang="zh-TW" noProof="0" smtClean="0"/>
              <a:pPr/>
              <a:t>‹#›</a:t>
            </a:fld>
            <a:endParaRPr lang="zh-TW" altLang="en-US" noProof="0"/>
          </a:p>
        </p:txBody>
      </p:sp>
      <p:sp>
        <p:nvSpPr>
          <p:cNvPr id="1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extLst>
      <p:ext uri="{BB962C8B-B14F-4D97-AF65-F5344CB8AC3E}">
        <p14:creationId xmlns:p14="http://schemas.microsoft.com/office/powerpoint/2010/main" val="296494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10"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11"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12"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61"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2" name="Google Shape;471;p13"/>
          <p:cNvSpPr txBox="1">
            <a:spLocks/>
          </p:cNvSpPr>
          <p:nvPr/>
        </p:nvSpPr>
        <p:spPr>
          <a:xfrm>
            <a:off x="2814000" y="2182485"/>
            <a:ext cx="6549000" cy="1656823"/>
          </a:xfrm>
          <a:prstGeom prst="rect">
            <a:avLst/>
          </a:prstGeom>
          <a:noFill/>
          <a:ln>
            <a:noFill/>
          </a:ln>
        </p:spPr>
        <p:txBody>
          <a:bodyPr spcFirstLastPara="1" wrap="square" lIns="121900" tIns="121900" rIns="121900" bIns="121900" anchor="b" anchorCtr="0">
            <a:sp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1pPr>
            <a:lvl2pPr marR="0" lvl="1"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2pPr>
            <a:lvl3pPr marR="0" lvl="2"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3pPr>
            <a:lvl4pPr marR="0" lvl="3"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4pPr>
            <a:lvl5pPr marR="0" lvl="4"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5pPr>
            <a:lvl6pPr marR="0" lvl="5"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6pPr>
            <a:lvl7pPr marR="0" lvl="6"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7pPr>
            <a:lvl8pPr marR="0" lvl="7"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8pPr>
            <a:lvl9pPr marR="0" lvl="8" algn="l" rtl="0" eaLnBrk="1" hangingPunct="1">
              <a:lnSpc>
                <a:spcPct val="100000"/>
              </a:lnSpc>
              <a:spcBef>
                <a:spcPts val="0"/>
              </a:spcBef>
              <a:spcAft>
                <a:spcPts val="0"/>
              </a:spcAft>
              <a:buClr>
                <a:schemeClr val="dk1"/>
              </a:buClr>
              <a:buSzPts val="5500"/>
              <a:buFont typeface="Barlow Semi Condensed SemiBold"/>
              <a:buNone/>
              <a:defRPr sz="5500" b="0" i="0" u="none" strike="noStrike" cap="none">
                <a:solidFill>
                  <a:schemeClr val="dk1"/>
                </a:solidFill>
                <a:latin typeface="Barlow Semi Condensed SemiBold"/>
                <a:ea typeface="Barlow Semi Condensed SemiBold"/>
                <a:cs typeface="Barlow Semi Condensed SemiBold"/>
                <a:sym typeface="Barlow Semi Condensed SemiBold"/>
              </a:defRPr>
            </a:lvl9pPr>
          </a:lstStyle>
          <a:p>
            <a:pPr algn="ctr">
              <a:lnSpc>
                <a:spcPts val="5500"/>
              </a:lnSpc>
            </a:pPr>
            <a:r>
              <a:rPr lang="en-US" altLang="zh-TW" sz="4000" b="1" dirty="0">
                <a:effectLst>
                  <a:outerShdw blurRad="38100" dist="38100" dir="2700000" algn="tl">
                    <a:srgbClr val="000000">
                      <a:alpha val="43137"/>
                    </a:srgbClr>
                  </a:outerShdw>
                </a:effectLst>
                <a:latin typeface="+mn-lt"/>
                <a:ea typeface="Microsoft JhengHei UI"/>
              </a:rPr>
              <a:t>Gender Equality Incidents</a:t>
            </a:r>
            <a:r>
              <a:rPr lang="en-US" altLang="ja-JP" sz="4000" b="1" dirty="0">
                <a:solidFill>
                  <a:schemeClr val="tx1"/>
                </a:solidFill>
                <a:effectLst>
                  <a:outerShdw blurRad="38100" dist="38100" dir="2700000" algn="tl">
                    <a:srgbClr val="000000">
                      <a:alpha val="43137"/>
                    </a:srgbClr>
                  </a:outerShdw>
                </a:effectLst>
                <a:latin typeface="+mn-lt"/>
                <a:ea typeface="微軟正黑體" panose="020B0604030504040204" pitchFamily="34" charset="-120"/>
              </a:rPr>
              <a:t> </a:t>
            </a:r>
            <a:br>
              <a:rPr lang="en-US" altLang="ja-JP" sz="4000" b="1" dirty="0">
                <a:solidFill>
                  <a:schemeClr val="tx1"/>
                </a:solidFill>
                <a:effectLst>
                  <a:outerShdw blurRad="38100" dist="38100" dir="2700000" algn="tl">
                    <a:srgbClr val="000000">
                      <a:alpha val="43137"/>
                    </a:srgbClr>
                  </a:outerShdw>
                </a:effectLst>
                <a:latin typeface="+mn-lt"/>
                <a:ea typeface="微軟正黑體" panose="020B0604030504040204" pitchFamily="34" charset="-120"/>
              </a:rPr>
            </a:br>
            <a:r>
              <a:rPr lang="en-US" altLang="ja-JP" sz="4000" b="1" dirty="0">
                <a:solidFill>
                  <a:schemeClr val="tx1"/>
                </a:solidFill>
                <a:effectLst>
                  <a:outerShdw blurRad="38100" dist="38100" dir="2700000" algn="tl">
                    <a:srgbClr val="000000">
                      <a:alpha val="43137"/>
                    </a:srgbClr>
                  </a:outerShdw>
                </a:effectLst>
                <a:latin typeface="+mn-lt"/>
                <a:ea typeface="微軟正黑體" panose="020B0604030504040204" pitchFamily="34" charset="-120"/>
              </a:rPr>
              <a:t>on Campus</a:t>
            </a:r>
            <a:r>
              <a:rPr lang="en-US" altLang="zh-TW" sz="4000" b="1" dirty="0">
                <a:solidFill>
                  <a:srgbClr val="C00000"/>
                </a:solidFill>
                <a:effectLst>
                  <a:outerShdw blurRad="38100" dist="38100" dir="2700000" algn="tl">
                    <a:srgbClr val="000000">
                      <a:alpha val="43137"/>
                    </a:srgbClr>
                  </a:outerShdw>
                </a:effectLst>
                <a:latin typeface="+mn-lt"/>
                <a:ea typeface="微軟正黑體" panose="020B0604030504040204" pitchFamily="34" charset="-120"/>
              </a:rPr>
              <a:t> </a:t>
            </a:r>
            <a:endParaRPr lang="en-US" sz="4000" b="1" dirty="0">
              <a:solidFill>
                <a:schemeClr val="tx1"/>
              </a:solidFill>
              <a:effectLst>
                <a:outerShdw blurRad="38100" dist="38100" dir="2700000" algn="tl">
                  <a:srgbClr val="000000">
                    <a:alpha val="43137"/>
                  </a:srgbClr>
                </a:outerShdw>
              </a:effectLst>
              <a:latin typeface="+mn-lt"/>
            </a:endParaRPr>
          </a:p>
        </p:txBody>
      </p:sp>
      <p:sp>
        <p:nvSpPr>
          <p:cNvPr id="13" name="Google Shape;472;p13"/>
          <p:cNvSpPr txBox="1">
            <a:spLocks noGrp="1"/>
          </p:cNvSpPr>
          <p:nvPr>
            <p:ph type="subTitle" idx="1"/>
          </p:nvPr>
        </p:nvSpPr>
        <p:spPr>
          <a:xfrm>
            <a:off x="2734869" y="3839308"/>
            <a:ext cx="6549000" cy="1272103"/>
          </a:xfrm>
          <a:prstGeom prst="rect">
            <a:avLst/>
          </a:prstGeom>
        </p:spPr>
        <p:txBody>
          <a:bodyPr spcFirstLastPara="1" wrap="square" lIns="121900" tIns="121900" rIns="121900" bIns="121900" anchor="t" anchorCtr="0">
            <a:spAutoFit/>
          </a:bodyPr>
          <a:lstStyle/>
          <a:p>
            <a:pPr algn="ctr">
              <a:lnSpc>
                <a:spcPts val="4000"/>
              </a:lnSpc>
            </a:pPr>
            <a:r>
              <a:rPr lang="en-US" altLang="zh-TW" sz="2400" b="1" dirty="0">
                <a:latin typeface="+mj-lt"/>
                <a:ea typeface="Microsoft JhengHei UI"/>
              </a:rPr>
              <a:t>G</a:t>
            </a:r>
            <a:r>
              <a:rPr lang="en-US" altLang="zh-TW" sz="2400" dirty="0">
                <a:latin typeface="+mj-lt"/>
                <a:ea typeface="Microsoft JhengHei UI"/>
              </a:rPr>
              <a:t>ender </a:t>
            </a:r>
            <a:r>
              <a:rPr lang="en-US" altLang="zh-TW" sz="2400" b="1" dirty="0">
                <a:latin typeface="+mj-lt"/>
                <a:ea typeface="Microsoft JhengHei UI"/>
              </a:rPr>
              <a:t>E</a:t>
            </a:r>
            <a:r>
              <a:rPr lang="en-US" altLang="zh-TW" sz="2400" dirty="0">
                <a:latin typeface="+mj-lt"/>
                <a:ea typeface="Microsoft JhengHei UI"/>
              </a:rPr>
              <a:t>quity </a:t>
            </a:r>
            <a:r>
              <a:rPr lang="en-US" altLang="zh-TW" sz="2400" b="1" dirty="0">
                <a:latin typeface="+mj-lt"/>
                <a:ea typeface="Microsoft JhengHei UI"/>
              </a:rPr>
              <a:t>E</a:t>
            </a:r>
            <a:r>
              <a:rPr lang="en-US" altLang="zh-TW" sz="2400" dirty="0">
                <a:latin typeface="+mj-lt"/>
                <a:ea typeface="Microsoft JhengHei UI"/>
              </a:rPr>
              <a:t>ducation </a:t>
            </a:r>
            <a:r>
              <a:rPr lang="en-US" altLang="zh-TW" sz="2400" b="1" dirty="0">
                <a:latin typeface="+mj-lt"/>
                <a:ea typeface="Microsoft JhengHei UI"/>
              </a:rPr>
              <a:t>C</a:t>
            </a:r>
            <a:r>
              <a:rPr lang="en-US" altLang="zh-TW" sz="2400" dirty="0">
                <a:latin typeface="+mj-lt"/>
                <a:ea typeface="Microsoft JhengHei UI"/>
              </a:rPr>
              <a:t>ommittee</a:t>
            </a:r>
          </a:p>
          <a:p>
            <a:pPr algn="ctr">
              <a:lnSpc>
                <a:spcPts val="4000"/>
              </a:lnSpc>
            </a:pPr>
            <a:r>
              <a:rPr lang="en-US" altLang="zh-TW" sz="2800" dirty="0">
                <a:latin typeface="+mj-lt"/>
                <a:ea typeface="Microsoft JhengHei UI"/>
              </a:rPr>
              <a:t>National Taiwan University</a:t>
            </a:r>
            <a:endParaRPr lang="zh-TW" altLang="zh-TW" sz="2400" dirty="0">
              <a:latin typeface="+mj-lt"/>
            </a:endParaRPr>
          </a:p>
        </p:txBody>
      </p:sp>
    </p:spTree>
    <p:extLst>
      <p:ext uri="{BB962C8B-B14F-4D97-AF65-F5344CB8AC3E}">
        <p14:creationId xmlns:p14="http://schemas.microsoft.com/office/powerpoint/2010/main" val="197962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26" name="TextBox 26">
            <a:extLst>
              <a:ext uri="{FF2B5EF4-FFF2-40B4-BE49-F238E27FC236}">
                <a16:creationId xmlns:a16="http://schemas.microsoft.com/office/drawing/2014/main" id="{01A20BD1-5BCD-4DCF-86AE-0E4B0252EE46}"/>
              </a:ext>
            </a:extLst>
          </p:cNvPr>
          <p:cNvSpPr txBox="1"/>
          <p:nvPr/>
        </p:nvSpPr>
        <p:spPr>
          <a:xfrm>
            <a:off x="1384676" y="1919716"/>
            <a:ext cx="4547977" cy="1384995"/>
          </a:xfrm>
          <a:prstGeom prst="rect">
            <a:avLst/>
          </a:prstGeom>
        </p:spPr>
        <p:txBody>
          <a:bodyPr wrap="square" lIns="0" tIns="0" rIns="0" bIns="0" rtlCol="0" anchor="t">
            <a:spAutoFit/>
          </a:bodyPr>
          <a:lstStyle/>
          <a:p>
            <a:pPr>
              <a:lnSpc>
                <a:spcPct val="150000"/>
              </a:lnSpc>
              <a:spcBef>
                <a:spcPts val="600"/>
              </a:spcBef>
            </a:pPr>
            <a:r>
              <a:rPr lang="en-US" altLang="zh-TW" sz="2000" b="1" spc="75" dirty="0">
                <a:solidFill>
                  <a:srgbClr val="C00000"/>
                </a:solidFill>
                <a:latin typeface="Arial" panose="020B0604020202020204" pitchFamily="34" charset="0"/>
                <a:ea typeface="+mj-ea"/>
                <a:cs typeface="Arial" panose="020B0604020202020204" pitchFamily="34" charset="0"/>
              </a:rPr>
              <a:t> </a:t>
            </a:r>
            <a:r>
              <a:rPr lang="zh-TW" altLang="en-US" sz="2000" b="1" spc="75" dirty="0">
                <a:solidFill>
                  <a:srgbClr val="C00000"/>
                </a:solidFill>
                <a:latin typeface="Arial" panose="020B0604020202020204" pitchFamily="34" charset="0"/>
                <a:ea typeface="+mj-ea"/>
                <a:cs typeface="Arial" panose="020B0604020202020204" pitchFamily="34" charset="0"/>
              </a:rPr>
              <a:t>     </a:t>
            </a:r>
            <a:r>
              <a:rPr lang="en-US" altLang="zh-TW" sz="2400" b="1" spc="75" dirty="0">
                <a:solidFill>
                  <a:schemeClr val="accent1">
                    <a:lumMod val="50000"/>
                  </a:schemeClr>
                </a:solidFill>
                <a:latin typeface="Arial" panose="020B0604020202020204" pitchFamily="34" charset="0"/>
                <a:ea typeface="+mj-ea"/>
                <a:cs typeface="Arial" panose="020B0604020202020204" pitchFamily="34" charset="0"/>
              </a:rPr>
              <a:t>Trust your intuition</a:t>
            </a:r>
          </a:p>
          <a:p>
            <a:pPr>
              <a:lnSpc>
                <a:spcPct val="90000"/>
              </a:lnSpc>
            </a:pPr>
            <a:r>
              <a:rPr lang="en-US" altLang="zh-TW" sz="2000" dirty="0">
                <a:latin typeface="Arial" panose="020B0604020202020204" pitchFamily="34" charset="0"/>
                <a:cs typeface="Arial" panose="020B0604020202020204" pitchFamily="34" charset="0"/>
              </a:rPr>
              <a:t>Although</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not</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every</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incident</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will</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constitute</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sexual bullying/ harassment/ assault</a:t>
            </a:r>
            <a:r>
              <a:rPr lang="en-US" altLang="zh-TW" sz="2000" dirty="0">
                <a:solidFill>
                  <a:schemeClr val="tx1"/>
                </a:solidFill>
                <a:latin typeface="Arial" panose="020B0604020202020204" pitchFamily="34" charset="0"/>
                <a:cs typeface="Arial" panose="020B0604020202020204" pitchFamily="34" charset="0"/>
              </a:rPr>
              <a:t>,</a:t>
            </a:r>
            <a:r>
              <a:rPr lang="zh-TW" altLang="en-US" sz="2000" dirty="0">
                <a:solidFill>
                  <a:schemeClr val="tx1"/>
                </a:solidFill>
                <a:latin typeface="Arial" panose="020B0604020202020204" pitchFamily="34" charset="0"/>
                <a:cs typeface="Arial" panose="020B0604020202020204" pitchFamily="34" charset="0"/>
              </a:rPr>
              <a:t> </a:t>
            </a:r>
            <a:r>
              <a:rPr lang="en-US" altLang="zh-TW" sz="2000" dirty="0">
                <a:solidFill>
                  <a:schemeClr val="tx1"/>
                </a:solidFill>
                <a:latin typeface="Arial" panose="020B0604020202020204" pitchFamily="34" charset="0"/>
                <a:cs typeface="Arial" panose="020B0604020202020204" pitchFamily="34" charset="0"/>
              </a:rPr>
              <a:t>trust</a:t>
            </a:r>
            <a:r>
              <a:rPr lang="zh-TW" altLang="en-US" sz="2000" dirty="0">
                <a:solidFill>
                  <a:schemeClr val="tx1"/>
                </a:solidFill>
                <a:latin typeface="Arial" panose="020B0604020202020204" pitchFamily="34" charset="0"/>
                <a:cs typeface="Arial" panose="020B0604020202020204" pitchFamily="34" charset="0"/>
              </a:rPr>
              <a:t> </a:t>
            </a:r>
            <a:r>
              <a:rPr lang="en-US" altLang="zh-TW" sz="2000" dirty="0">
                <a:solidFill>
                  <a:schemeClr val="tx1"/>
                </a:solidFill>
                <a:latin typeface="Arial" panose="020B0604020202020204" pitchFamily="34" charset="0"/>
                <a:cs typeface="Arial" panose="020B0604020202020204" pitchFamily="34" charset="0"/>
              </a:rPr>
              <a:t>your</a:t>
            </a:r>
            <a:r>
              <a:rPr lang="zh-TW" altLang="en-US" sz="2000" dirty="0">
                <a:solidFill>
                  <a:schemeClr val="tx1"/>
                </a:solidFill>
                <a:latin typeface="Arial" panose="020B0604020202020204" pitchFamily="34" charset="0"/>
                <a:cs typeface="Arial" panose="020B0604020202020204" pitchFamily="34" charset="0"/>
              </a:rPr>
              <a:t> </a:t>
            </a:r>
            <a:r>
              <a:rPr lang="en-US" altLang="zh-TW" sz="2000" dirty="0">
                <a:solidFill>
                  <a:schemeClr val="tx1"/>
                </a:solidFill>
                <a:latin typeface="Arial" panose="020B0604020202020204" pitchFamily="34" charset="0"/>
                <a:cs typeface="Arial" panose="020B0604020202020204" pitchFamily="34" charset="0"/>
              </a:rPr>
              <a:t>instincts.</a:t>
            </a:r>
            <a:endParaRPr lang="zh-TW" altLang="zh-TW" sz="2000" dirty="0">
              <a:solidFill>
                <a:schemeClr val="tx1"/>
              </a:solidFill>
              <a:latin typeface="Arial" panose="020B0604020202020204" pitchFamily="34" charset="0"/>
              <a:cs typeface="Arial" panose="020B0604020202020204" pitchFamily="34" charset="0"/>
            </a:endParaRPr>
          </a:p>
        </p:txBody>
      </p:sp>
      <p:sp>
        <p:nvSpPr>
          <p:cNvPr id="17" name="Google Shape;501;p15">
            <a:extLst>
              <a:ext uri="{FF2B5EF4-FFF2-40B4-BE49-F238E27FC236}">
                <a16:creationId xmlns:a16="http://schemas.microsoft.com/office/drawing/2014/main" id="{BEBAED4A-B05A-47FC-B149-0266FD181587}"/>
              </a:ext>
            </a:extLst>
          </p:cNvPr>
          <p:cNvSpPr/>
          <p:nvPr/>
        </p:nvSpPr>
        <p:spPr>
          <a:xfrm>
            <a:off x="721895" y="1004351"/>
            <a:ext cx="10764252" cy="42775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2" name="AutoShape 3" descr="data:image/png;base64,%20iVBORw0KGgoAAAANSUhEUgAAACAAAAAfCAMAAACxiD++AAAAAXNSR0IArs4c6QAAAARnQU1BAACxjwv8YQUAAAC9UExURQAAAP///////+rq6u/v7/Ly8vT09Pb29vfv7/Hx8fLy8vPz8/T09PXw8Pbx8fLy8vPz8/T09PTx8fXy8vXy8vPz8/Pz8/Tx8fTy8vXy8vXz8/Px8fTx8fTy8vTy8vPx8fPx8fTy8vTz8/Xz8/Px8fPy8vTy8vTy8vTx8fXy8vPy8vTy8vTy8vTx8fTy8vXy8vPy8vTy8vTx8fTy8vTy8vXy8vTy8vTy8vTy8vTy8vTy8vXy8vTy8vTy8vTy8hQxOjgAAAA+dFJOUwAECAwQFBgcICQoLDA0ODxAREhMUFRYXGBkaGxwdHiAg4ePk5ebn6Onq6+zt7u/w8fLz9PX29/j5+vv8/f7JWTEdAAAAAlwSFlzAAAOwwAADsMBx2+oZAAAAXRJREFUOE+Nk9t2gjAQRYOoVbRCtVpv1VbrrdiiCIgC5/8/qxMyKuhire6nw+xkIHEUKW4wVCGLtYvcroo1wFYpwxiStzRvKFlpukF+2/NwpKjPgQDHjhIM+Y0mRoAw7BMw1h3gMGdJTIC5JvQdXGFR+28hqjG1YSvEDJhRawfRszCciDsEC9bsqx4iUz6WV4CPk/peCflVxhN29hTagp4iM+uFkbkHjc48JekjbHGJcIMRJ+nHsj1Cg0s5yCd9ahkWeP0HCV1/sXcu3qtxKQf7Fvkql3KU6eLIm1GB54P/wzs6l3Kw7yYFvv7oB9PrTauDN1O/vXgtwprj9WIGiZwipgecKpzZqylj6jRnsEtpNh986eUjhjdM4PUb6cF85b8u++UYHqryk2gMDXUxasoYuYCa0h5a8Av/3gvRmJwRfgJutyJi0O9/54mngLav5TsP2LaXwLuq32gDx7IMr7RSTtkDZyxV6Ozjff5vp2haNDRC/AHG4UgDKD3w0g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data:image/png;base64,%20iVBORw0KGgoAAAANSUhEUgAAACsAAAAuCAMAAACGThBBAAAAAXNSR0IArs4c6QAAAARnQU1BAACxjwv8YQUAAAC6UExURQAAAP///////+rq6u/v7/Ly8vT09Pb29vfv7/Hx8fLy8vT09PXw8Pbx8fLy8vPz8/T09PTx8fXy8vXy8vPz8/Tx8fTy8vXy8vXz8/Px8fTx8fTy8vTy8vXz8/Px8fPx8fTy8vTy8vTz8/Xz8/Px8fPy8vTy8vTy8vTx8fXy8vPy8vTy8vTy8vTx8fTy8vXy8vPy8vTx8fTy8vTy8vXy8vTy8vTy8vTy8vTy8vTy8vXy8vTy8vTy8vTy8g528b0AAAA9dFJOUwAECAwQFBgcICQoMDQ4PEBESExQVFxgZGhscHR4fICDh4uPk5ebn6Onq6+zt7u/w8fP09fb3+Pn6+/z9/voXqY1AAAACXBIWXMAAA7DAAAOwwHHb6hkAAAB9klEQVRIS82VbXuaMBSGg6j4MpVOKS0Orasd1g6sExmFnv//t5acnCy8BK9r33Z/MObJfWHgcCJrs9rF13i3pNktnBgkyYiSTmY5qQAfd5R10L+SKMgHlJr5QZrkjVIjY5IUU8pNrMhR+JSb2JGjeKbcRESO4taG1+QotpSbcMlRrCg3MShIknw6lBt5JEvyjdIOfpImeLco7GCo5WRIWQfTCXss0SwDNrn1Xk6PUG569jzYB3Pb2pRw7rLHR7zgZe32Wd9d/8LZeUarNSa/cRGpfC3muGrZOIThmH9W1RrFV8a+fM/LPpeGfH4O3S6VV+T5AnkMoqVGsPLjT8qNlMdlb0HughfXVy3Z4vQgWqnicpzgRKsV0o24F07d5TT0fC+fgUC6IRQH3bB/dbFJyhizow/xLuPrnVCGOEECiV/rd6zSEzuLAeonwUJvC7HRyRgOuBlN0x1J6Z/cdxxEATVNt4elSmXXvFJINF32IqQ1Yz6kT/rpIC3X2l7ggY+VWiharogadVP81+4APDnVGNw7dNmBtxC9pUTLnW2zHA8h6563UE2vuZa7z6CI8LKCwf2xhMtW/T1o1/aiArIXt14s2+N6KnVyHT8WkW6OCrZ3KCDdzdGdhLxBTo0bqdFbit98g9cUyti/eVQLuH6FLPLkoaRh7A/uWpN2SUfxmw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5" descr="data:image/png;base64,%20iVBORw0KGgoAAAANSUhEUgAAACAAAAAnCAMAAABZobp+AAAAAXNSR0IArs4c6QAAAARnQU1BAACxjwv8YQUAAADPUExURQAAAEBAQEBAQEBAQEBAQE1NTUpKSklJSUhISEdHR0ZGRkZGRkVFRUVFRUlJSUhISEhISEdHR0dHR0ZGRkZGRkZGRkhISEhISEhISEdHR0dHR0dHR0dHR0ZGRkZGRkhISEhISEZGRkhISEdHR0dHR0dHR0dHR0dHR0dHR0ZGRkZGRkhISEdHR0dHR0dHR0dHR0dHR0dHR0hISEdHR0ZGRkhISEdHR0dHR0dHR0dHR0dHR0dHR0dHR0dHR0dHR0dHR0dHR0dHR0dHR0dHR0dHR3MepWMAAABEdFJOUwAECAwQFBgcICQoLDA0ODxAREhMUFRYXGBkaGxwdHh8gIOHj5OWl5ufo6err7O3u7y/wMPHy8/T19vf4+fr7/P09ff7i0KiAAAAAAlwSFlzAAAOwwAADsMBx2+oZAAAAZdJREFUOE910mtfgjAUBvAzsbIsjSy6mgaVRZlRXiIFiz3f/zO1jZNNR/8X8BzYj10OtMaLZrPI46JKgvEYIy4q+Lgm6sHn0nWOPaImzrh0tRAJcYsWly7vFV9feN3icpMXSqD4BuRt5ZCTOQZ+XY07uCnyC35oOcZkNXdj6C60uZyYA6oJfRVDubFXkS621e1yKh9N7U0WZuSKj0CNekHS2y0fdHBcBjYo1AQ9/K1NzIecDJE9q+syLisjlHbTGjgn2l/7aoB9TlobR0Sn4PmNA5xw0gI01U4n6phW6rqzK13Y70rZgIMWFRws43cOWpxysDwsOGjvCQdLF1ZPswcOlg4OORHtoMvJ0sAVJ30CbU62/J4D0XO23rpS8sGB9oqI05pAH68mpoX+FxwindZM6KNn7g5fmlW05EvVCrRQTyLSudsHJj7SmjoPu60bWuo/iSu3+OszpmTGuZLqYijjPrt7Y3f8oN+fplR/WuJ/xSV/ygjK/nVwakpXLZupHW/N8/IAK7TlZxgX8u8/cLRHeT6yW0/0A4b9NEGLZ9xR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2" descr="data:image/png;base64,%20iVBORw0KGgoAAAANSUhEUgAAAC4AAAAuCAMAAABgZ9sFAAAAAXNSR0IArs4c6QAAAARnQU1BAACxjwv8YQUAAADDUExURQAAAP///////+rq6u/v7/Ly8vT09Pb29vfv7/Hx8fLy8vPz8/T09PXw8Pbx8fLy8vPz8/T09PTx8fXy8vXy8vPz8/Pz8/Tx8fTy8vXy8vXz8/Px8fTx8fTy8vTy8vXz8/Px8fPx8fTy8vTy8vTz8/Xz8/Px8fPy8vTy8vTy8vTx8fXy8vPy8vTy8vTy8vTx8fTy8vXy8vPy8vTy8vTx8fTy8vTy8vXy8vTy8vTy8vTy8vTy8vTy8vXy8vTy8vTy8vTy8lQ+TgUAAABAdFJOUwAECAwQFBgcICQoLDA0ODxAREhMUFRYXGBkaGxwdHh8gIOHi4+Tl5ufo6err7O3u7/Dx8vP09fb3+Pn6+/z9/tAXf2zAAAACXBIWXMAAA7DAAAOwwHHb6hkAAADVElEQVRIS4VVaUPaQBCdEO7DoOUSsKAWoVZUFBQDIfP/f1Xfm10kQo/3gZ2L3bkjp2iMmzxas46x/8E4Ve2JjFR17EX/QAHWuhJZ49iBzxed/BST90VNwg3sliJLHO8izVh/evURBjBIQrlUjc9FvqWawnm+NfQGX3ELjSLKUjdPttwpwDXKZqY+Rh+aZc4zHsEThG3PHNDkjaPVc8XznyjO5l08OLDc7vFLNf1imfvySgURTD0NVOhhhpf+dnvpSeIO6uRwQZnxXxsZdvqB5Leqm5wEw6uyCcdQb0MjDT/AVo2aqz5IcWcpBb0yoypqcWVqj3rHFS+iW4Fc7XYjEdI1E5daJTuJMHIXEyW4tcaNeeQ8eP3icdSFDNYLTQ+ZPX9+rntSyvfzSHLlwJih6hvLN8OTKd8qPelLJh6H/FpfGW+Rnt2BYN3MRcb/gyZZsDNucJZp9QtEM2EygAkEtySy+A7hhASciC3Gs+nQfCisvSCLSqwr67igNT5ShpF3vfaUJIt9xK5Snyg0LUEZ1FElhB95VvaX9HDDRaLJBbnO6gVTQXCQgLXjomXCWKWLkgwFteCQSR4Rv1EseWet6nqUBnRohfPDRngLroYTfQJYignn/Qcodvs7zo3c4NfS9/CZ9Zi2+LMrJ0YYk+7KAq96E2wVIvrm9NJx5n3HSaXjYu3decNjXCKO3cAzxwjOXEzB9G3mc5ZrNPbU3fredWWtZaJw7juS9T5pAi4fy2M71RfOBFvFOpJb0ZonCwrZM0XO5z0IbAHVBoh6oukZTbIobTShsESrOYhz/O/Z3Kv2qhL0fR6AoD0IpdR2TQMnUls2F5Mbn0FgkXFouh9tw+CWLnhYk/qdWJCzx8emBHTXb6+C1zs0l/pgsx6i5Ikt9zhgl2xMWpilSfZTwh50n4rG0yJyaahIlTTBRokP94dscIa9B7K18CSBID7dIrCvtOVpw8W+fwx1qD8yS7Y4e0RDFUbdrJFDd4RatuezoxlE2hHgSROgqnEmgRlwLXMkAr+3ynjeguZ6OQWbh/l41zVWRPVN48jV4c/meYwX5ukFBq9uuWG4scXiv3xZix0mi8+nbjQVbMOv8r+BKxYte4Xj0Yv+hXCyusaiyo1ep4f+chD5DbTHiuA2CKSj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TextBox 22">
            <a:extLst>
              <a:ext uri="{FF2B5EF4-FFF2-40B4-BE49-F238E27FC236}">
                <a16:creationId xmlns:a16="http://schemas.microsoft.com/office/drawing/2014/main" id="{AAEF5461-58D0-4A5D-99B8-CD41A7135DDE}"/>
              </a:ext>
            </a:extLst>
          </p:cNvPr>
          <p:cNvSpPr txBox="1"/>
          <p:nvPr/>
        </p:nvSpPr>
        <p:spPr>
          <a:xfrm>
            <a:off x="552450" y="721930"/>
            <a:ext cx="11087100" cy="615553"/>
          </a:xfrm>
          <a:prstGeom prst="rect">
            <a:avLst/>
          </a:prstGeom>
        </p:spPr>
        <p:txBody>
          <a:bodyPr wrap="square" lIns="0" tIns="0" rIns="0" bIns="0" rtlCol="0" anchor="t">
            <a:spAutoFit/>
          </a:bodyPr>
          <a:lstStyle/>
          <a:p>
            <a:pPr algn="ctr">
              <a:lnSpc>
                <a:spcPts val="4760"/>
              </a:lnSpc>
            </a:pPr>
            <a:r>
              <a:rPr lang="zh-TW" altLang="en-US" sz="4000" b="1" dirty="0">
                <a:solidFill>
                  <a:schemeClr val="accent3">
                    <a:lumMod val="50000"/>
                  </a:schemeClr>
                </a:solidFill>
                <a:latin typeface="Arial" panose="020B0604020202020204" pitchFamily="34" charset="0"/>
                <a:ea typeface="Microsoft JhengHei UI"/>
                <a:cs typeface="Arial" panose="020B0604020202020204" pitchFamily="34" charset="0"/>
              </a:rPr>
              <a:t>If sexual harassment occurs, we suggest you</a:t>
            </a:r>
            <a:endParaRPr lang="en-US" sz="4000" b="1" dirty="0">
              <a:solidFill>
                <a:schemeClr val="accent3">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TextBox 25">
            <a:extLst>
              <a:ext uri="{FF2B5EF4-FFF2-40B4-BE49-F238E27FC236}">
                <a16:creationId xmlns:a16="http://schemas.microsoft.com/office/drawing/2014/main" id="{39E884C1-769D-4773-85B4-218F268562AF}"/>
              </a:ext>
            </a:extLst>
          </p:cNvPr>
          <p:cNvSpPr txBox="1"/>
          <p:nvPr/>
        </p:nvSpPr>
        <p:spPr>
          <a:xfrm>
            <a:off x="6441993" y="3445042"/>
            <a:ext cx="4294627" cy="1631216"/>
          </a:xfrm>
          <a:prstGeom prst="rect">
            <a:avLst/>
          </a:prstGeom>
        </p:spPr>
        <p:txBody>
          <a:bodyPr wrap="square" lIns="0" tIns="0" rIns="0" bIns="0" rtlCol="0" anchor="t">
            <a:spAutoFit/>
          </a:bodyPr>
          <a:lstStyle/>
          <a:p>
            <a:pPr algn="just">
              <a:lnSpc>
                <a:spcPct val="150000"/>
              </a:lnSpc>
            </a:pPr>
            <a:r>
              <a:rPr lang="en-US" altLang="zh-TW" sz="2400" b="1" dirty="0">
                <a:solidFill>
                  <a:schemeClr val="accent1">
                    <a:lumMod val="50000"/>
                  </a:schemeClr>
                </a:solidFill>
                <a:latin typeface="Arial" panose="020B0604020202020204" pitchFamily="34" charset="0"/>
                <a:ea typeface="+mn-ea"/>
                <a:cs typeface="Arial" panose="020B0604020202020204" pitchFamily="34" charset="0"/>
              </a:rPr>
              <a:t>       Keep a detailed record</a:t>
            </a:r>
            <a:r>
              <a:rPr lang="en-US" altLang="zh-TW" sz="2400" b="1" dirty="0">
                <a:solidFill>
                  <a:srgbClr val="C00000"/>
                </a:solidFill>
                <a:latin typeface="Arial" panose="020B0604020202020204" pitchFamily="34" charset="0"/>
                <a:ea typeface="+mn-ea"/>
                <a:cs typeface="Arial" panose="020B0604020202020204" pitchFamily="34" charset="0"/>
              </a:rPr>
              <a:t> </a:t>
            </a:r>
          </a:p>
          <a:p>
            <a:pPr algn="just"/>
            <a:r>
              <a:rPr lang="en-US" altLang="zh-TW" sz="2000" dirty="0">
                <a:solidFill>
                  <a:schemeClr val="tx1"/>
                </a:solidFill>
                <a:latin typeface="Arial" panose="020B0604020202020204" pitchFamily="34" charset="0"/>
                <a:ea typeface="+mn-ea"/>
                <a:cs typeface="Arial" panose="020B0604020202020204" pitchFamily="34" charset="0"/>
              </a:rPr>
              <a:t>and document everything to file a complaint  anytime when  ready.</a:t>
            </a:r>
            <a:endParaRPr lang="zh-TW" altLang="zh-TW" sz="2000" dirty="0">
              <a:solidFill>
                <a:schemeClr val="tx1"/>
              </a:solidFill>
              <a:latin typeface="Arial" panose="020B0604020202020204" pitchFamily="34" charset="0"/>
              <a:ea typeface="+mn-ea"/>
              <a:cs typeface="Arial" panose="020B0604020202020204" pitchFamily="34" charset="0"/>
            </a:endParaRPr>
          </a:p>
          <a:p>
            <a:pPr algn="just">
              <a:lnSpc>
                <a:spcPct val="150000"/>
              </a:lnSpc>
            </a:pPr>
            <a:r>
              <a:rPr lang="zh-TW" altLang="en-US" sz="2000" b="1" spc="75" dirty="0">
                <a:solidFill>
                  <a:schemeClr val="tx1"/>
                </a:solidFill>
                <a:latin typeface="Arial" panose="020B0604020202020204" pitchFamily="34" charset="0"/>
                <a:ea typeface="+mn-ea"/>
                <a:cs typeface="Arial" panose="020B0604020202020204" pitchFamily="34" charset="0"/>
              </a:rPr>
              <a:t> </a:t>
            </a:r>
            <a:endParaRPr lang="en-US" sz="2000" b="1" spc="75" dirty="0">
              <a:solidFill>
                <a:schemeClr val="tx1"/>
              </a:solidFill>
              <a:latin typeface="Arial" panose="020B0604020202020204" pitchFamily="34" charset="0"/>
              <a:ea typeface="+mn-ea"/>
              <a:cs typeface="Arial" panose="020B0604020202020204" pitchFamily="34" charset="0"/>
            </a:endParaRPr>
          </a:p>
        </p:txBody>
      </p:sp>
      <p:sp>
        <p:nvSpPr>
          <p:cNvPr id="25" name="TextBox 26">
            <a:extLst>
              <a:ext uri="{FF2B5EF4-FFF2-40B4-BE49-F238E27FC236}">
                <a16:creationId xmlns:a16="http://schemas.microsoft.com/office/drawing/2014/main" id="{01A20BD1-5BCD-4DCF-86AE-0E4B0252EE46}"/>
              </a:ext>
            </a:extLst>
          </p:cNvPr>
          <p:cNvSpPr txBox="1"/>
          <p:nvPr/>
        </p:nvSpPr>
        <p:spPr>
          <a:xfrm>
            <a:off x="1384676" y="3455645"/>
            <a:ext cx="4525753" cy="2400657"/>
          </a:xfrm>
          <a:prstGeom prst="rect">
            <a:avLst/>
          </a:prstGeom>
        </p:spPr>
        <p:txBody>
          <a:bodyPr wrap="square" lIns="0" tIns="0" rIns="0" bIns="0" rtlCol="0" anchor="t">
            <a:spAutoFit/>
          </a:bodyPr>
          <a:lstStyle/>
          <a:p>
            <a:pPr>
              <a:lnSpc>
                <a:spcPct val="150000"/>
              </a:lnSpc>
              <a:spcBef>
                <a:spcPts val="600"/>
              </a:spcBef>
            </a:pPr>
            <a:r>
              <a:rPr lang="en-US" altLang="zh-TW" sz="2000" b="1" spc="75" dirty="0">
                <a:solidFill>
                  <a:schemeClr val="accent1">
                    <a:lumMod val="50000"/>
                  </a:schemeClr>
                </a:solidFill>
                <a:latin typeface="Arial" panose="020B0604020202020204" pitchFamily="34" charset="0"/>
                <a:ea typeface="+mj-ea"/>
                <a:cs typeface="Arial" panose="020B0604020202020204" pitchFamily="34" charset="0"/>
              </a:rPr>
              <a:t>       </a:t>
            </a:r>
            <a:r>
              <a:rPr lang="en-US" altLang="zh-TW" sz="2400" b="1" spc="75" dirty="0">
                <a:solidFill>
                  <a:schemeClr val="accent1">
                    <a:lumMod val="50000"/>
                  </a:schemeClr>
                </a:solidFill>
                <a:latin typeface="Arial" panose="020B0604020202020204" pitchFamily="34" charset="0"/>
                <a:ea typeface="+mj-ea"/>
                <a:cs typeface="Arial" panose="020B0604020202020204" pitchFamily="34" charset="0"/>
              </a:rPr>
              <a:t>Keep related evidence</a:t>
            </a:r>
            <a:endParaRPr lang="en-US" sz="2400" b="1" spc="75" dirty="0">
              <a:solidFill>
                <a:schemeClr val="accent1">
                  <a:lumMod val="50000"/>
                </a:schemeClr>
              </a:solidFill>
              <a:latin typeface="Arial" panose="020B0604020202020204" pitchFamily="34" charset="0"/>
              <a:ea typeface="+mj-ea"/>
              <a:cs typeface="Arial" panose="020B0604020202020204" pitchFamily="34" charset="0"/>
            </a:endParaRPr>
          </a:p>
          <a:p>
            <a:r>
              <a:rPr lang="en-US" altLang="zh-TW" sz="2000" dirty="0">
                <a:latin typeface="Arial" panose="020B0604020202020204" pitchFamily="34" charset="0"/>
                <a:ea typeface="+mj-ea"/>
                <a:cs typeface="Arial" panose="020B0604020202020204" pitchFamily="34" charset="0"/>
              </a:rPr>
              <a:t>Witnesses/related persons, monitor screens, any communication records between you and the other party. Or if you have discussed this incident with others in the communication software, it can be used as relevant evidence.</a:t>
            </a:r>
            <a:endParaRPr lang="en-US" sz="2000" spc="39" dirty="0">
              <a:solidFill>
                <a:srgbClr val="8F554D"/>
              </a:solidFill>
              <a:latin typeface="Arial" panose="020B0604020202020204" pitchFamily="34" charset="0"/>
              <a:ea typeface="+mj-ea"/>
              <a:cs typeface="Arial" panose="020B0604020202020204" pitchFamily="34" charset="0"/>
            </a:endParaRPr>
          </a:p>
        </p:txBody>
      </p:sp>
      <p:pic>
        <p:nvPicPr>
          <p:cNvPr id="3074" name="Picture 2" descr="性騷擾">
            <a:extLst>
              <a:ext uri="{FF2B5EF4-FFF2-40B4-BE49-F238E27FC236}">
                <a16:creationId xmlns:a16="http://schemas.microsoft.com/office/drawing/2014/main" id="{491E3C38-1230-444F-BC15-B8A9D98E4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14" t="39236" r="27652" b="16884"/>
          <a:stretch/>
        </p:blipFill>
        <p:spPr bwMode="auto">
          <a:xfrm rot="365768">
            <a:off x="9378603" y="1883354"/>
            <a:ext cx="1786782" cy="1169527"/>
          </a:xfrm>
          <a:prstGeom prst="rect">
            <a:avLst/>
          </a:prstGeom>
          <a:noFill/>
          <a:extLst>
            <a:ext uri="{909E8E84-426E-40DD-AFC4-6F175D3DCCD1}">
              <a14:hiddenFill xmlns:a14="http://schemas.microsoft.com/office/drawing/2010/main">
                <a:solidFill>
                  <a:srgbClr val="FFFFFF"/>
                </a:solidFill>
              </a14:hiddenFill>
            </a:ext>
          </a:extLst>
        </p:spPr>
      </p:pic>
      <p:sp>
        <p:nvSpPr>
          <p:cNvPr id="42" name="標題 1">
            <a:extLst>
              <a:ext uri="{FF2B5EF4-FFF2-40B4-BE49-F238E27FC236}">
                <a16:creationId xmlns:a16="http://schemas.microsoft.com/office/drawing/2014/main" id="{14DB89F0-F8F8-43E7-8B6E-FA6C4CA8C101}"/>
              </a:ext>
            </a:extLst>
          </p:cNvPr>
          <p:cNvSpPr txBox="1">
            <a:spLocks/>
          </p:cNvSpPr>
          <p:nvPr/>
        </p:nvSpPr>
        <p:spPr>
          <a:xfrm rot="388657">
            <a:off x="9231389" y="2991640"/>
            <a:ext cx="2081209"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en-US" altLang="zh-TW" sz="900" dirty="0">
                <a:solidFill>
                  <a:schemeClr val="tx1"/>
                </a:solidFill>
                <a:latin typeface="Arial" panose="020B0604020202020204" pitchFamily="34" charset="0"/>
                <a:ea typeface="+mj-ea"/>
                <a:cs typeface="Arial" panose="020B0604020202020204" pitchFamily="34" charset="0"/>
              </a:rPr>
              <a:t>source</a:t>
            </a:r>
            <a:r>
              <a:rPr lang="zh-TW" altLang="en-US" sz="900" dirty="0">
                <a:solidFill>
                  <a:schemeClr val="tx1"/>
                </a:solidFill>
                <a:latin typeface="Arial" panose="020B0604020202020204" pitchFamily="34" charset="0"/>
                <a:ea typeface="+mj-ea"/>
                <a:cs typeface="Arial" panose="020B0604020202020204" pitchFamily="34" charset="0"/>
              </a:rPr>
              <a:t>：</a:t>
            </a:r>
            <a:r>
              <a:rPr lang="en-US" altLang="zh-TW" sz="900" dirty="0">
                <a:solidFill>
                  <a:schemeClr val="tx1"/>
                </a:solidFill>
                <a:latin typeface="Arial" panose="020B0604020202020204" pitchFamily="34" charset="0"/>
                <a:ea typeface="+mj-ea"/>
                <a:cs typeface="Arial" panose="020B0604020202020204" pitchFamily="34" charset="0"/>
              </a:rPr>
              <a:t>beauty-upgrade</a:t>
            </a:r>
            <a:endParaRPr lang="zh-TW" altLang="en-US" sz="900" dirty="0">
              <a:solidFill>
                <a:schemeClr val="tx1"/>
              </a:solidFill>
              <a:latin typeface="Arial" panose="020B0604020202020204" pitchFamily="34" charset="0"/>
              <a:ea typeface="+mj-ea"/>
              <a:cs typeface="Arial" panose="020B0604020202020204" pitchFamily="34" charset="0"/>
            </a:endParaRPr>
          </a:p>
        </p:txBody>
      </p:sp>
      <p:sp>
        <p:nvSpPr>
          <p:cNvPr id="29" name="TextBox 31">
            <a:extLst>
              <a:ext uri="{FF2B5EF4-FFF2-40B4-BE49-F238E27FC236}">
                <a16:creationId xmlns:a16="http://schemas.microsoft.com/office/drawing/2014/main" id="{DA1DC1EC-0803-4AFA-A836-D5D9419DE3D3}"/>
              </a:ext>
            </a:extLst>
          </p:cNvPr>
          <p:cNvSpPr txBox="1"/>
          <p:nvPr/>
        </p:nvSpPr>
        <p:spPr>
          <a:xfrm>
            <a:off x="6912175" y="2040971"/>
            <a:ext cx="1646693" cy="369332"/>
          </a:xfrm>
          <a:prstGeom prst="rect">
            <a:avLst/>
          </a:prstGeom>
        </p:spPr>
        <p:txBody>
          <a:bodyPr wrap="square" lIns="0" tIns="0" rIns="0" bIns="0" rtlCol="0" anchor="t">
            <a:spAutoFit/>
          </a:bodyPr>
          <a:lstStyle/>
          <a:p>
            <a:pPr>
              <a:spcBef>
                <a:spcPts val="600"/>
              </a:spcBef>
            </a:pPr>
            <a:r>
              <a:rPr lang="en-US" sz="2400" b="1" spc="75" dirty="0">
                <a:solidFill>
                  <a:schemeClr val="accent1">
                    <a:lumMod val="50000"/>
                  </a:schemeClr>
                </a:solidFill>
                <a:latin typeface="Arial" panose="020B0604020202020204" pitchFamily="34" charset="0"/>
                <a:ea typeface="微軟正黑體" panose="020B0604030504040204" pitchFamily="34" charset="-120"/>
                <a:cs typeface="Arial" panose="020B0604020202020204" pitchFamily="34" charset="0"/>
              </a:rPr>
              <a:t>Seek help</a:t>
            </a:r>
          </a:p>
        </p:txBody>
      </p:sp>
      <p:pic>
        <p:nvPicPr>
          <p:cNvPr id="7" name="圖片 6"/>
          <p:cNvPicPr>
            <a:picLocks noChangeAspect="1"/>
          </p:cNvPicPr>
          <p:nvPr/>
        </p:nvPicPr>
        <p:blipFill>
          <a:blip r:embed="rId4"/>
          <a:stretch>
            <a:fillRect/>
          </a:stretch>
        </p:blipFill>
        <p:spPr>
          <a:xfrm>
            <a:off x="6347502" y="1977119"/>
            <a:ext cx="534698" cy="497036"/>
          </a:xfrm>
          <a:prstGeom prst="rect">
            <a:avLst/>
          </a:prstGeom>
        </p:spPr>
      </p:pic>
      <p:pic>
        <p:nvPicPr>
          <p:cNvPr id="8" name="圖片 7"/>
          <p:cNvPicPr>
            <a:picLocks noChangeAspect="1"/>
          </p:cNvPicPr>
          <p:nvPr/>
        </p:nvPicPr>
        <p:blipFill>
          <a:blip r:embed="rId5"/>
          <a:stretch>
            <a:fillRect/>
          </a:stretch>
        </p:blipFill>
        <p:spPr>
          <a:xfrm>
            <a:off x="6361918" y="3420030"/>
            <a:ext cx="499962" cy="587457"/>
          </a:xfrm>
          <a:prstGeom prst="rect">
            <a:avLst/>
          </a:prstGeom>
        </p:spPr>
      </p:pic>
      <p:pic>
        <p:nvPicPr>
          <p:cNvPr id="9" name="圖片 8"/>
          <p:cNvPicPr>
            <a:picLocks noChangeAspect="1"/>
          </p:cNvPicPr>
          <p:nvPr/>
        </p:nvPicPr>
        <p:blipFill>
          <a:blip r:embed="rId6"/>
          <a:stretch>
            <a:fillRect/>
          </a:stretch>
        </p:blipFill>
        <p:spPr>
          <a:xfrm>
            <a:off x="1385732" y="3519166"/>
            <a:ext cx="416544" cy="456486"/>
          </a:xfrm>
          <a:prstGeom prst="rect">
            <a:avLst/>
          </a:prstGeom>
        </p:spPr>
      </p:pic>
      <p:pic>
        <p:nvPicPr>
          <p:cNvPr id="6" name="圖片 5"/>
          <p:cNvPicPr>
            <a:picLocks noChangeAspect="1"/>
          </p:cNvPicPr>
          <p:nvPr/>
        </p:nvPicPr>
        <p:blipFill>
          <a:blip r:embed="rId7"/>
          <a:stretch>
            <a:fillRect/>
          </a:stretch>
        </p:blipFill>
        <p:spPr>
          <a:xfrm>
            <a:off x="1384676" y="1884285"/>
            <a:ext cx="384612" cy="4970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p:cNvSpPr/>
          <p:nvPr/>
        </p:nvSpPr>
        <p:spPr>
          <a:xfrm>
            <a:off x="3290456" y="1344440"/>
            <a:ext cx="5375564" cy="30671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3">
            <a:extLst>
              <a:ext uri="{FF2B5EF4-FFF2-40B4-BE49-F238E27FC236}">
                <a16:creationId xmlns:a16="http://schemas.microsoft.com/office/drawing/2014/main" id="{6C4781B9-3FAA-428F-99BE-2A8CAB94AC0F}"/>
              </a:ext>
            </a:extLst>
          </p:cNvPr>
          <p:cNvSpPr>
            <a:spLocks noGrp="1"/>
          </p:cNvSpPr>
          <p:nvPr>
            <p:ph type="title"/>
          </p:nvPr>
        </p:nvSpPr>
        <p:spPr>
          <a:xfrm>
            <a:off x="3237876" y="907572"/>
            <a:ext cx="5711252" cy="743587"/>
          </a:xfrm>
        </p:spPr>
        <p:txBody>
          <a:bodyPr/>
          <a:lstStyle/>
          <a:p>
            <a:r>
              <a:rPr lang="en-US" altLang="zh-TW" sz="3600" b="1" kern="1200" dirty="0">
                <a:solidFill>
                  <a:schemeClr val="accent3">
                    <a:lumMod val="50000"/>
                  </a:schemeClr>
                </a:solidFill>
                <a:latin typeface="+mj-lt"/>
                <a:ea typeface="+mn-ea"/>
              </a:rPr>
              <a:t>Common Gender Myths</a:t>
            </a:r>
            <a:endParaRPr lang="zh-TW" altLang="en-US" sz="3600" b="1" kern="1200" dirty="0">
              <a:solidFill>
                <a:schemeClr val="accent3">
                  <a:lumMod val="50000"/>
                </a:schemeClr>
              </a:solidFill>
              <a:latin typeface="+mj-lt"/>
              <a:ea typeface="+mn-ea"/>
            </a:endParaRPr>
          </a:p>
        </p:txBody>
      </p:sp>
      <p:sp>
        <p:nvSpPr>
          <p:cNvPr id="5" name="矩形 4">
            <a:extLst>
              <a:ext uri="{FF2B5EF4-FFF2-40B4-BE49-F238E27FC236}">
                <a16:creationId xmlns:a16="http://schemas.microsoft.com/office/drawing/2014/main" id="{A4DB8C1D-CA85-4579-9107-2AAA43461148}"/>
              </a:ext>
            </a:extLst>
          </p:cNvPr>
          <p:cNvSpPr/>
          <p:nvPr/>
        </p:nvSpPr>
        <p:spPr>
          <a:xfrm>
            <a:off x="944380" y="1915547"/>
            <a:ext cx="7814609" cy="3708708"/>
          </a:xfrm>
          <a:prstGeom prst="rect">
            <a:avLst/>
          </a:prstGeom>
        </p:spPr>
        <p:txBody>
          <a:bodyPr wrap="square">
            <a:spAutoFit/>
          </a:bodyPr>
          <a:lstStyle/>
          <a:p>
            <a:pPr marL="342900" lvl="0" indent="-342900">
              <a:spcBef>
                <a:spcPts val="600"/>
              </a:spcBef>
              <a:buClrTx/>
              <a:buFont typeface="Wingdings" panose="05000000000000000000" pitchFamily="2" charset="2"/>
              <a:buChar char="l"/>
              <a:defRPr/>
            </a:pPr>
            <a:r>
              <a:rPr lang="en-US" altLang="zh-TW" sz="2000" dirty="0"/>
              <a:t>Gender stereotypes:</a:t>
            </a:r>
            <a:r>
              <a:rPr lang="zh-TW" altLang="en-US" sz="2000" dirty="0"/>
              <a:t> </a:t>
            </a:r>
            <a:r>
              <a:rPr lang="en-US" altLang="zh-TW" sz="2000" dirty="0"/>
              <a:t>men work</a:t>
            </a:r>
            <a:r>
              <a:rPr lang="zh-TW" altLang="en-US" sz="2000" dirty="0"/>
              <a:t> </a:t>
            </a:r>
            <a:r>
              <a:rPr lang="en-US" altLang="zh-TW" sz="2000" dirty="0"/>
              <a:t>outside, and women stay</a:t>
            </a:r>
            <a:r>
              <a:rPr lang="zh-TW" altLang="en-US" sz="2000" dirty="0"/>
              <a:t> </a:t>
            </a:r>
            <a:r>
              <a:rPr lang="en-US" altLang="zh-TW" sz="2000" dirty="0"/>
              <a:t>at home; women should be submissive, but men, active.</a:t>
            </a:r>
          </a:p>
          <a:p>
            <a:pPr marL="342900" lvl="0" indent="-342900">
              <a:spcBef>
                <a:spcPts val="600"/>
              </a:spcBef>
              <a:buClrTx/>
              <a:buFont typeface="Wingdings" panose="05000000000000000000" pitchFamily="2" charset="2"/>
              <a:buChar char="l"/>
              <a:defRPr/>
            </a:pPr>
            <a:r>
              <a:rPr lang="en-US" altLang="zh-TW" sz="2000" kern="1200" dirty="0">
                <a:solidFill>
                  <a:schemeClr val="tx1"/>
                </a:solidFill>
                <a:latin typeface="+mn-lt"/>
                <a:ea typeface="微軟正黑體" panose="020B0604030504040204" pitchFamily="34" charset="-120"/>
                <a:cs typeface="+mn-cs"/>
              </a:rPr>
              <a:t>Gender discrimination goes a step further by adding value differences and taking related measures, such as male superiority and female inferiority.</a:t>
            </a:r>
            <a:endParaRPr kumimoji="0" lang="en-US" altLang="zh-TW" sz="200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endParaRPr>
          </a:p>
          <a:p>
            <a:pPr marL="342900" lvl="0" indent="-342900">
              <a:spcBef>
                <a:spcPts val="600"/>
              </a:spcBef>
              <a:buClrTx/>
              <a:buFont typeface="Wingdings" panose="05000000000000000000" pitchFamily="2" charset="2"/>
              <a:buChar char="l"/>
              <a:defRPr/>
            </a:pPr>
            <a:r>
              <a:rPr lang="en-US" altLang="zh-TW" sz="2000" kern="1200" dirty="0">
                <a:solidFill>
                  <a:schemeClr val="tx1"/>
                </a:solidFill>
                <a:latin typeface="+mn-lt"/>
                <a:ea typeface="微軟正黑體" panose="020B0604030504040204" pitchFamily="34" charset="-120"/>
                <a:cs typeface="+mn-cs"/>
              </a:rPr>
              <a:t>Condemning "sex victims": Emphasize the appearance, dress, and character of the victim, implying that the victim should be held responsible for the victimization.</a:t>
            </a:r>
          </a:p>
          <a:p>
            <a:pPr marL="342900" lvl="0" indent="-342900">
              <a:spcBef>
                <a:spcPts val="600"/>
              </a:spcBef>
              <a:buClrTx/>
              <a:buFont typeface="Wingdings" panose="05000000000000000000" pitchFamily="2" charset="2"/>
              <a:buChar char="l"/>
              <a:defRPr/>
            </a:pPr>
            <a:r>
              <a:rPr lang="en-US" altLang="zh-TW" sz="2000" kern="1200" dirty="0">
                <a:solidFill>
                  <a:schemeClr val="tx1"/>
                </a:solidFill>
                <a:latin typeface="+mn-lt"/>
                <a:ea typeface="微軟正黑體" panose="020B0604030504040204" pitchFamily="34" charset="-120"/>
                <a:cs typeface="+mn-cs"/>
              </a:rPr>
              <a:t>Women's words and deeds are inconsistent: when they say "no", they are just pretending to be reserved, so men don't need to pay attention, and any man could "force himself on her."</a:t>
            </a:r>
          </a:p>
        </p:txBody>
      </p:sp>
      <p:sp>
        <p:nvSpPr>
          <p:cNvPr id="7" name="日期版面配置區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6029FDC3-7F04-49BB-A012-C10ED2668038}" type="datetime1">
              <a:rPr kumimoji="0" lang="en-US" altLang="zh-TW" sz="1200" b="0" i="0" u="none" strike="noStrike" kern="1200" cap="none" spc="0" normalizeH="0" baseline="0" noProof="0" smtClean="0">
                <a:ln>
                  <a:noFill/>
                </a:ln>
                <a:solidFill>
                  <a:srgbClr val="DAE5EF"/>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3/12/2024</a:t>
            </a:fld>
            <a:endParaRPr kumimoji="0" lang="zh-TW" altLang="en-US" sz="1200" b="0" i="0" u="none" strike="noStrike" kern="1200" cap="none" spc="0" normalizeH="0" baseline="0" noProof="0" dirty="0">
              <a:ln>
                <a:noFill/>
              </a:ln>
              <a:solidFill>
                <a:srgbClr val="DAE5EF"/>
              </a:solidFill>
              <a:effectLst/>
              <a:uLnTx/>
              <a:uFillTx/>
              <a:latin typeface="Microsoft JhengHei UI" panose="020B0604030504040204" pitchFamily="34" charset="-120"/>
              <a:ea typeface="Microsoft JhengHei UI" panose="020B0604030504040204" pitchFamily="34" charset="-120"/>
              <a:cs typeface="+mn-cs"/>
            </a:endParaRPr>
          </a:p>
        </p:txBody>
      </p:sp>
      <p:pic>
        <p:nvPicPr>
          <p:cNvPr id="9" name="Picture 4" descr="戴黑色平等印花帽的人">
            <a:extLst>
              <a:ext uri="{FF2B5EF4-FFF2-40B4-BE49-F238E27FC236}">
                <a16:creationId xmlns:a16="http://schemas.microsoft.com/office/drawing/2014/main" id="{477E3E83-C077-4A4B-9C92-D23A88314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94"/>
          <a:stretch/>
        </p:blipFill>
        <p:spPr bwMode="auto">
          <a:xfrm>
            <a:off x="8758989" y="2316268"/>
            <a:ext cx="2299740" cy="2789751"/>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a:extLst>
              <a:ext uri="{FF2B5EF4-FFF2-40B4-BE49-F238E27FC236}">
                <a16:creationId xmlns:a16="http://schemas.microsoft.com/office/drawing/2014/main" id="{A7026198-CF93-4CEC-81D0-E626CD9BC1C9}"/>
              </a:ext>
            </a:extLst>
          </p:cNvPr>
          <p:cNvSpPr txBox="1">
            <a:spLocks/>
          </p:cNvSpPr>
          <p:nvPr/>
        </p:nvSpPr>
        <p:spPr>
          <a:xfrm>
            <a:off x="9195411" y="5106019"/>
            <a:ext cx="1629628"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9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 altLang="zh-TW" sz="900" b="0" dirty="0" err="1"/>
              <a:t>Unsplash</a:t>
            </a:r>
            <a:endParaRPr lang="zh-TW" altLang="en-US" sz="9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935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458766" y="1132429"/>
            <a:ext cx="3274468"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2683240" y="772478"/>
            <a:ext cx="7180289" cy="763500"/>
          </a:xfrm>
        </p:spPr>
        <p:txBody>
          <a:bodyPr rtlCol="0"/>
          <a:lstStyle/>
          <a:p>
            <a:r>
              <a:rPr lang="en-US" altLang="zh-TW" sz="3600" b="1" kern="1200" dirty="0">
                <a:solidFill>
                  <a:schemeClr val="accent3">
                    <a:lumMod val="50000"/>
                  </a:schemeClr>
                </a:solidFill>
                <a:latin typeface="+mj-lt"/>
                <a:ea typeface="+mn-ea"/>
              </a:rPr>
              <a:t>Cases</a:t>
            </a:r>
            <a:r>
              <a:rPr lang="en-US" altLang="zh-TW" sz="3600" b="1" dirty="0">
                <a:solidFill>
                  <a:srgbClr val="FF0000"/>
                </a:solidFill>
                <a:latin typeface="Microsoft JhengHei UI"/>
                <a:ea typeface="Microsoft JhengHei UI"/>
              </a:rPr>
              <a:t> </a:t>
            </a:r>
            <a:r>
              <a:rPr lang="en-US" altLang="zh-TW" sz="3600" b="1" kern="1200" dirty="0">
                <a:solidFill>
                  <a:schemeClr val="accent3">
                    <a:lumMod val="50000"/>
                  </a:schemeClr>
                </a:solidFill>
                <a:latin typeface="+mj-lt"/>
                <a:ea typeface="+mn-ea"/>
              </a:rPr>
              <a:t>of Sexual</a:t>
            </a:r>
            <a:r>
              <a:rPr lang="zh-TW" altLang="zh-TW" sz="3600" b="1" kern="1200" dirty="0">
                <a:solidFill>
                  <a:schemeClr val="accent3">
                    <a:lumMod val="50000"/>
                  </a:schemeClr>
                </a:solidFill>
                <a:latin typeface="+mj-lt"/>
                <a:ea typeface="+mn-ea"/>
              </a:rPr>
              <a:t> </a:t>
            </a:r>
            <a:r>
              <a:rPr lang="en-US" altLang="zh-TW" sz="3600" b="1" kern="1200" dirty="0">
                <a:solidFill>
                  <a:schemeClr val="accent3">
                    <a:lumMod val="50000"/>
                  </a:schemeClr>
                </a:solidFill>
                <a:latin typeface="+mj-lt"/>
                <a:ea typeface="+mn-ea"/>
              </a:rPr>
              <a:t>Harassment</a:t>
            </a:r>
            <a:endParaRPr lang="zh-TW" altLang="en-US" sz="3600" b="1" kern="1200" dirty="0">
              <a:solidFill>
                <a:schemeClr val="accent3">
                  <a:lumMod val="50000"/>
                </a:schemeClr>
              </a:solidFill>
              <a:latin typeface="+mj-lt"/>
              <a:ea typeface="+mn-ea"/>
            </a:endParaRP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651163" y="1739204"/>
            <a:ext cx="2272145" cy="4173488"/>
            <a:chOff x="956632" y="-58394"/>
            <a:chExt cx="2272145"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956632" y="1745853"/>
              <a:ext cx="2272145" cy="19006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2949717"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515420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1" name="矩形: 圓角 20">
            <a:extLst>
              <a:ext uri="{FF2B5EF4-FFF2-40B4-BE49-F238E27FC236}">
                <a16:creationId xmlns:a16="http://schemas.microsoft.com/office/drawing/2014/main" id="{221521C3-5E9E-4273-B256-F153FC614C5D}"/>
              </a:ext>
            </a:extLst>
          </p:cNvPr>
          <p:cNvSpPr/>
          <p:nvPr/>
        </p:nvSpPr>
        <p:spPr>
          <a:xfrm>
            <a:off x="7358685"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2" name="矩形: 圓角 21">
            <a:extLst>
              <a:ext uri="{FF2B5EF4-FFF2-40B4-BE49-F238E27FC236}">
                <a16:creationId xmlns:a16="http://schemas.microsoft.com/office/drawing/2014/main" id="{B47260F8-DDAE-4558-AF91-60B34285B336}"/>
              </a:ext>
            </a:extLst>
          </p:cNvPr>
          <p:cNvSpPr/>
          <p:nvPr/>
        </p:nvSpPr>
        <p:spPr>
          <a:xfrm>
            <a:off x="9563169"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3" name="矩形 22">
            <a:extLst>
              <a:ext uri="{FF2B5EF4-FFF2-40B4-BE49-F238E27FC236}">
                <a16:creationId xmlns:a16="http://schemas.microsoft.com/office/drawing/2014/main" id="{AA9FFF67-8928-4659-AEBF-FACC5CE34379}"/>
              </a:ext>
            </a:extLst>
          </p:cNvPr>
          <p:cNvSpPr/>
          <p:nvPr/>
        </p:nvSpPr>
        <p:spPr>
          <a:xfrm>
            <a:off x="2992582" y="3319251"/>
            <a:ext cx="2078182" cy="2031325"/>
          </a:xfrm>
          <a:prstGeom prst="rect">
            <a:avLst/>
          </a:prstGeom>
        </p:spPr>
        <p:txBody>
          <a:bodyPr wrap="square">
            <a:spAutoFit/>
          </a:bodyPr>
          <a:lstStyle/>
          <a:p>
            <a:pPr lvl="0" algn="just"/>
            <a:r>
              <a:rPr lang="en-US" altLang="en-US" b="1" dirty="0">
                <a:solidFill>
                  <a:schemeClr val="tx1"/>
                </a:solidFill>
                <a:latin typeface="Cambria" pitchFamily="18" charset="0"/>
                <a:ea typeface="Cambria" pitchFamily="18" charset="0"/>
              </a:rPr>
              <a:t>In the orientation activities, student A asked freshman B several times, "Do you have any go-steady friends? Do you want a date?" "I'm good at massage," putting his hand on her shoulder.</a:t>
            </a:r>
            <a:endParaRPr lang="zh-TW" altLang="en-US" b="1" dirty="0">
              <a:solidFill>
                <a:schemeClr val="tx1"/>
              </a:solidFill>
              <a:latin typeface="Cambria" pitchFamily="18" charset="0"/>
              <a:ea typeface="微軟正黑體" panose="020B0604030504040204" pitchFamily="34" charset="-120"/>
            </a:endParaRPr>
          </a:p>
        </p:txBody>
      </p:sp>
      <p:sp>
        <p:nvSpPr>
          <p:cNvPr id="25" name="矩形 24">
            <a:extLst>
              <a:ext uri="{FF2B5EF4-FFF2-40B4-BE49-F238E27FC236}">
                <a16:creationId xmlns:a16="http://schemas.microsoft.com/office/drawing/2014/main" id="{6B16F89A-D1C5-4CFE-804C-8634525B8508}"/>
              </a:ext>
            </a:extLst>
          </p:cNvPr>
          <p:cNvSpPr/>
          <p:nvPr/>
        </p:nvSpPr>
        <p:spPr>
          <a:xfrm>
            <a:off x="5247481" y="3524708"/>
            <a:ext cx="1928037" cy="1600438"/>
          </a:xfrm>
          <a:prstGeom prst="rect">
            <a:avLst/>
          </a:prstGeom>
        </p:spPr>
        <p:txBody>
          <a:bodyPr wrap="square">
            <a:spAutoFit/>
          </a:bodyPr>
          <a:lstStyle/>
          <a:p>
            <a:pPr lvl="0" algn="just"/>
            <a:r>
              <a:rPr lang="en-US" altLang="en-US" b="1" dirty="0">
                <a:solidFill>
                  <a:srgbClr val="000092"/>
                </a:solidFill>
                <a:latin typeface="Cambria" pitchFamily="18" charset="0"/>
                <a:ea typeface="Cambria" pitchFamily="18" charset="0"/>
              </a:rPr>
              <a:t>When A was using the toilet in the dorm, he suddenly saw a mobile phone sticking through the door to take a candid photo.</a:t>
            </a:r>
            <a:endParaRPr lang="zh-TW" altLang="en-US" b="1" dirty="0">
              <a:solidFill>
                <a:srgbClr val="000092"/>
              </a:solidFill>
              <a:latin typeface="Cambria" pitchFamily="18" charset="0"/>
              <a:ea typeface="微軟正黑體" panose="020B0604030504040204" pitchFamily="34" charset="-120"/>
            </a:endParaRPr>
          </a:p>
        </p:txBody>
      </p:sp>
      <p:sp>
        <p:nvSpPr>
          <p:cNvPr id="26" name="矩形 25">
            <a:extLst>
              <a:ext uri="{FF2B5EF4-FFF2-40B4-BE49-F238E27FC236}">
                <a16:creationId xmlns:a16="http://schemas.microsoft.com/office/drawing/2014/main" id="{CB2FFAC9-732A-4BB6-93DC-DBBAB4D0F836}"/>
              </a:ext>
            </a:extLst>
          </p:cNvPr>
          <p:cNvSpPr/>
          <p:nvPr/>
        </p:nvSpPr>
        <p:spPr>
          <a:xfrm>
            <a:off x="7405141" y="3322470"/>
            <a:ext cx="2023672" cy="2677656"/>
          </a:xfrm>
          <a:prstGeom prst="rect">
            <a:avLst/>
          </a:prstGeom>
        </p:spPr>
        <p:txBody>
          <a:bodyPr wrap="square">
            <a:spAutoFit/>
          </a:bodyPr>
          <a:lstStyle/>
          <a:p>
            <a:pPr lvl="0" algn="just"/>
            <a:r>
              <a:rPr lang="en-US" altLang="en-US" b="1" dirty="0">
                <a:latin typeface="Cambria" pitchFamily="18" charset="0"/>
                <a:ea typeface="Cambria" pitchFamily="18" charset="0"/>
              </a:rPr>
              <a:t>Professor A said to student B, "You can come to my place to discuss your studies,  or play with my cat. My massage chair is very comfortable."</a:t>
            </a:r>
          </a:p>
          <a:p>
            <a:pPr lvl="0" algn="just"/>
            <a:r>
              <a:rPr lang="en-US" altLang="en-US" b="1" dirty="0">
                <a:latin typeface="Cambria" pitchFamily="18" charset="0"/>
                <a:ea typeface="Cambria" pitchFamily="18" charset="0"/>
              </a:rPr>
              <a:t>"I know a lot of people. I can get you jobs. Come to my house to have dinner and discuss." </a:t>
            </a:r>
            <a:endParaRPr lang="zh-TW" altLang="en-US" b="1" dirty="0">
              <a:latin typeface="Cambria" pitchFamily="18" charset="0"/>
              <a:ea typeface="微軟正黑體" panose="020B0604030504040204" pitchFamily="34" charset="-120"/>
            </a:endParaRPr>
          </a:p>
        </p:txBody>
      </p:sp>
      <p:sp>
        <p:nvSpPr>
          <p:cNvPr id="27" name="矩形 26">
            <a:extLst>
              <a:ext uri="{FF2B5EF4-FFF2-40B4-BE49-F238E27FC236}">
                <a16:creationId xmlns:a16="http://schemas.microsoft.com/office/drawing/2014/main" id="{A466DFE1-EC8D-4955-9669-28244DEDB091}"/>
              </a:ext>
            </a:extLst>
          </p:cNvPr>
          <p:cNvSpPr/>
          <p:nvPr/>
        </p:nvSpPr>
        <p:spPr>
          <a:xfrm>
            <a:off x="9713509" y="3509718"/>
            <a:ext cx="1818460" cy="1600438"/>
          </a:xfrm>
          <a:prstGeom prst="rect">
            <a:avLst/>
          </a:prstGeom>
        </p:spPr>
        <p:txBody>
          <a:bodyPr wrap="square">
            <a:spAutoFit/>
          </a:bodyPr>
          <a:lstStyle/>
          <a:p>
            <a:pPr lvl="0" algn="just"/>
            <a:r>
              <a:rPr lang="en-US" altLang="zh-TW" b="1" dirty="0">
                <a:solidFill>
                  <a:srgbClr val="000092"/>
                </a:solidFill>
                <a:latin typeface="Cambria" pitchFamily="18" charset="0"/>
                <a:ea typeface="Cambria" pitchFamily="18" charset="0"/>
              </a:rPr>
              <a:t>Prof. A provides different salaries for assistants of different genders. Prof. A thinks that men's work is harder.</a:t>
            </a:r>
            <a:endParaRPr lang="zh-TW" altLang="en-US" b="1" dirty="0">
              <a:solidFill>
                <a:srgbClr val="000092"/>
              </a:solidFill>
              <a:latin typeface="Cambria" pitchFamily="18" charset="0"/>
              <a:ea typeface="微軟正黑體" panose="020B0604030504040204" pitchFamily="34" charset="-120"/>
            </a:endParaRPr>
          </a:p>
        </p:txBody>
      </p:sp>
      <p:sp>
        <p:nvSpPr>
          <p:cNvPr id="28" name="橢圓 27">
            <a:extLst>
              <a:ext uri="{FF2B5EF4-FFF2-40B4-BE49-F238E27FC236}">
                <a16:creationId xmlns:a16="http://schemas.microsoft.com/office/drawing/2014/main" id="{53286136-F1A1-4954-926C-D83A69CBE7AC}"/>
              </a:ext>
            </a:extLst>
          </p:cNvPr>
          <p:cNvSpPr/>
          <p:nvPr/>
        </p:nvSpPr>
        <p:spPr>
          <a:xfrm>
            <a:off x="1029852"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29" name="橢圓 28">
            <a:extLst>
              <a:ext uri="{FF2B5EF4-FFF2-40B4-BE49-F238E27FC236}">
                <a16:creationId xmlns:a16="http://schemas.microsoft.com/office/drawing/2014/main" id="{6E426915-C2A6-4188-916B-0118D45AEE23}"/>
              </a:ext>
            </a:extLst>
          </p:cNvPr>
          <p:cNvSpPr/>
          <p:nvPr/>
        </p:nvSpPr>
        <p:spPr>
          <a:xfrm>
            <a:off x="3282732" y="1853416"/>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30" name="橢圓 29">
            <a:extLst>
              <a:ext uri="{FF2B5EF4-FFF2-40B4-BE49-F238E27FC236}">
                <a16:creationId xmlns:a16="http://schemas.microsoft.com/office/drawing/2014/main" id="{D3E2D510-EA16-443A-A2A2-735F06002067}"/>
              </a:ext>
            </a:extLst>
          </p:cNvPr>
          <p:cNvSpPr/>
          <p:nvPr/>
        </p:nvSpPr>
        <p:spPr>
          <a:xfrm>
            <a:off x="5487217" y="1853417"/>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31" name="橢圓 30">
            <a:extLst>
              <a:ext uri="{FF2B5EF4-FFF2-40B4-BE49-F238E27FC236}">
                <a16:creationId xmlns:a16="http://schemas.microsoft.com/office/drawing/2014/main" id="{33663828-DCA7-4EB4-A19F-480D15CE8ED2}"/>
              </a:ext>
            </a:extLst>
          </p:cNvPr>
          <p:cNvSpPr/>
          <p:nvPr/>
        </p:nvSpPr>
        <p:spPr>
          <a:xfrm>
            <a:off x="7691701" y="1854140"/>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US" altLang="zh-TW" sz="1600" b="1" dirty="0">
                <a:ln w="0"/>
                <a:solidFill>
                  <a:schemeClr val="tx1"/>
                </a:solidFill>
                <a:effectLst>
                  <a:outerShdw blurRad="38100" dist="19050" dir="2700000" algn="tl" rotWithShape="0">
                    <a:schemeClr val="dk1">
                      <a:alpha val="40000"/>
                    </a:schemeClr>
                  </a:outerShdw>
                </a:effectLst>
              </a:rPr>
              <a:t> </a:t>
            </a:r>
          </a:p>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32" name="橢圓 31">
            <a:extLst>
              <a:ext uri="{FF2B5EF4-FFF2-40B4-BE49-F238E27FC236}">
                <a16:creationId xmlns:a16="http://schemas.microsoft.com/office/drawing/2014/main" id="{F52C6EC7-E6C4-4352-8910-7AB7B5805421}"/>
              </a:ext>
            </a:extLst>
          </p:cNvPr>
          <p:cNvSpPr/>
          <p:nvPr/>
        </p:nvSpPr>
        <p:spPr>
          <a:xfrm>
            <a:off x="9896185"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a:off x="5308422" y="2168304"/>
            <a:ext cx="1797287" cy="698717"/>
          </a:xfrm>
          <a:prstGeom prst="rect">
            <a:avLst/>
          </a:prstGeom>
        </p:spPr>
        <p:txBody>
          <a:bodyPr wrap="none">
            <a:spAutoFit/>
          </a:bodyPr>
          <a:lstStyle/>
          <a:p>
            <a:pPr algn="ctr">
              <a:lnSpc>
                <a:spcPct val="150000"/>
              </a:lnSpc>
            </a:pPr>
            <a:r>
              <a:rPr lang="en-US" altLang="zh-TW" b="1" dirty="0">
                <a:ln w="0"/>
                <a:solidFill>
                  <a:schemeClr val="tx1"/>
                </a:solidFill>
                <a:effectLst>
                  <a:outerShdw blurRad="38100" dist="19050" dir="2700000" algn="tl" rotWithShape="0">
                    <a:schemeClr val="dk1">
                      <a:alpha val="40000"/>
                    </a:schemeClr>
                  </a:outerShdw>
                </a:effectLst>
              </a:rPr>
              <a:t> Candid voyeur</a:t>
            </a:r>
          </a:p>
          <a:p>
            <a:pPr algn="ctr">
              <a:lnSpc>
                <a:spcPct val="150000"/>
              </a:lnSpc>
            </a:pPr>
            <a:r>
              <a:rPr lang="en-US" altLang="zh-TW" b="1" dirty="0">
                <a:ln w="0"/>
                <a:solidFill>
                  <a:schemeClr val="tx1"/>
                </a:solidFill>
                <a:effectLst>
                  <a:outerShdw blurRad="38100" dist="19050" dir="2700000" algn="tl" rotWithShape="0">
                    <a:schemeClr val="dk1">
                      <a:alpha val="40000"/>
                    </a:schemeClr>
                  </a:outerShdw>
                </a:effectLst>
              </a:rPr>
              <a:t> Hamper the secret</a:t>
            </a:r>
            <a:endParaRPr lang="zh-TW" altLang="en-US" b="1" dirty="0">
              <a:ln w="0"/>
              <a:solidFill>
                <a:schemeClr val="tx1"/>
              </a:solidFill>
              <a:effectLst>
                <a:outerShdw blurRad="38100" dist="19050" dir="2700000" algn="tl" rotWithShape="0">
                  <a:schemeClr val="dk1">
                    <a:alpha val="40000"/>
                  </a:schemeClr>
                </a:outerShdw>
              </a:effectLst>
            </a:endParaRPr>
          </a:p>
        </p:txBody>
      </p:sp>
      <p:sp>
        <p:nvSpPr>
          <p:cNvPr id="33" name="矩形 32"/>
          <p:cNvSpPr/>
          <p:nvPr/>
        </p:nvSpPr>
        <p:spPr>
          <a:xfrm>
            <a:off x="3331572" y="2305294"/>
            <a:ext cx="1377300" cy="523220"/>
          </a:xfrm>
          <a:prstGeom prst="rect">
            <a:avLst/>
          </a:prstGeom>
        </p:spPr>
        <p:txBody>
          <a:bodyPr wrap="none">
            <a:spAutoFit/>
          </a:bodyPr>
          <a:lstStyle/>
          <a:p>
            <a:pPr algn="ctr"/>
            <a:r>
              <a:rPr lang="en-US" altLang="zh-TW" b="1" dirty="0">
                <a:effectLst>
                  <a:outerShdw blurRad="38100" dist="38100" dir="2700000" algn="tl">
                    <a:srgbClr val="000000">
                      <a:alpha val="43137"/>
                    </a:srgbClr>
                  </a:outerShdw>
                </a:effectLst>
              </a:rPr>
              <a:t>inappropriate </a:t>
            </a:r>
          </a:p>
          <a:p>
            <a:pPr algn="ctr"/>
            <a:r>
              <a:rPr lang="en-US" altLang="zh-TW" b="1" dirty="0">
                <a:effectLst>
                  <a:outerShdw blurRad="38100" dist="38100" dir="2700000" algn="tl">
                    <a:srgbClr val="000000">
                      <a:alpha val="43137"/>
                    </a:srgbClr>
                  </a:outerShdw>
                </a:effectLst>
              </a:rPr>
              <a:t>touching</a:t>
            </a:r>
            <a:endParaRPr lang="zh-TW" altLang="en-US" b="1" dirty="0">
              <a:effectLst>
                <a:outerShdw blurRad="38100" dist="38100" dir="2700000" algn="tl">
                  <a:srgbClr val="000000">
                    <a:alpha val="43137"/>
                  </a:srgbClr>
                </a:outerShdw>
              </a:effectLst>
            </a:endParaRPr>
          </a:p>
        </p:txBody>
      </p:sp>
      <p:sp>
        <p:nvSpPr>
          <p:cNvPr id="34" name="矩形 33"/>
          <p:cNvSpPr/>
          <p:nvPr/>
        </p:nvSpPr>
        <p:spPr>
          <a:xfrm>
            <a:off x="774720" y="3377805"/>
            <a:ext cx="2073412" cy="2246769"/>
          </a:xfrm>
          <a:prstGeom prst="rect">
            <a:avLst/>
          </a:prstGeom>
        </p:spPr>
        <p:txBody>
          <a:bodyPr wrap="square">
            <a:spAutoFit/>
          </a:bodyPr>
          <a:lstStyle/>
          <a:p>
            <a:pPr algn="just"/>
            <a:r>
              <a:rPr lang="en-US" altLang="zh-TW" b="1" dirty="0">
                <a:latin typeface="Cambria" pitchFamily="18" charset="0"/>
                <a:ea typeface="Cambria" pitchFamily="18" charset="0"/>
              </a:rPr>
              <a:t>A likes B very much but doesn’t know how to get closer. He often haunts B’s classroom to create opportunities for a talk.  He sends her hundreds of messages a day.  B feels uncomfortable, troubled, and fearful.</a:t>
            </a:r>
            <a:endParaRPr lang="zh-TW" altLang="en-US" b="1" dirty="0">
              <a:latin typeface="Cambria" pitchFamily="18" charset="0"/>
              <a:ea typeface="微軟正黑體" pitchFamily="34" charset="-120"/>
            </a:endParaRPr>
          </a:p>
        </p:txBody>
      </p:sp>
      <p:sp>
        <p:nvSpPr>
          <p:cNvPr id="35" name="矩形 34"/>
          <p:cNvSpPr/>
          <p:nvPr/>
        </p:nvSpPr>
        <p:spPr>
          <a:xfrm>
            <a:off x="1219462" y="2330731"/>
            <a:ext cx="1088760" cy="523220"/>
          </a:xfrm>
          <a:prstGeom prst="rect">
            <a:avLst/>
          </a:prstGeom>
        </p:spPr>
        <p:txBody>
          <a:bodyPr wrap="none">
            <a:spAutoFit/>
          </a:bodyPr>
          <a:lstStyle/>
          <a:p>
            <a:pPr algn="ctr"/>
            <a:r>
              <a:rPr lang="en-US" altLang="zh-TW" b="1" dirty="0">
                <a:ln w="0"/>
                <a:solidFill>
                  <a:schemeClr val="tx1"/>
                </a:solidFill>
                <a:effectLst>
                  <a:outerShdw blurRad="38100" dist="19050" dir="2700000" algn="tl" rotWithShape="0">
                    <a:schemeClr val="dk1">
                      <a:alpha val="40000"/>
                    </a:schemeClr>
                  </a:outerShdw>
                </a:effectLst>
              </a:rPr>
              <a:t>Unwanted </a:t>
            </a:r>
          </a:p>
          <a:p>
            <a:pPr algn="ctr"/>
            <a:r>
              <a:rPr lang="en-US" altLang="zh-TW" b="1" dirty="0">
                <a:ln w="0"/>
                <a:solidFill>
                  <a:schemeClr val="tx1"/>
                </a:solidFill>
                <a:effectLst>
                  <a:outerShdw blurRad="38100" dist="19050" dir="2700000" algn="tl" rotWithShape="0">
                    <a:schemeClr val="dk1">
                      <a:alpha val="40000"/>
                    </a:schemeClr>
                  </a:outerShdw>
                </a:effectLst>
              </a:rPr>
              <a:t>Pursuit</a:t>
            </a:r>
            <a:endParaRPr lang="zh-TW" altLang="en-US" b="1" dirty="0">
              <a:ln w="0"/>
              <a:solidFill>
                <a:schemeClr val="tx1"/>
              </a:solidFill>
              <a:effectLst>
                <a:outerShdw blurRad="38100" dist="19050" dir="2700000" algn="tl" rotWithShape="0">
                  <a:schemeClr val="dk1">
                    <a:alpha val="40000"/>
                  </a:schemeClr>
                </a:outerShdw>
              </a:effectLst>
            </a:endParaRPr>
          </a:p>
        </p:txBody>
      </p:sp>
      <p:sp>
        <p:nvSpPr>
          <p:cNvPr id="36" name="矩形 35"/>
          <p:cNvSpPr/>
          <p:nvPr/>
        </p:nvSpPr>
        <p:spPr>
          <a:xfrm>
            <a:off x="7512662" y="2330733"/>
            <a:ext cx="1813317" cy="523220"/>
          </a:xfrm>
          <a:prstGeom prst="rect">
            <a:avLst/>
          </a:prstGeom>
        </p:spPr>
        <p:txBody>
          <a:bodyPr wrap="none">
            <a:spAutoFit/>
          </a:bodyPr>
          <a:lstStyle/>
          <a:p>
            <a:r>
              <a:rPr lang="en-US" altLang="zh-TW" b="1" dirty="0">
                <a:effectLst>
                  <a:outerShdw blurRad="38100" dist="38100" dir="2700000" algn="tl">
                    <a:srgbClr val="000000">
                      <a:alpha val="43137"/>
                    </a:srgbClr>
                  </a:outerShdw>
                </a:effectLst>
              </a:rPr>
              <a:t>Sexual invitation</a:t>
            </a:r>
          </a:p>
          <a:p>
            <a:r>
              <a:rPr lang="en-US" altLang="zh-TW" b="1" dirty="0">
                <a:effectLst>
                  <a:outerShdw blurRad="38100" dist="38100" dir="2700000" algn="tl">
                    <a:srgbClr val="000000">
                      <a:alpha val="43137"/>
                    </a:srgbClr>
                  </a:outerShdw>
                </a:effectLst>
              </a:rPr>
              <a:t>Sexual  suggestion</a:t>
            </a:r>
            <a:endParaRPr lang="zh-TW" altLang="en-US" b="1" dirty="0">
              <a:effectLst>
                <a:outerShdw blurRad="38100" dist="38100" dir="2700000" algn="tl">
                  <a:srgbClr val="000000">
                    <a:alpha val="43137"/>
                  </a:srgbClr>
                </a:outerShdw>
              </a:effectLst>
            </a:endParaRPr>
          </a:p>
        </p:txBody>
      </p:sp>
      <p:sp>
        <p:nvSpPr>
          <p:cNvPr id="37" name="矩形 36"/>
          <p:cNvSpPr/>
          <p:nvPr/>
        </p:nvSpPr>
        <p:spPr>
          <a:xfrm>
            <a:off x="9889687" y="2300751"/>
            <a:ext cx="1478290" cy="523220"/>
          </a:xfrm>
          <a:prstGeom prst="rect">
            <a:avLst/>
          </a:prstGeom>
        </p:spPr>
        <p:txBody>
          <a:bodyPr wrap="none">
            <a:spAutoFit/>
          </a:bodyPr>
          <a:lstStyle/>
          <a:p>
            <a:pPr algn="ctr"/>
            <a:r>
              <a:rPr lang="en-US" altLang="zh-TW" b="1" dirty="0">
                <a:effectLst>
                  <a:outerShdw blurRad="38100" dist="38100" dir="2700000" algn="tl">
                    <a:srgbClr val="000000">
                      <a:alpha val="43137"/>
                    </a:srgbClr>
                  </a:outerShdw>
                </a:effectLst>
              </a:rPr>
              <a:t>Gender</a:t>
            </a:r>
          </a:p>
          <a:p>
            <a:pPr algn="ctr"/>
            <a:r>
              <a:rPr lang="en-US" altLang="zh-TW" b="1" dirty="0">
                <a:effectLst>
                  <a:outerShdw blurRad="38100" dist="38100" dir="2700000" algn="tl">
                    <a:srgbClr val="000000">
                      <a:alpha val="43137"/>
                    </a:srgbClr>
                  </a:outerShdw>
                </a:effectLst>
              </a:rPr>
              <a:t> Discrimination</a:t>
            </a:r>
            <a:endParaRPr lang="zh-TW"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08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458766" y="1132429"/>
            <a:ext cx="3274468"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2968052" y="787469"/>
            <a:ext cx="5996066" cy="763500"/>
          </a:xfrm>
        </p:spPr>
        <p:txBody>
          <a:bodyPr rtlCol="0"/>
          <a:lstStyle/>
          <a:p>
            <a:r>
              <a:rPr lang="en-US" altLang="zh-TW" sz="3600" b="1" kern="1200" dirty="0">
                <a:solidFill>
                  <a:schemeClr val="accent3">
                    <a:lumMod val="50000"/>
                  </a:schemeClr>
                </a:solidFill>
                <a:latin typeface="+mj-lt"/>
                <a:ea typeface="+mn-ea"/>
              </a:rPr>
              <a:t>Cases of Sexual</a:t>
            </a:r>
            <a:r>
              <a:rPr lang="zh-TW" altLang="zh-TW" sz="3600" b="1" kern="1200" dirty="0">
                <a:solidFill>
                  <a:schemeClr val="accent3">
                    <a:lumMod val="50000"/>
                  </a:schemeClr>
                </a:solidFill>
                <a:latin typeface="+mj-lt"/>
                <a:ea typeface="+mn-ea"/>
              </a:rPr>
              <a:t> </a:t>
            </a:r>
            <a:r>
              <a:rPr lang="en-US" altLang="zh-TW" sz="3600" b="1" kern="1200" dirty="0">
                <a:solidFill>
                  <a:schemeClr val="accent3">
                    <a:lumMod val="50000"/>
                  </a:schemeClr>
                </a:solidFill>
                <a:latin typeface="+mj-lt"/>
                <a:ea typeface="+mn-ea"/>
              </a:rPr>
              <a:t>Assault</a:t>
            </a:r>
            <a:endParaRPr lang="zh-TW" altLang="en-US" sz="3600" b="1" kern="1200" dirty="0">
              <a:solidFill>
                <a:schemeClr val="accent3">
                  <a:lumMod val="50000"/>
                </a:schemeClr>
              </a:solidFill>
              <a:latin typeface="+mj-lt"/>
              <a:ea typeface="+mn-ea"/>
            </a:endParaRP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745233" y="1739203"/>
            <a:ext cx="2089161" cy="4421754"/>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2934727" y="1769185"/>
            <a:ext cx="2089161" cy="4346802"/>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5154201" y="1739204"/>
            <a:ext cx="2089161" cy="4346804"/>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1" name="矩形: 圓角 20">
            <a:extLst>
              <a:ext uri="{FF2B5EF4-FFF2-40B4-BE49-F238E27FC236}">
                <a16:creationId xmlns:a16="http://schemas.microsoft.com/office/drawing/2014/main" id="{221521C3-5E9E-4273-B256-F153FC614C5D}"/>
              </a:ext>
            </a:extLst>
          </p:cNvPr>
          <p:cNvSpPr/>
          <p:nvPr/>
        </p:nvSpPr>
        <p:spPr>
          <a:xfrm>
            <a:off x="7358685" y="1739204"/>
            <a:ext cx="2089161" cy="4391773"/>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2" name="矩形: 圓角 21">
            <a:extLst>
              <a:ext uri="{FF2B5EF4-FFF2-40B4-BE49-F238E27FC236}">
                <a16:creationId xmlns:a16="http://schemas.microsoft.com/office/drawing/2014/main" id="{B47260F8-DDAE-4558-AF91-60B34285B336}"/>
              </a:ext>
            </a:extLst>
          </p:cNvPr>
          <p:cNvSpPr/>
          <p:nvPr/>
        </p:nvSpPr>
        <p:spPr>
          <a:xfrm>
            <a:off x="9563169" y="1739203"/>
            <a:ext cx="2089161" cy="4406763"/>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1029852"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29" name="橢圓 28">
            <a:extLst>
              <a:ext uri="{FF2B5EF4-FFF2-40B4-BE49-F238E27FC236}">
                <a16:creationId xmlns:a16="http://schemas.microsoft.com/office/drawing/2014/main" id="{6E426915-C2A6-4188-916B-0118D45AEE23}"/>
              </a:ext>
            </a:extLst>
          </p:cNvPr>
          <p:cNvSpPr/>
          <p:nvPr/>
        </p:nvSpPr>
        <p:spPr>
          <a:xfrm>
            <a:off x="3282732" y="1853416"/>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30" name="橢圓 29">
            <a:extLst>
              <a:ext uri="{FF2B5EF4-FFF2-40B4-BE49-F238E27FC236}">
                <a16:creationId xmlns:a16="http://schemas.microsoft.com/office/drawing/2014/main" id="{D3E2D510-EA16-443A-A2A2-735F06002067}"/>
              </a:ext>
            </a:extLst>
          </p:cNvPr>
          <p:cNvSpPr/>
          <p:nvPr/>
        </p:nvSpPr>
        <p:spPr>
          <a:xfrm>
            <a:off x="5487216" y="1853417"/>
            <a:ext cx="1538451"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31" name="橢圓 30">
            <a:extLst>
              <a:ext uri="{FF2B5EF4-FFF2-40B4-BE49-F238E27FC236}">
                <a16:creationId xmlns:a16="http://schemas.microsoft.com/office/drawing/2014/main" id="{33663828-DCA7-4EB4-A19F-480D15CE8ED2}"/>
              </a:ext>
            </a:extLst>
          </p:cNvPr>
          <p:cNvSpPr/>
          <p:nvPr/>
        </p:nvSpPr>
        <p:spPr>
          <a:xfrm>
            <a:off x="7691701" y="1854140"/>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endParaRPr lang="zh-TW" altLang="en-US" sz="1600" b="1" dirty="0">
              <a:ln w="0"/>
              <a:solidFill>
                <a:schemeClr val="tx1"/>
              </a:solidFill>
              <a:effectLst>
                <a:outerShdw blurRad="38100" dist="38100" dir="2700000" algn="tl">
                  <a:srgbClr val="000000">
                    <a:alpha val="43137"/>
                  </a:srgbClr>
                </a:outerShdw>
              </a:effectLst>
            </a:endParaRPr>
          </a:p>
        </p:txBody>
      </p:sp>
      <p:sp>
        <p:nvSpPr>
          <p:cNvPr id="32" name="橢圓 31">
            <a:extLst>
              <a:ext uri="{FF2B5EF4-FFF2-40B4-BE49-F238E27FC236}">
                <a16:creationId xmlns:a16="http://schemas.microsoft.com/office/drawing/2014/main" id="{F52C6EC7-E6C4-4352-8910-7AB7B5805421}"/>
              </a:ext>
            </a:extLst>
          </p:cNvPr>
          <p:cNvSpPr/>
          <p:nvPr/>
        </p:nvSpPr>
        <p:spPr>
          <a:xfrm>
            <a:off x="9896185"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2" name="矩形 1">
            <a:extLst>
              <a:ext uri="{FF2B5EF4-FFF2-40B4-BE49-F238E27FC236}">
                <a16:creationId xmlns:a16="http://schemas.microsoft.com/office/drawing/2014/main" id="{52D875F5-4261-48B1-AD3E-5AA36E131871}"/>
              </a:ext>
            </a:extLst>
          </p:cNvPr>
          <p:cNvSpPr/>
          <p:nvPr/>
        </p:nvSpPr>
        <p:spPr>
          <a:xfrm>
            <a:off x="734518" y="3570183"/>
            <a:ext cx="1988990" cy="1600438"/>
          </a:xfrm>
          <a:prstGeom prst="rect">
            <a:avLst/>
          </a:prstGeom>
        </p:spPr>
        <p:txBody>
          <a:bodyPr wrap="square">
            <a:spAutoFit/>
          </a:bodyPr>
          <a:lstStyle/>
          <a:p>
            <a:pPr lvl="0" algn="just"/>
            <a:r>
              <a:rPr lang="en-US" altLang="en-US" b="1" dirty="0">
                <a:solidFill>
                  <a:srgbClr val="000092"/>
                </a:solidFill>
                <a:latin typeface="Cambria" pitchFamily="18" charset="0"/>
                <a:ea typeface="Cambria" pitchFamily="18" charset="0"/>
              </a:rPr>
              <a:t>While camping, as B was asleep, A put his hand into B‘s sleeping bag, stroked his/her body, and inserted his fingers into his/her lower body.</a:t>
            </a:r>
            <a:endParaRPr lang="zh-TW" altLang="en-US" b="1" dirty="0">
              <a:solidFill>
                <a:srgbClr val="000092"/>
              </a:solidFill>
              <a:latin typeface="Cambria" pitchFamily="18" charset="0"/>
              <a:ea typeface="微軟正黑體" panose="020B0604030504040204" pitchFamily="34" charset="-120"/>
            </a:endParaRPr>
          </a:p>
        </p:txBody>
      </p:sp>
      <p:sp>
        <p:nvSpPr>
          <p:cNvPr id="3" name="矩形 2">
            <a:extLst>
              <a:ext uri="{FF2B5EF4-FFF2-40B4-BE49-F238E27FC236}">
                <a16:creationId xmlns:a16="http://schemas.microsoft.com/office/drawing/2014/main" id="{6E5818D1-0D5A-4DD8-9590-0BF0CA8A9B0E}"/>
              </a:ext>
            </a:extLst>
          </p:cNvPr>
          <p:cNvSpPr/>
          <p:nvPr/>
        </p:nvSpPr>
        <p:spPr>
          <a:xfrm>
            <a:off x="2923081" y="3326880"/>
            <a:ext cx="2113613" cy="2677656"/>
          </a:xfrm>
          <a:prstGeom prst="rect">
            <a:avLst/>
          </a:prstGeom>
        </p:spPr>
        <p:txBody>
          <a:bodyPr wrap="square">
            <a:spAutoFit/>
          </a:bodyPr>
          <a:lstStyle/>
          <a:p>
            <a:pPr lvl="0" algn="just"/>
            <a:r>
              <a:rPr lang="en-US" altLang="en-US" b="1" dirty="0">
                <a:solidFill>
                  <a:srgbClr val="000092"/>
                </a:solidFill>
                <a:latin typeface="Cambria" pitchFamily="18" charset="0"/>
                <a:ea typeface="Cambria" pitchFamily="18" charset="0"/>
              </a:rPr>
              <a:t>Prof. A often gives student B a ride home. One day, Prof. A invited B to watch the night scene. Prof. A became horny, so he rolled over and kissed B, stroking her chest and lower body. Student B struggled to resist and shouted. Prof. A then stopped his behavior.</a:t>
            </a:r>
          </a:p>
        </p:txBody>
      </p:sp>
      <p:sp>
        <p:nvSpPr>
          <p:cNvPr id="4" name="矩形 3">
            <a:extLst>
              <a:ext uri="{FF2B5EF4-FFF2-40B4-BE49-F238E27FC236}">
                <a16:creationId xmlns:a16="http://schemas.microsoft.com/office/drawing/2014/main" id="{D664AE9E-ACF1-4EBD-B908-539342EE8C0F}"/>
              </a:ext>
            </a:extLst>
          </p:cNvPr>
          <p:cNvSpPr/>
          <p:nvPr/>
        </p:nvSpPr>
        <p:spPr>
          <a:xfrm>
            <a:off x="5255506" y="3604373"/>
            <a:ext cx="1826590" cy="1815882"/>
          </a:xfrm>
          <a:prstGeom prst="rect">
            <a:avLst/>
          </a:prstGeom>
        </p:spPr>
        <p:txBody>
          <a:bodyPr wrap="square">
            <a:spAutoFit/>
          </a:bodyPr>
          <a:lstStyle/>
          <a:p>
            <a:pPr lvl="0" algn="just"/>
            <a:r>
              <a:rPr lang="en-US" altLang="en-US" b="1" dirty="0">
                <a:solidFill>
                  <a:srgbClr val="000092"/>
                </a:solidFill>
                <a:latin typeface="Cambria" pitchFamily="18" charset="0"/>
                <a:ea typeface="Cambria" pitchFamily="18" charset="0"/>
              </a:rPr>
              <a:t>Student A met a 14-year-old junior high student B on the Internet. The two had a crush on each other. After</a:t>
            </a:r>
            <a:r>
              <a:rPr lang="zh-TW" altLang="en-US" b="1" dirty="0">
                <a:solidFill>
                  <a:srgbClr val="000092"/>
                </a:solidFill>
                <a:latin typeface="Cambria" pitchFamily="18" charset="0"/>
                <a:ea typeface="Cambria" pitchFamily="18" charset="0"/>
              </a:rPr>
              <a:t> </a:t>
            </a:r>
            <a:r>
              <a:rPr lang="en-US" altLang="zh-TW" b="1" dirty="0">
                <a:solidFill>
                  <a:srgbClr val="000092"/>
                </a:solidFill>
                <a:latin typeface="Cambria" pitchFamily="18" charset="0"/>
                <a:ea typeface="Cambria" pitchFamily="18" charset="0"/>
              </a:rPr>
              <a:t>Student</a:t>
            </a:r>
            <a:r>
              <a:rPr lang="en-US" altLang="en-US" b="1" dirty="0">
                <a:solidFill>
                  <a:srgbClr val="000092"/>
                </a:solidFill>
                <a:latin typeface="Cambria" pitchFamily="18" charset="0"/>
                <a:ea typeface="Cambria" pitchFamily="18" charset="0"/>
              </a:rPr>
              <a:t> A brought B to MTV, the two had sex.</a:t>
            </a:r>
            <a:endParaRPr lang="zh-TW" altLang="en-US" b="1" dirty="0">
              <a:solidFill>
                <a:srgbClr val="000092"/>
              </a:solidFill>
              <a:latin typeface="Cambria" pitchFamily="18" charset="0"/>
              <a:ea typeface="微軟正黑體" panose="020B0604030504040204" pitchFamily="34" charset="-120"/>
            </a:endParaRPr>
          </a:p>
        </p:txBody>
      </p:sp>
      <p:sp>
        <p:nvSpPr>
          <p:cNvPr id="7" name="矩形 6">
            <a:extLst>
              <a:ext uri="{FF2B5EF4-FFF2-40B4-BE49-F238E27FC236}">
                <a16:creationId xmlns:a16="http://schemas.microsoft.com/office/drawing/2014/main" id="{BDEB8AC3-5DF5-4B8D-857E-E5DD725D6739}"/>
              </a:ext>
            </a:extLst>
          </p:cNvPr>
          <p:cNvSpPr/>
          <p:nvPr/>
        </p:nvSpPr>
        <p:spPr>
          <a:xfrm>
            <a:off x="7375160" y="3274590"/>
            <a:ext cx="2068643" cy="2893100"/>
          </a:xfrm>
          <a:prstGeom prst="rect">
            <a:avLst/>
          </a:prstGeom>
        </p:spPr>
        <p:txBody>
          <a:bodyPr wrap="square">
            <a:spAutoFit/>
          </a:bodyPr>
          <a:lstStyle/>
          <a:p>
            <a:pPr lvl="0" algn="just"/>
            <a:r>
              <a:rPr lang="en-US" altLang="zh-TW" b="1" dirty="0">
                <a:solidFill>
                  <a:srgbClr val="000092"/>
                </a:solidFill>
                <a:latin typeface="Cambria" pitchFamily="18" charset="0"/>
                <a:ea typeface="Cambria" pitchFamily="18" charset="0"/>
              </a:rPr>
              <a:t>Student B has a favorable impression of Student A, the senior. After the two dated at the hotel, Student A asked Student B to have sex; otherwise, he would stop interacting with Student B. Student B was unwilling, and Student A forced Student B to have sex</a:t>
            </a:r>
            <a:r>
              <a:rPr lang="en-US" altLang="zh-TW" b="1" dirty="0">
                <a:solidFill>
                  <a:srgbClr val="000092"/>
                </a:solidFill>
                <a:latin typeface="微軟正黑體" panose="020B0604030504040204" pitchFamily="34" charset="-120"/>
                <a:ea typeface="微軟正黑體" panose="020B0604030504040204" pitchFamily="34" charset="-120"/>
              </a:rPr>
              <a:t>.</a:t>
            </a:r>
            <a:endParaRPr lang="zh-TW" altLang="en-US" b="1" dirty="0">
              <a:solidFill>
                <a:srgbClr val="000092"/>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44255BC5-C2E6-4084-A79D-1A7CE5639F8E}"/>
              </a:ext>
            </a:extLst>
          </p:cNvPr>
          <p:cNvSpPr/>
          <p:nvPr/>
        </p:nvSpPr>
        <p:spPr>
          <a:xfrm>
            <a:off x="9563724" y="3634354"/>
            <a:ext cx="2023672" cy="2246769"/>
          </a:xfrm>
          <a:prstGeom prst="rect">
            <a:avLst/>
          </a:prstGeom>
        </p:spPr>
        <p:txBody>
          <a:bodyPr wrap="square">
            <a:spAutoFit/>
          </a:bodyPr>
          <a:lstStyle/>
          <a:p>
            <a:pPr lvl="0" algn="just"/>
            <a:r>
              <a:rPr lang="en-US" altLang="zh-TW" b="1" dirty="0">
                <a:solidFill>
                  <a:srgbClr val="000092"/>
                </a:solidFill>
                <a:latin typeface="Cambria" pitchFamily="18" charset="0"/>
                <a:ea typeface="Cambria" pitchFamily="18" charset="0"/>
              </a:rPr>
              <a:t>Student A and Student B are good friends. The two often met to chat and drink for fun. One day, as Student B couldn't hold much liquor, Student A pulled down Student B's underwear and had  oral sex.</a:t>
            </a:r>
            <a:endParaRPr lang="zh-TW" altLang="en-US" b="1" dirty="0">
              <a:solidFill>
                <a:srgbClr val="000092"/>
              </a:solidFill>
              <a:latin typeface="Cambria" pitchFamily="18" charset="0"/>
              <a:ea typeface="微軟正黑體" panose="020B0604030504040204" pitchFamily="34" charset="-120"/>
            </a:endParaRPr>
          </a:p>
        </p:txBody>
      </p:sp>
      <p:sp>
        <p:nvSpPr>
          <p:cNvPr id="23" name="矩形 22"/>
          <p:cNvSpPr/>
          <p:nvPr/>
        </p:nvSpPr>
        <p:spPr>
          <a:xfrm>
            <a:off x="3192904" y="2282970"/>
            <a:ext cx="1573967" cy="584775"/>
          </a:xfrm>
          <a:prstGeom prst="rect">
            <a:avLst/>
          </a:prstGeom>
        </p:spPr>
        <p:txBody>
          <a:bodyPr wrap="square">
            <a:spAutoFit/>
          </a:bodyPr>
          <a:lstStyle/>
          <a:p>
            <a:pPr algn="ctr"/>
            <a:r>
              <a:rPr lang="en-US" altLang="zh-TW" sz="1600" b="1" dirty="0">
                <a:ln w="0"/>
                <a:solidFill>
                  <a:schemeClr val="tx1"/>
                </a:solidFill>
                <a:effectLst>
                  <a:outerShdw blurRad="38100" dist="19050" dir="2700000" algn="tl" rotWithShape="0">
                    <a:schemeClr val="dk1">
                      <a:alpha val="40000"/>
                    </a:schemeClr>
                  </a:outerShdw>
                </a:effectLst>
              </a:rPr>
              <a:t>Forced </a:t>
            </a:r>
          </a:p>
          <a:p>
            <a:pPr algn="ctr"/>
            <a:r>
              <a:rPr lang="en-US" altLang="zh-TW" sz="1600" b="1" dirty="0">
                <a:ln w="0"/>
                <a:solidFill>
                  <a:schemeClr val="tx1"/>
                </a:solidFill>
                <a:effectLst>
                  <a:outerShdw blurRad="38100" dist="19050" dir="2700000" algn="tl" rotWithShape="0">
                    <a:schemeClr val="dk1">
                      <a:alpha val="40000"/>
                    </a:schemeClr>
                  </a:outerShdw>
                </a:effectLst>
              </a:rPr>
              <a:t>Indecency</a:t>
            </a: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a:off x="5353755" y="2216910"/>
            <a:ext cx="1874231" cy="830997"/>
          </a:xfrm>
          <a:prstGeom prst="rect">
            <a:avLst/>
          </a:prstGeom>
        </p:spPr>
        <p:txBody>
          <a:bodyPr wrap="none">
            <a:spAutoFit/>
          </a:bodyPr>
          <a:lstStyle/>
          <a:p>
            <a:pPr algn="ctr">
              <a:lnSpc>
                <a:spcPct val="150000"/>
              </a:lnSpc>
            </a:pPr>
            <a:r>
              <a:rPr lang="en-US" altLang="zh-TW" sz="1600" b="1" dirty="0">
                <a:ln w="0"/>
                <a:solidFill>
                  <a:schemeClr val="tx1"/>
                </a:solidFill>
                <a:effectLst>
                  <a:outerShdw blurRad="38100" dist="19050" dir="2700000" algn="tl" rotWithShape="0">
                    <a:schemeClr val="dk1">
                      <a:alpha val="40000"/>
                    </a:schemeClr>
                  </a:outerShdw>
                </a:effectLst>
              </a:rPr>
              <a:t>Sexual  Acts with</a:t>
            </a:r>
          </a:p>
          <a:p>
            <a:pPr algn="ctr">
              <a:lnSpc>
                <a:spcPct val="150000"/>
              </a:lnSpc>
            </a:pPr>
            <a:r>
              <a:rPr lang="en-US" altLang="zh-TW" sz="1600" b="1" dirty="0">
                <a:ln w="0"/>
                <a:solidFill>
                  <a:schemeClr val="tx1"/>
                </a:solidFill>
                <a:effectLst>
                  <a:outerShdw blurRad="38100" dist="19050" dir="2700000" algn="tl" rotWithShape="0">
                    <a:schemeClr val="dk1">
                      <a:alpha val="40000"/>
                    </a:schemeClr>
                  </a:outerShdw>
                </a:effectLst>
              </a:rPr>
              <a:t>One under 16</a:t>
            </a: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25" name="矩形 24"/>
          <p:cNvSpPr/>
          <p:nvPr/>
        </p:nvSpPr>
        <p:spPr>
          <a:xfrm>
            <a:off x="7853131" y="2186930"/>
            <a:ext cx="1072730" cy="830997"/>
          </a:xfrm>
          <a:prstGeom prst="rect">
            <a:avLst/>
          </a:prstGeom>
        </p:spPr>
        <p:txBody>
          <a:bodyPr wrap="none">
            <a:spAutoFit/>
          </a:bodyPr>
          <a:lstStyle/>
          <a:p>
            <a:pPr algn="ctr">
              <a:lnSpc>
                <a:spcPct val="150000"/>
              </a:lnSpc>
            </a:pPr>
            <a:r>
              <a:rPr lang="en-US" altLang="zh-TW" sz="1600" b="1" dirty="0">
                <a:solidFill>
                  <a:schemeClr val="tx1"/>
                </a:solidFill>
                <a:effectLst>
                  <a:outerShdw blurRad="38100" dist="38100" dir="2700000" algn="tl">
                    <a:srgbClr val="000000">
                      <a:alpha val="43137"/>
                    </a:srgbClr>
                  </a:outerShdw>
                </a:effectLst>
              </a:rPr>
              <a:t>Sexual </a:t>
            </a:r>
          </a:p>
          <a:p>
            <a:pPr algn="ctr">
              <a:lnSpc>
                <a:spcPct val="150000"/>
              </a:lnSpc>
            </a:pPr>
            <a:r>
              <a:rPr lang="en-US" altLang="zh-TW" sz="1600" b="1" dirty="0">
                <a:solidFill>
                  <a:schemeClr val="tx1"/>
                </a:solidFill>
                <a:effectLst>
                  <a:outerShdw blurRad="38100" dist="38100" dir="2700000" algn="tl">
                    <a:srgbClr val="000000">
                      <a:alpha val="43137"/>
                    </a:srgbClr>
                  </a:outerShdw>
                </a:effectLst>
              </a:rPr>
              <a:t>Coercion</a:t>
            </a:r>
            <a:endParaRPr lang="zh-TW" altLang="en-US" sz="1600" b="1" dirty="0">
              <a:ln w="0"/>
              <a:solidFill>
                <a:schemeClr val="tx1"/>
              </a:solidFill>
              <a:effectLst>
                <a:outerShdw blurRad="38100" dist="38100" dir="2700000" algn="tl">
                  <a:srgbClr val="000000">
                    <a:alpha val="43137"/>
                  </a:srgbClr>
                </a:outerShdw>
              </a:effectLst>
            </a:endParaRPr>
          </a:p>
        </p:txBody>
      </p:sp>
      <p:sp>
        <p:nvSpPr>
          <p:cNvPr id="26" name="矩形 25"/>
          <p:cNvSpPr/>
          <p:nvPr/>
        </p:nvSpPr>
        <p:spPr>
          <a:xfrm>
            <a:off x="1184714" y="2300751"/>
            <a:ext cx="1326004" cy="584775"/>
          </a:xfrm>
          <a:prstGeom prst="rect">
            <a:avLst/>
          </a:prstGeom>
        </p:spPr>
        <p:txBody>
          <a:bodyPr wrap="none">
            <a:spAutoFit/>
          </a:bodyPr>
          <a:lstStyle/>
          <a:p>
            <a:pPr algn="ctr"/>
            <a:r>
              <a:rPr lang="en-US" altLang="zh-TW" sz="1600" b="1" dirty="0">
                <a:effectLst>
                  <a:outerShdw blurRad="38100" dist="38100" dir="2700000" algn="tl">
                    <a:srgbClr val="000000">
                      <a:alpha val="43137"/>
                    </a:srgbClr>
                  </a:outerShdw>
                </a:effectLst>
              </a:rPr>
              <a:t>Sexual </a:t>
            </a:r>
          </a:p>
          <a:p>
            <a:pPr algn="ctr"/>
            <a:r>
              <a:rPr lang="en-US" altLang="zh-TW" sz="1600" b="1" dirty="0">
                <a:effectLst>
                  <a:outerShdw blurRad="38100" dist="38100" dir="2700000" algn="tl">
                    <a:srgbClr val="000000">
                      <a:alpha val="43137"/>
                    </a:srgbClr>
                  </a:outerShdw>
                </a:effectLst>
              </a:rPr>
              <a:t>Molestation</a:t>
            </a:r>
            <a:endParaRPr lang="zh-TW" altLang="en-US" sz="1600" b="1" dirty="0">
              <a:effectLst>
                <a:outerShdw blurRad="38100" dist="38100" dir="2700000" algn="tl">
                  <a:srgbClr val="000000">
                    <a:alpha val="43137"/>
                  </a:srgbClr>
                </a:outerShdw>
              </a:effectLst>
            </a:endParaRPr>
          </a:p>
        </p:txBody>
      </p:sp>
      <p:sp>
        <p:nvSpPr>
          <p:cNvPr id="27" name="矩形 26"/>
          <p:cNvSpPr/>
          <p:nvPr/>
        </p:nvSpPr>
        <p:spPr>
          <a:xfrm>
            <a:off x="9926478" y="2303250"/>
            <a:ext cx="1326004" cy="584775"/>
          </a:xfrm>
          <a:prstGeom prst="rect">
            <a:avLst/>
          </a:prstGeom>
        </p:spPr>
        <p:txBody>
          <a:bodyPr wrap="none">
            <a:spAutoFit/>
          </a:bodyPr>
          <a:lstStyle/>
          <a:p>
            <a:pPr algn="ctr"/>
            <a:r>
              <a:rPr lang="en-US" altLang="zh-TW" sz="1600" b="1" dirty="0">
                <a:effectLst>
                  <a:outerShdw blurRad="38100" dist="38100" dir="2700000" algn="tl">
                    <a:srgbClr val="000000">
                      <a:alpha val="43137"/>
                    </a:srgbClr>
                  </a:outerShdw>
                </a:effectLst>
              </a:rPr>
              <a:t>Sexual </a:t>
            </a:r>
          </a:p>
          <a:p>
            <a:pPr algn="ctr"/>
            <a:r>
              <a:rPr lang="en-US" altLang="zh-TW" sz="1600" b="1" dirty="0">
                <a:effectLst>
                  <a:outerShdw blurRad="38100" dist="38100" dir="2700000" algn="tl">
                    <a:srgbClr val="000000">
                      <a:alpha val="43137"/>
                    </a:srgbClr>
                  </a:outerShdw>
                </a:effectLst>
              </a:rPr>
              <a:t>Molestation</a:t>
            </a:r>
            <a:endParaRPr lang="zh-TW" alt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697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458766" y="1132429"/>
            <a:ext cx="3274468"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1748451" y="1739204"/>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410898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6455334"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2081467" y="1853414"/>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29" name="橢圓 28">
            <a:extLst>
              <a:ext uri="{FF2B5EF4-FFF2-40B4-BE49-F238E27FC236}">
                <a16:creationId xmlns:a16="http://schemas.microsoft.com/office/drawing/2014/main" id="{6E426915-C2A6-4188-916B-0118D45AEE23}"/>
              </a:ext>
            </a:extLst>
          </p:cNvPr>
          <p:cNvSpPr/>
          <p:nvPr/>
        </p:nvSpPr>
        <p:spPr>
          <a:xfrm>
            <a:off x="4441997" y="1869218"/>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30" name="橢圓 29">
            <a:extLst>
              <a:ext uri="{FF2B5EF4-FFF2-40B4-BE49-F238E27FC236}">
                <a16:creationId xmlns:a16="http://schemas.microsoft.com/office/drawing/2014/main" id="{D3E2D510-EA16-443A-A2A2-735F06002067}"/>
              </a:ext>
            </a:extLst>
          </p:cNvPr>
          <p:cNvSpPr/>
          <p:nvPr/>
        </p:nvSpPr>
        <p:spPr>
          <a:xfrm>
            <a:off x="6730688" y="1869217"/>
            <a:ext cx="1538451"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9" name="矩形 8">
            <a:extLst>
              <a:ext uri="{FF2B5EF4-FFF2-40B4-BE49-F238E27FC236}">
                <a16:creationId xmlns:a16="http://schemas.microsoft.com/office/drawing/2014/main" id="{8E9A9B6F-7AB3-471B-99FB-22F046127817}"/>
              </a:ext>
            </a:extLst>
          </p:cNvPr>
          <p:cNvSpPr/>
          <p:nvPr/>
        </p:nvSpPr>
        <p:spPr>
          <a:xfrm>
            <a:off x="1828799" y="3548921"/>
            <a:ext cx="1918741" cy="1600438"/>
          </a:xfrm>
          <a:prstGeom prst="rect">
            <a:avLst/>
          </a:prstGeom>
        </p:spPr>
        <p:txBody>
          <a:bodyPr wrap="square">
            <a:spAutoFit/>
          </a:bodyPr>
          <a:lstStyle/>
          <a:p>
            <a:pPr lvl="0" algn="just"/>
            <a:r>
              <a:rPr lang="en-US" altLang="en-US" b="1" dirty="0">
                <a:solidFill>
                  <a:srgbClr val="000092"/>
                </a:solidFill>
                <a:latin typeface="Cambria" pitchFamily="18" charset="0"/>
                <a:ea typeface="Cambria" pitchFamily="18" charset="0"/>
              </a:rPr>
              <a:t>Woman A has a flat chest, and students B often openly jokes about Woman A’s small chest.  Later, other students also laughs at Woman A.</a:t>
            </a:r>
            <a:endParaRPr lang="zh-TW" altLang="en-US" b="1" dirty="0">
              <a:solidFill>
                <a:srgbClr val="000092"/>
              </a:solidFill>
              <a:latin typeface="Cambria" pitchFamily="18" charset="0"/>
              <a:ea typeface="微軟正黑體" panose="020B0604030504040204" pitchFamily="34" charset="-120"/>
            </a:endParaRPr>
          </a:p>
        </p:txBody>
      </p:sp>
      <p:sp>
        <p:nvSpPr>
          <p:cNvPr id="10" name="矩形 9">
            <a:extLst>
              <a:ext uri="{FF2B5EF4-FFF2-40B4-BE49-F238E27FC236}">
                <a16:creationId xmlns:a16="http://schemas.microsoft.com/office/drawing/2014/main" id="{00513ACD-40C2-42BA-901C-D4BA0D58F1C2}"/>
              </a:ext>
            </a:extLst>
          </p:cNvPr>
          <p:cNvSpPr/>
          <p:nvPr/>
        </p:nvSpPr>
        <p:spPr>
          <a:xfrm>
            <a:off x="4182255" y="3429000"/>
            <a:ext cx="1933732" cy="1815882"/>
          </a:xfrm>
          <a:prstGeom prst="rect">
            <a:avLst/>
          </a:prstGeom>
        </p:spPr>
        <p:txBody>
          <a:bodyPr wrap="square">
            <a:spAutoFit/>
          </a:bodyPr>
          <a:lstStyle/>
          <a:p>
            <a:pPr lvl="0" algn="just"/>
            <a:r>
              <a:rPr lang="en-US" altLang="en-US" b="1" dirty="0">
                <a:solidFill>
                  <a:schemeClr val="tx1"/>
                </a:solidFill>
                <a:latin typeface="Cambria" pitchFamily="18" charset="0"/>
                <a:ea typeface="Cambria" pitchFamily="18" charset="0"/>
              </a:rPr>
              <a:t>Student A is transgender. One day he went to the women's toilet and was seen by Student B. </a:t>
            </a:r>
            <a:r>
              <a:rPr lang="en-US" altLang="zh-TW" b="1" dirty="0">
                <a:solidFill>
                  <a:schemeClr val="tx1"/>
                </a:solidFill>
                <a:latin typeface="Cambria" pitchFamily="18" charset="0"/>
                <a:ea typeface="Cambria" pitchFamily="18" charset="0"/>
              </a:rPr>
              <a:t> B told A to have sex reassignment surgery. </a:t>
            </a:r>
            <a:endParaRPr lang="zh-TW" altLang="en-US" b="1" dirty="0">
              <a:solidFill>
                <a:schemeClr val="tx1"/>
              </a:solidFill>
              <a:latin typeface="Cambria" pitchFamily="18" charset="0"/>
              <a:ea typeface="微軟正黑體" panose="020B0604030504040204" pitchFamily="34" charset="-120"/>
            </a:endParaRPr>
          </a:p>
        </p:txBody>
      </p:sp>
      <p:sp>
        <p:nvSpPr>
          <p:cNvPr id="11" name="矩形 10">
            <a:extLst>
              <a:ext uri="{FF2B5EF4-FFF2-40B4-BE49-F238E27FC236}">
                <a16:creationId xmlns:a16="http://schemas.microsoft.com/office/drawing/2014/main" id="{C59E84F9-3236-47D9-A70F-B091FE9DE8AE}"/>
              </a:ext>
            </a:extLst>
          </p:cNvPr>
          <p:cNvSpPr/>
          <p:nvPr/>
        </p:nvSpPr>
        <p:spPr>
          <a:xfrm>
            <a:off x="6475751" y="3429000"/>
            <a:ext cx="2023672" cy="2462213"/>
          </a:xfrm>
          <a:prstGeom prst="rect">
            <a:avLst/>
          </a:prstGeom>
        </p:spPr>
        <p:txBody>
          <a:bodyPr wrap="square">
            <a:spAutoFit/>
          </a:bodyPr>
          <a:lstStyle/>
          <a:p>
            <a:pPr lvl="0" algn="just"/>
            <a:r>
              <a:rPr lang="en-US" altLang="en-US" b="1" dirty="0">
                <a:solidFill>
                  <a:srgbClr val="000092"/>
                </a:solidFill>
                <a:latin typeface="Cambria" pitchFamily="18" charset="0"/>
                <a:ea typeface="Cambria" pitchFamily="18" charset="0"/>
              </a:rPr>
              <a:t>Student A </a:t>
            </a:r>
            <a:r>
              <a:rPr lang="en-US" altLang="en-US" b="1">
                <a:solidFill>
                  <a:srgbClr val="000092"/>
                </a:solidFill>
                <a:latin typeface="Cambria" pitchFamily="18" charset="0"/>
                <a:ea typeface="Cambria" pitchFamily="18" charset="0"/>
              </a:rPr>
              <a:t>has feminine </a:t>
            </a:r>
            <a:r>
              <a:rPr lang="en-US" altLang="en-US" b="1" dirty="0">
                <a:solidFill>
                  <a:srgbClr val="000092"/>
                </a:solidFill>
                <a:latin typeface="Cambria" pitchFamily="18" charset="0"/>
                <a:ea typeface="Cambria" pitchFamily="18" charset="0"/>
              </a:rPr>
              <a:t>personality traits. In PE class,  teacher B said that he is not like a man, and his reaction is always slow. The other guys laughed at Student A and said he should stay under the tree shade like a girl.</a:t>
            </a:r>
            <a:endParaRPr lang="zh-TW" altLang="en-US" b="1" dirty="0">
              <a:solidFill>
                <a:srgbClr val="000092"/>
              </a:solidFill>
              <a:latin typeface="Cambria" pitchFamily="18" charset="0"/>
              <a:ea typeface="微軟正黑體" panose="020B0604030504040204" pitchFamily="34" charset="-120"/>
            </a:endParaRPr>
          </a:p>
        </p:txBody>
      </p:sp>
      <p:pic>
        <p:nvPicPr>
          <p:cNvPr id="5122" name="Picture 2" descr="respect for homosexual and anti sexual discrimination campaign. Young beautiful depressed and scared Asian student woman with gay flag on her backpack victim of abuse and bullying respect for homosexual and anti sexual discrimination campaign. Young beautiful depressed and scared Asian student woman with gay flag on her backpack victim of abuse and bullying sex equality stock pictures, royalty-free photos &amp; images">
            <a:extLst>
              <a:ext uri="{FF2B5EF4-FFF2-40B4-BE49-F238E27FC236}">
                <a16:creationId xmlns:a16="http://schemas.microsoft.com/office/drawing/2014/main" id="{129AA9C3-8C82-4E65-9A64-863491B936E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21" r="35444" b="-21"/>
          <a:stretch/>
        </p:blipFill>
        <p:spPr bwMode="auto">
          <a:xfrm rot="770309">
            <a:off x="9065951" y="2747212"/>
            <a:ext cx="2089162" cy="2157471"/>
          </a:xfrm>
          <a:prstGeom prst="rect">
            <a:avLst/>
          </a:prstGeom>
          <a:noFill/>
          <a:extLst>
            <a:ext uri="{909E8E84-426E-40DD-AFC4-6F175D3DCCD1}">
              <a14:hiddenFill xmlns:a14="http://schemas.microsoft.com/office/drawing/2010/main">
                <a:solidFill>
                  <a:srgbClr val="FFFFFF"/>
                </a:solidFill>
              </a14:hiddenFill>
            </a:ext>
          </a:extLst>
        </p:spPr>
      </p:pic>
      <p:sp>
        <p:nvSpPr>
          <p:cNvPr id="25" name="標題 1">
            <a:extLst>
              <a:ext uri="{FF2B5EF4-FFF2-40B4-BE49-F238E27FC236}">
                <a16:creationId xmlns:a16="http://schemas.microsoft.com/office/drawing/2014/main" id="{42297BD4-979D-4718-BB68-DF1E9D4BCE7C}"/>
              </a:ext>
            </a:extLst>
          </p:cNvPr>
          <p:cNvSpPr txBox="1">
            <a:spLocks/>
          </p:cNvSpPr>
          <p:nvPr/>
        </p:nvSpPr>
        <p:spPr>
          <a:xfrm>
            <a:off x="10836523" y="4596294"/>
            <a:ext cx="1126800"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8" name="標題 1">
            <a:extLst>
              <a:ext uri="{FF2B5EF4-FFF2-40B4-BE49-F238E27FC236}">
                <a16:creationId xmlns:a16="http://schemas.microsoft.com/office/drawing/2014/main" id="{AD766AE1-91B0-42C2-A4AD-9127395A0855}"/>
              </a:ext>
            </a:extLst>
          </p:cNvPr>
          <p:cNvSpPr>
            <a:spLocks noGrp="1"/>
          </p:cNvSpPr>
          <p:nvPr>
            <p:ph type="title"/>
          </p:nvPr>
        </p:nvSpPr>
        <p:spPr>
          <a:xfrm>
            <a:off x="3372787" y="743268"/>
            <a:ext cx="5688086" cy="763500"/>
          </a:xfrm>
        </p:spPr>
        <p:txBody>
          <a:bodyPr rtlCol="0"/>
          <a:lstStyle/>
          <a:p>
            <a:r>
              <a:rPr lang="en-US" altLang="zh-TW" sz="3600" b="1" kern="1200" dirty="0">
                <a:solidFill>
                  <a:schemeClr val="accent3">
                    <a:lumMod val="50000"/>
                  </a:schemeClr>
                </a:solidFill>
                <a:latin typeface="+mj-lt"/>
                <a:ea typeface="+mn-ea"/>
              </a:rPr>
              <a:t>Cases of Sexual</a:t>
            </a:r>
            <a:r>
              <a:rPr lang="zh-TW" altLang="zh-TW" sz="3600" b="1" kern="1200" dirty="0">
                <a:solidFill>
                  <a:schemeClr val="accent3">
                    <a:lumMod val="50000"/>
                  </a:schemeClr>
                </a:solidFill>
                <a:latin typeface="+mj-lt"/>
                <a:ea typeface="+mn-ea"/>
              </a:rPr>
              <a:t> </a:t>
            </a:r>
            <a:r>
              <a:rPr lang="en-US" altLang="zh-TW" sz="3600" b="1" kern="1200" dirty="0">
                <a:solidFill>
                  <a:schemeClr val="accent3">
                    <a:lumMod val="50000"/>
                  </a:schemeClr>
                </a:solidFill>
                <a:latin typeface="+mj-lt"/>
                <a:ea typeface="+mn-ea"/>
              </a:rPr>
              <a:t>Bullying</a:t>
            </a:r>
            <a:endParaRPr lang="zh-TW" altLang="en-US" sz="3600" b="1" kern="1200" dirty="0">
              <a:solidFill>
                <a:schemeClr val="accent3">
                  <a:lumMod val="50000"/>
                </a:schemeClr>
              </a:solidFill>
              <a:latin typeface="+mj-lt"/>
              <a:ea typeface="+mn-ea"/>
            </a:endParaRPr>
          </a:p>
        </p:txBody>
      </p:sp>
      <p:sp>
        <p:nvSpPr>
          <p:cNvPr id="21" name="矩形 20"/>
          <p:cNvSpPr/>
          <p:nvPr/>
        </p:nvSpPr>
        <p:spPr>
          <a:xfrm>
            <a:off x="4596147" y="2360712"/>
            <a:ext cx="1138453" cy="523220"/>
          </a:xfrm>
          <a:prstGeom prst="rect">
            <a:avLst/>
          </a:prstGeom>
        </p:spPr>
        <p:txBody>
          <a:bodyPr wrap="none">
            <a:spAutoFit/>
          </a:bodyPr>
          <a:lstStyle/>
          <a:p>
            <a:pPr algn="ctr"/>
            <a:r>
              <a:rPr lang="en-US" altLang="zh-TW" b="1" dirty="0">
                <a:latin typeface="Cambria" pitchFamily="18" charset="0"/>
                <a:ea typeface="Cambria" pitchFamily="18" charset="0"/>
              </a:rPr>
              <a:t>Sexual </a:t>
            </a:r>
          </a:p>
          <a:p>
            <a:pPr algn="ctr"/>
            <a:r>
              <a:rPr lang="en-US" altLang="zh-TW" b="1" dirty="0">
                <a:latin typeface="Cambria" pitchFamily="18" charset="0"/>
                <a:ea typeface="Cambria" pitchFamily="18" charset="0"/>
              </a:rPr>
              <a:t>Orientation</a:t>
            </a:r>
            <a:endParaRPr lang="zh-TW" altLang="en-US" b="1" dirty="0">
              <a:solidFill>
                <a:schemeClr val="tx1"/>
              </a:solidFill>
              <a:latin typeface="Cambria" pitchFamily="18" charset="0"/>
            </a:endParaRPr>
          </a:p>
        </p:txBody>
      </p:sp>
      <p:sp>
        <p:nvSpPr>
          <p:cNvPr id="22" name="矩形 21"/>
          <p:cNvSpPr/>
          <p:nvPr/>
        </p:nvSpPr>
        <p:spPr>
          <a:xfrm>
            <a:off x="7122488" y="2135859"/>
            <a:ext cx="788999" cy="738664"/>
          </a:xfrm>
          <a:prstGeom prst="rect">
            <a:avLst/>
          </a:prstGeom>
        </p:spPr>
        <p:txBody>
          <a:bodyPr wrap="none">
            <a:spAutoFit/>
          </a:bodyPr>
          <a:lstStyle/>
          <a:p>
            <a:pPr algn="ctr"/>
            <a:r>
              <a:rPr lang="en-US" altLang="zh-TW" b="1" dirty="0">
                <a:latin typeface="Cambria" pitchFamily="18" charset="0"/>
                <a:ea typeface="Cambria" pitchFamily="18" charset="0"/>
              </a:rPr>
              <a:t> </a:t>
            </a:r>
          </a:p>
          <a:p>
            <a:pPr algn="ctr"/>
            <a:r>
              <a:rPr lang="en-US" altLang="zh-TW" b="1" dirty="0">
                <a:latin typeface="Cambria" pitchFamily="18" charset="0"/>
                <a:ea typeface="Cambria" pitchFamily="18" charset="0"/>
              </a:rPr>
              <a:t>Gender</a:t>
            </a:r>
          </a:p>
          <a:p>
            <a:pPr algn="ctr"/>
            <a:r>
              <a:rPr lang="en-US" altLang="zh-TW" b="1" dirty="0">
                <a:latin typeface="Cambria" pitchFamily="18" charset="0"/>
                <a:ea typeface="Cambria" pitchFamily="18" charset="0"/>
              </a:rPr>
              <a:t> Traits</a:t>
            </a:r>
            <a:endParaRPr lang="zh-TW" altLang="en-US" b="1" dirty="0">
              <a:latin typeface="Cambria" pitchFamily="18" charset="0"/>
            </a:endParaRPr>
          </a:p>
        </p:txBody>
      </p:sp>
      <p:sp>
        <p:nvSpPr>
          <p:cNvPr id="23" name="矩形 22"/>
          <p:cNvSpPr/>
          <p:nvPr/>
        </p:nvSpPr>
        <p:spPr>
          <a:xfrm>
            <a:off x="2066694" y="2363210"/>
            <a:ext cx="1465466" cy="523220"/>
          </a:xfrm>
          <a:prstGeom prst="rect">
            <a:avLst/>
          </a:prstGeom>
        </p:spPr>
        <p:txBody>
          <a:bodyPr wrap="none">
            <a:spAutoFit/>
          </a:bodyPr>
          <a:lstStyle/>
          <a:p>
            <a:pPr algn="ctr"/>
            <a:r>
              <a:rPr lang="en-US" altLang="zh-TW" b="1" dirty="0">
                <a:solidFill>
                  <a:schemeClr val="tx1"/>
                </a:solidFill>
                <a:latin typeface="Cambria" pitchFamily="18" charset="0"/>
                <a:ea typeface="Cambria" pitchFamily="18" charset="0"/>
              </a:rPr>
              <a:t>Gender </a:t>
            </a:r>
          </a:p>
          <a:p>
            <a:pPr algn="ctr"/>
            <a:r>
              <a:rPr lang="en-US" altLang="zh-TW" b="1" dirty="0">
                <a:solidFill>
                  <a:schemeClr val="tx1"/>
                </a:solidFill>
                <a:latin typeface="Cambria" pitchFamily="18" charset="0"/>
                <a:ea typeface="Cambria" pitchFamily="18" charset="0"/>
              </a:rPr>
              <a:t>Characteristics </a:t>
            </a:r>
            <a:endParaRPr lang="zh-TW" altLang="en-US" b="1" dirty="0">
              <a:solidFill>
                <a:schemeClr val="tx1"/>
              </a:solidFill>
              <a:latin typeface="Cambria" pitchFamily="18" charset="0"/>
            </a:endParaRPr>
          </a:p>
        </p:txBody>
      </p:sp>
    </p:spTree>
    <p:extLst>
      <p:ext uri="{BB962C8B-B14F-4D97-AF65-F5344CB8AC3E}">
        <p14:creationId xmlns:p14="http://schemas.microsoft.com/office/powerpoint/2010/main" val="31130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250832" y="1144461"/>
            <a:ext cx="3690337"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1663908" y="828622"/>
            <a:ext cx="9683645" cy="763500"/>
          </a:xfrm>
        </p:spPr>
        <p:txBody>
          <a:bodyPr rtlCol="0"/>
          <a:lstStyle/>
          <a:p>
            <a:r>
              <a:rPr lang="en-US" altLang="zh-TW" sz="3600" b="1" kern="1200" dirty="0">
                <a:solidFill>
                  <a:schemeClr val="accent3">
                    <a:lumMod val="50000"/>
                  </a:schemeClr>
                </a:solidFill>
                <a:latin typeface="+mj-lt"/>
                <a:ea typeface="+mn-ea"/>
              </a:rPr>
              <a:t>Gender Equality Incidents on the Internet</a:t>
            </a:r>
            <a:endParaRPr lang="zh-TW" altLang="en-US" sz="3600" b="1" kern="1200" dirty="0">
              <a:solidFill>
                <a:schemeClr val="accent3">
                  <a:lumMod val="50000"/>
                </a:schemeClr>
              </a:solidFill>
              <a:latin typeface="+mj-lt"/>
              <a:ea typeface="+mn-ea"/>
            </a:endParaRP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3777451" y="1855890"/>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6159893" y="1825387"/>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8609782" y="1825387"/>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4091413" y="2003708"/>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 </a:t>
            </a:r>
          </a:p>
        </p:txBody>
      </p:sp>
      <p:sp>
        <p:nvSpPr>
          <p:cNvPr id="29" name="橢圓 28">
            <a:extLst>
              <a:ext uri="{FF2B5EF4-FFF2-40B4-BE49-F238E27FC236}">
                <a16:creationId xmlns:a16="http://schemas.microsoft.com/office/drawing/2014/main" id="{6E426915-C2A6-4188-916B-0118D45AEE23}"/>
              </a:ext>
            </a:extLst>
          </p:cNvPr>
          <p:cNvSpPr/>
          <p:nvPr/>
        </p:nvSpPr>
        <p:spPr>
          <a:xfrm>
            <a:off x="6492909" y="2008029"/>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1600" b="1" dirty="0">
                <a:ln w="0"/>
                <a:solidFill>
                  <a:schemeClr val="tx1"/>
                </a:solidFill>
                <a:latin typeface="Cambria" pitchFamily="18" charset="0"/>
                <a:ea typeface="Cambria" pitchFamily="18" charset="0"/>
              </a:rPr>
              <a:t>Demean</a:t>
            </a:r>
          </a:p>
          <a:p>
            <a:pPr algn="ctr"/>
            <a:r>
              <a:rPr lang="en-US" altLang="zh-TW" sz="1600" b="1" dirty="0">
                <a:ln w="0"/>
                <a:solidFill>
                  <a:schemeClr val="tx1"/>
                </a:solidFill>
                <a:latin typeface="Cambria" pitchFamily="18" charset="0"/>
                <a:ea typeface="Cambria" pitchFamily="18" charset="0"/>
              </a:rPr>
              <a:t>gender traits</a:t>
            </a:r>
            <a:endParaRPr lang="zh-TW" altLang="en-US" sz="1600" b="1" dirty="0">
              <a:ln w="0"/>
              <a:solidFill>
                <a:schemeClr val="tx1"/>
              </a:solidFill>
              <a:latin typeface="Cambria" pitchFamily="18" charset="0"/>
            </a:endParaRPr>
          </a:p>
        </p:txBody>
      </p:sp>
      <p:sp>
        <p:nvSpPr>
          <p:cNvPr id="30" name="橢圓 29">
            <a:extLst>
              <a:ext uri="{FF2B5EF4-FFF2-40B4-BE49-F238E27FC236}">
                <a16:creationId xmlns:a16="http://schemas.microsoft.com/office/drawing/2014/main" id="{D3E2D510-EA16-443A-A2A2-735F06002067}"/>
              </a:ext>
            </a:extLst>
          </p:cNvPr>
          <p:cNvSpPr/>
          <p:nvPr/>
        </p:nvSpPr>
        <p:spPr>
          <a:xfrm>
            <a:off x="8894274" y="1931591"/>
            <a:ext cx="1520176" cy="142769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2" name="矩形 1">
            <a:extLst>
              <a:ext uri="{FF2B5EF4-FFF2-40B4-BE49-F238E27FC236}">
                <a16:creationId xmlns:a16="http://schemas.microsoft.com/office/drawing/2014/main" id="{121EA1A4-C865-4B70-8D89-D970EF4740C6}"/>
              </a:ext>
            </a:extLst>
          </p:cNvPr>
          <p:cNvSpPr/>
          <p:nvPr/>
        </p:nvSpPr>
        <p:spPr>
          <a:xfrm>
            <a:off x="3829877" y="3605697"/>
            <a:ext cx="2027583" cy="2400657"/>
          </a:xfrm>
          <a:prstGeom prst="rect">
            <a:avLst/>
          </a:prstGeom>
        </p:spPr>
        <p:txBody>
          <a:bodyPr wrap="square">
            <a:spAutoFit/>
          </a:bodyPr>
          <a:lstStyle/>
          <a:p>
            <a:pPr lvl="0" algn="just"/>
            <a:r>
              <a:rPr lang="en-US" altLang="zh-TW" sz="1500" b="1" dirty="0">
                <a:solidFill>
                  <a:srgbClr val="000092"/>
                </a:solidFill>
                <a:latin typeface="Cambria" pitchFamily="18" charset="0"/>
                <a:ea typeface="Cambria" pitchFamily="18" charset="0"/>
              </a:rPr>
              <a:t>After Student B broke up with her boyfriend A, Student A maliciously spread past private photos on the Internet, causing Student B to be physically and psychologically traumatized.</a:t>
            </a:r>
            <a:endParaRPr lang="zh-TW" altLang="en-US" sz="1500" b="1" dirty="0">
              <a:solidFill>
                <a:srgbClr val="000092"/>
              </a:solidFill>
              <a:latin typeface="Cambria" pitchFamily="18" charset="0"/>
              <a:ea typeface="微軟正黑體" panose="020B0604030504040204" pitchFamily="34" charset="-120"/>
            </a:endParaRPr>
          </a:p>
        </p:txBody>
      </p:sp>
      <p:sp>
        <p:nvSpPr>
          <p:cNvPr id="3" name="矩形 2">
            <a:extLst>
              <a:ext uri="{FF2B5EF4-FFF2-40B4-BE49-F238E27FC236}">
                <a16:creationId xmlns:a16="http://schemas.microsoft.com/office/drawing/2014/main" id="{9ACE18BE-E0CD-42C7-9796-A713D162716B}"/>
              </a:ext>
            </a:extLst>
          </p:cNvPr>
          <p:cNvSpPr/>
          <p:nvPr/>
        </p:nvSpPr>
        <p:spPr>
          <a:xfrm>
            <a:off x="6236338" y="3605697"/>
            <a:ext cx="1936269" cy="1938992"/>
          </a:xfrm>
          <a:prstGeom prst="rect">
            <a:avLst/>
          </a:prstGeom>
        </p:spPr>
        <p:txBody>
          <a:bodyPr wrap="square">
            <a:spAutoFit/>
          </a:bodyPr>
          <a:lstStyle/>
          <a:p>
            <a:pPr lvl="0" algn="just"/>
            <a:r>
              <a:rPr lang="en-US" altLang="zh-TW" sz="1500" b="1" dirty="0">
                <a:solidFill>
                  <a:schemeClr val="tx1"/>
                </a:solidFill>
                <a:latin typeface="Cambria" pitchFamily="18" charset="0"/>
                <a:ea typeface="Cambria" pitchFamily="18" charset="0"/>
              </a:rPr>
              <a:t>Student B shared the content of the quarrel with his partner on </a:t>
            </a:r>
            <a:r>
              <a:rPr lang="en-US" altLang="zh-TW" sz="1500" b="1" dirty="0" err="1">
                <a:solidFill>
                  <a:schemeClr val="tx1"/>
                </a:solidFill>
                <a:latin typeface="Cambria" pitchFamily="18" charset="0"/>
                <a:ea typeface="Cambria" pitchFamily="18" charset="0"/>
              </a:rPr>
              <a:t>Dcard</a:t>
            </a:r>
            <a:r>
              <a:rPr lang="en-US" altLang="zh-TW" sz="1500" b="1" dirty="0">
                <a:solidFill>
                  <a:schemeClr val="tx1"/>
                </a:solidFill>
                <a:latin typeface="Cambria" pitchFamily="18" charset="0"/>
                <a:ea typeface="Cambria" pitchFamily="18" charset="0"/>
              </a:rPr>
              <a:t>, Student A left a message, "Bitch", and Student C,  "Slut, go to hell."</a:t>
            </a:r>
            <a:endParaRPr lang="zh-TW" altLang="en-US" sz="1500" b="1" dirty="0">
              <a:solidFill>
                <a:schemeClr val="tx1"/>
              </a:solidFill>
              <a:latin typeface="Cambria" pitchFamily="18" charset="0"/>
              <a:ea typeface="微軟正黑體" panose="020B0604030504040204" pitchFamily="34" charset="-120"/>
            </a:endParaRPr>
          </a:p>
        </p:txBody>
      </p:sp>
      <p:sp>
        <p:nvSpPr>
          <p:cNvPr id="4" name="矩形 3">
            <a:extLst>
              <a:ext uri="{FF2B5EF4-FFF2-40B4-BE49-F238E27FC236}">
                <a16:creationId xmlns:a16="http://schemas.microsoft.com/office/drawing/2014/main" id="{C1D1172F-C8C2-4341-9E39-996019580E67}"/>
              </a:ext>
            </a:extLst>
          </p:cNvPr>
          <p:cNvSpPr/>
          <p:nvPr/>
        </p:nvSpPr>
        <p:spPr>
          <a:xfrm>
            <a:off x="8720447" y="3605697"/>
            <a:ext cx="1867829" cy="2169825"/>
          </a:xfrm>
          <a:prstGeom prst="rect">
            <a:avLst/>
          </a:prstGeom>
        </p:spPr>
        <p:txBody>
          <a:bodyPr wrap="square">
            <a:spAutoFit/>
          </a:bodyPr>
          <a:lstStyle/>
          <a:p>
            <a:pPr lvl="0" algn="just"/>
            <a:r>
              <a:rPr lang="en-US" altLang="zh-TW" sz="1500" b="1" dirty="0">
                <a:solidFill>
                  <a:srgbClr val="000092"/>
                </a:solidFill>
                <a:latin typeface="Cambria" pitchFamily="18" charset="0"/>
                <a:ea typeface="Cambria" pitchFamily="18" charset="0"/>
              </a:rPr>
              <a:t>Student B rejected Student A,  so A asked </a:t>
            </a:r>
            <a:r>
              <a:rPr lang="en-US" altLang="zh-TW" sz="1500" b="1" dirty="0" err="1">
                <a:solidFill>
                  <a:srgbClr val="000092"/>
                </a:solidFill>
                <a:latin typeface="Cambria" pitchFamily="18" charset="0"/>
                <a:ea typeface="Cambria" pitchFamily="18" charset="0"/>
              </a:rPr>
              <a:t>netizen</a:t>
            </a:r>
            <a:r>
              <a:rPr lang="en-US" altLang="zh-TW" sz="1500" b="1" dirty="0">
                <a:solidFill>
                  <a:srgbClr val="000092"/>
                </a:solidFill>
                <a:latin typeface="Cambria" pitchFamily="18" charset="0"/>
                <a:ea typeface="Cambria" pitchFamily="18" charset="0"/>
              </a:rPr>
              <a:t> C to help make fake private photos of Student B for his masturbation.  Later other friends discovered it.</a:t>
            </a:r>
            <a:endParaRPr lang="zh-TW" altLang="en-US" sz="1500" b="1" dirty="0">
              <a:solidFill>
                <a:srgbClr val="000092"/>
              </a:solidFill>
              <a:latin typeface="Cambria" pitchFamily="18" charset="0"/>
              <a:ea typeface="微軟正黑體" panose="020B0604030504040204" pitchFamily="34" charset="-120"/>
            </a:endParaRPr>
          </a:p>
        </p:txBody>
      </p:sp>
      <p:pic>
        <p:nvPicPr>
          <p:cNvPr id="6148" name="Picture 4" descr="Tired businesswoman in the office with laptop and coffee Businesswoman or student sleeping after hard work sad stock pictures, royalty-free photos &amp; images">
            <a:extLst>
              <a:ext uri="{FF2B5EF4-FFF2-40B4-BE49-F238E27FC236}">
                <a16:creationId xmlns:a16="http://schemas.microsoft.com/office/drawing/2014/main" id="{DD82221D-46B6-422D-82BB-15484C5AE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904"/>
          <a:stretch/>
        </p:blipFill>
        <p:spPr bwMode="auto">
          <a:xfrm rot="170603">
            <a:off x="881456" y="2616564"/>
            <a:ext cx="2089161" cy="1879697"/>
          </a:xfrm>
          <a:prstGeom prst="rect">
            <a:avLst/>
          </a:prstGeom>
          <a:noFill/>
          <a:extLst>
            <a:ext uri="{909E8E84-426E-40DD-AFC4-6F175D3DCCD1}">
              <a14:hiddenFill xmlns:a14="http://schemas.microsoft.com/office/drawing/2010/main">
                <a:solidFill>
                  <a:srgbClr val="FFFFFF"/>
                </a:solidFill>
              </a14:hiddenFill>
            </a:ext>
          </a:extLst>
        </p:spPr>
      </p:pic>
      <p:sp>
        <p:nvSpPr>
          <p:cNvPr id="22" name="標題 1">
            <a:extLst>
              <a:ext uri="{FF2B5EF4-FFF2-40B4-BE49-F238E27FC236}">
                <a16:creationId xmlns:a16="http://schemas.microsoft.com/office/drawing/2014/main" id="{55D82266-B0C3-4C62-BD04-31FA8168D3C3}"/>
              </a:ext>
            </a:extLst>
          </p:cNvPr>
          <p:cNvSpPr txBox="1">
            <a:spLocks/>
          </p:cNvSpPr>
          <p:nvPr/>
        </p:nvSpPr>
        <p:spPr>
          <a:xfrm>
            <a:off x="1362637" y="4534998"/>
            <a:ext cx="1126800"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4167166" y="2400469"/>
            <a:ext cx="1380506" cy="584775"/>
          </a:xfrm>
          <a:prstGeom prst="rect">
            <a:avLst/>
          </a:prstGeom>
        </p:spPr>
        <p:txBody>
          <a:bodyPr wrap="none">
            <a:spAutoFit/>
          </a:bodyPr>
          <a:lstStyle/>
          <a:p>
            <a:r>
              <a:rPr lang="en-US" altLang="zh-TW" sz="1600" b="1" dirty="0">
                <a:latin typeface="Cambria" pitchFamily="18" charset="0"/>
                <a:ea typeface="Cambria" pitchFamily="18" charset="0"/>
              </a:rPr>
              <a:t>Distributing </a:t>
            </a:r>
          </a:p>
          <a:p>
            <a:r>
              <a:rPr lang="en-US" altLang="zh-TW" sz="1600" b="1" dirty="0">
                <a:latin typeface="Cambria" pitchFamily="18" charset="0"/>
                <a:ea typeface="Cambria" pitchFamily="18" charset="0"/>
              </a:rPr>
              <a:t>lewd photos</a:t>
            </a:r>
            <a:endParaRPr lang="zh-TW" altLang="en-US" sz="1600" b="1" dirty="0">
              <a:latin typeface="Cambria" pitchFamily="18" charset="0"/>
            </a:endParaRPr>
          </a:p>
        </p:txBody>
      </p:sp>
      <p:sp>
        <p:nvSpPr>
          <p:cNvPr id="18" name="矩形 17"/>
          <p:cNvSpPr/>
          <p:nvPr/>
        </p:nvSpPr>
        <p:spPr>
          <a:xfrm>
            <a:off x="8951192" y="2400469"/>
            <a:ext cx="1268296" cy="584775"/>
          </a:xfrm>
          <a:prstGeom prst="rect">
            <a:avLst/>
          </a:prstGeom>
        </p:spPr>
        <p:txBody>
          <a:bodyPr wrap="none">
            <a:spAutoFit/>
          </a:bodyPr>
          <a:lstStyle/>
          <a:p>
            <a:pPr algn="ctr"/>
            <a:r>
              <a:rPr lang="en-US" altLang="zh-TW" sz="1600" b="1" dirty="0">
                <a:latin typeface="Cambria" pitchFamily="18" charset="0"/>
                <a:ea typeface="Cambria" pitchFamily="18" charset="0"/>
              </a:rPr>
              <a:t>Invasion of</a:t>
            </a:r>
          </a:p>
          <a:p>
            <a:pPr algn="ctr"/>
            <a:r>
              <a:rPr lang="en-US" altLang="zh-TW" sz="1600" b="1" dirty="0">
                <a:latin typeface="Cambria" pitchFamily="18" charset="0"/>
                <a:ea typeface="Cambria" pitchFamily="18" charset="0"/>
              </a:rPr>
              <a:t>   privacy</a:t>
            </a:r>
            <a:endParaRPr lang="zh-TW" altLang="en-US" sz="1600" b="1" dirty="0">
              <a:latin typeface="Cambria" pitchFamily="18" charset="0"/>
            </a:endParaRPr>
          </a:p>
        </p:txBody>
      </p:sp>
    </p:spTree>
    <p:extLst>
      <p:ext uri="{BB962C8B-B14F-4D97-AF65-F5344CB8AC3E}">
        <p14:creationId xmlns:p14="http://schemas.microsoft.com/office/powerpoint/2010/main" val="180260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3;p20"/>
          <p:cNvSpPr/>
          <p:nvPr/>
        </p:nvSpPr>
        <p:spPr>
          <a:xfrm>
            <a:off x="1918234" y="1171538"/>
            <a:ext cx="3688482"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FFFFF"/>
              </a:solidFill>
              <a:latin typeface="Calibri"/>
              <a:ea typeface="Calibri"/>
              <a:cs typeface="Calibri"/>
              <a:sym typeface="Calibri"/>
            </a:endParaRPr>
          </a:p>
        </p:txBody>
      </p:sp>
      <p:sp>
        <p:nvSpPr>
          <p:cNvPr id="5" name="標題 3">
            <a:extLst>
              <a:ext uri="{FF2B5EF4-FFF2-40B4-BE49-F238E27FC236}">
                <a16:creationId xmlns:a16="http://schemas.microsoft.com/office/drawing/2014/main" id="{6C4781B9-3FAA-428F-99BE-2A8CAB94AC0F}"/>
              </a:ext>
            </a:extLst>
          </p:cNvPr>
          <p:cNvSpPr>
            <a:spLocks noGrp="1"/>
          </p:cNvSpPr>
          <p:nvPr>
            <p:ph type="title"/>
          </p:nvPr>
        </p:nvSpPr>
        <p:spPr>
          <a:xfrm>
            <a:off x="1385232" y="954268"/>
            <a:ext cx="5451985" cy="631645"/>
          </a:xfrm>
        </p:spPr>
        <p:txBody>
          <a:bodyPr/>
          <a:lstStyle/>
          <a:p>
            <a:r>
              <a:rPr lang="en-US" altLang="zh-TW" sz="3600" b="1" kern="1200" dirty="0">
                <a:solidFill>
                  <a:schemeClr val="accent3">
                    <a:lumMod val="50000"/>
                  </a:schemeClr>
                </a:solidFill>
                <a:latin typeface="+mj-lt"/>
                <a:ea typeface="+mn-ea"/>
              </a:rPr>
              <a:t>Myths and Clarification</a:t>
            </a:r>
            <a:endParaRPr lang="zh-TW" altLang="en-US" sz="3600" b="1" kern="1200" dirty="0">
              <a:solidFill>
                <a:schemeClr val="accent3">
                  <a:lumMod val="50000"/>
                </a:schemeClr>
              </a:solidFill>
              <a:latin typeface="+mj-lt"/>
              <a:ea typeface="+mn-ea"/>
            </a:endParaRPr>
          </a:p>
        </p:txBody>
      </p:sp>
      <p:sp>
        <p:nvSpPr>
          <p:cNvPr id="6" name="矩形 5">
            <a:extLst>
              <a:ext uri="{FF2B5EF4-FFF2-40B4-BE49-F238E27FC236}">
                <a16:creationId xmlns:a16="http://schemas.microsoft.com/office/drawing/2014/main" id="{14B15AA1-BF3F-4481-A6B6-4CA921A41110}"/>
              </a:ext>
            </a:extLst>
          </p:cNvPr>
          <p:cNvSpPr/>
          <p:nvPr/>
        </p:nvSpPr>
        <p:spPr>
          <a:xfrm>
            <a:off x="1385232" y="2240924"/>
            <a:ext cx="5014224" cy="3277820"/>
          </a:xfrm>
          <a:prstGeom prst="rect">
            <a:avLst/>
          </a:prstGeom>
        </p:spPr>
        <p:txBody>
          <a:bodyPr wrap="square">
            <a:spAutoFit/>
          </a:bodyPr>
          <a:lstStyle/>
          <a:p>
            <a:pPr marL="342900" indent="-342900">
              <a:lnSpc>
                <a:spcPct val="150000"/>
              </a:lnSpc>
              <a:spcBef>
                <a:spcPts val="600"/>
              </a:spcBef>
              <a:buFont typeface="Wingdings" panose="05000000000000000000" pitchFamily="2" charset="2"/>
              <a:buChar char="l"/>
            </a:pPr>
            <a:r>
              <a:rPr lang="zh-TW" altLang="zh-TW" sz="2000" b="1" dirty="0">
                <a:latin typeface="Corbel"/>
                <a:ea typeface="Microsoft JhengHei UI"/>
                <a:cs typeface="Calibri"/>
              </a:rPr>
              <a:t>"A girl who says </a:t>
            </a:r>
            <a:r>
              <a:rPr lang="en-US" altLang="zh-TW" sz="2000" b="1" dirty="0">
                <a:latin typeface="Corbel"/>
                <a:ea typeface="Microsoft JhengHei UI"/>
                <a:cs typeface="Calibri"/>
              </a:rPr>
              <a:t>NO</a:t>
            </a:r>
            <a:r>
              <a:rPr lang="zh-TW" altLang="zh-TW" sz="2000" b="1" dirty="0">
                <a:latin typeface="Corbel"/>
                <a:ea typeface="Microsoft JhengHei UI"/>
                <a:cs typeface="Calibri"/>
              </a:rPr>
              <a:t> means yes"?</a:t>
            </a:r>
            <a:endParaRPr lang="en-US" altLang="zh-TW" sz="2000" b="1" dirty="0">
              <a:latin typeface="Corbel"/>
              <a:ea typeface="Microsoft JhengHei UI"/>
              <a:cs typeface="Calibri"/>
            </a:endParaRPr>
          </a:p>
          <a:p>
            <a:pPr marL="342900" indent="-342900">
              <a:spcBef>
                <a:spcPts val="600"/>
              </a:spcBef>
              <a:buFont typeface="Wingdings" panose="05000000000000000000" pitchFamily="2" charset="2"/>
              <a:buChar char="l"/>
            </a:pPr>
            <a:r>
              <a:rPr lang="zh-TW" altLang="zh-TW" sz="2000" b="1" dirty="0">
                <a:latin typeface="Corbel"/>
                <a:ea typeface="Microsoft JhengHei UI"/>
              </a:rPr>
              <a:t>Expecting </a:t>
            </a:r>
            <a:r>
              <a:rPr lang="en-US" altLang="zh-TW" sz="2000" b="1" dirty="0">
                <a:latin typeface="Corbel"/>
                <a:ea typeface="Microsoft JhengHei UI"/>
              </a:rPr>
              <a:t>guy</a:t>
            </a:r>
            <a:r>
              <a:rPr lang="zh-TW" altLang="zh-TW" sz="2000" b="1" dirty="0">
                <a:latin typeface="Corbel"/>
                <a:ea typeface="Microsoft JhengHei UI"/>
              </a:rPr>
              <a:t>s to be </a:t>
            </a:r>
            <a:r>
              <a:rPr lang="en-US" altLang="zh-TW" sz="2000" b="1" dirty="0">
                <a:latin typeface="Corbel"/>
                <a:ea typeface="Microsoft JhengHei UI"/>
              </a:rPr>
              <a:t>"</a:t>
            </a:r>
            <a:r>
              <a:rPr lang="zh-TW" altLang="zh-TW" sz="2000" b="1" dirty="0">
                <a:latin typeface="Corbel"/>
                <a:ea typeface="Microsoft JhengHei UI"/>
              </a:rPr>
              <a:t>bossy and considerate</a:t>
            </a:r>
            <a:r>
              <a:rPr lang="en-US" altLang="zh-TW" sz="2000" b="1" dirty="0">
                <a:latin typeface="Corbel"/>
                <a:ea typeface="Microsoft JhengHei UI"/>
              </a:rPr>
              <a:t>"</a:t>
            </a:r>
            <a:r>
              <a:rPr lang="zh-TW" altLang="zh-TW" sz="2000" b="1" dirty="0">
                <a:latin typeface="Corbel"/>
                <a:ea typeface="Microsoft JhengHei UI"/>
              </a:rPr>
              <a:t>?</a:t>
            </a:r>
            <a:endParaRPr lang="en-US" altLang="zh-TW" sz="2000" b="1" dirty="0">
              <a:latin typeface="Corbel"/>
              <a:ea typeface="Microsoft JhengHei UI"/>
            </a:endParaRPr>
          </a:p>
          <a:p>
            <a:pPr marL="342900" indent="-342900">
              <a:spcBef>
                <a:spcPts val="600"/>
              </a:spcBef>
              <a:buFont typeface="Wingdings" panose="05000000000000000000" pitchFamily="2" charset="2"/>
              <a:buChar char="l"/>
            </a:pPr>
            <a:r>
              <a:rPr lang="zh-TW" altLang="zh-TW" sz="1800" b="1" dirty="0">
                <a:ea typeface="+mn-lt"/>
                <a:cs typeface="+mn-lt"/>
              </a:rPr>
              <a:t>Once a man takes control of the woman, the relationship between the oppressor and the repressed can easily lead to conflict.</a:t>
            </a:r>
            <a:endParaRPr lang="zh-TW" altLang="zh-TW" sz="1800" b="1" dirty="0"/>
          </a:p>
          <a:p>
            <a:pPr marL="342900" indent="-342900">
              <a:lnSpc>
                <a:spcPct val="150000"/>
              </a:lnSpc>
              <a:spcBef>
                <a:spcPts val="600"/>
              </a:spcBef>
              <a:buFont typeface="Wingdings" panose="05000000000000000000" pitchFamily="2" charset="2"/>
              <a:buChar char="l"/>
            </a:pPr>
            <a:r>
              <a:rPr lang="zh-TW" altLang="zh-TW" sz="2000" b="1" dirty="0">
                <a:latin typeface="Calibri"/>
                <a:cs typeface="Calibri"/>
              </a:rPr>
              <a:t>Important elements of a relationship: </a:t>
            </a:r>
            <a:endParaRPr lang="zh-TW" altLang="zh-TW" sz="2000" dirty="0">
              <a:ea typeface="+mn-lt"/>
              <a:cs typeface="+mn-lt"/>
            </a:endParaRPr>
          </a:p>
          <a:p>
            <a:r>
              <a:rPr lang="en-US" altLang="zh-TW" sz="2000" b="1" dirty="0">
                <a:solidFill>
                  <a:srgbClr val="FF0000"/>
                </a:solidFill>
                <a:latin typeface="Calibri"/>
                <a:ea typeface="新細明體"/>
                <a:cs typeface="Calibri"/>
              </a:rPr>
              <a:t>      R</a:t>
            </a:r>
            <a:r>
              <a:rPr lang="zh-TW" altLang="zh-TW" sz="2000" b="1" dirty="0">
                <a:solidFill>
                  <a:srgbClr val="FF0000"/>
                </a:solidFill>
                <a:latin typeface="Calibri"/>
                <a:ea typeface="新細明體"/>
                <a:cs typeface="Calibri"/>
              </a:rPr>
              <a:t>espect</a:t>
            </a:r>
            <a:r>
              <a:rPr lang="en-US" altLang="zh-TW" sz="2000" b="1" dirty="0">
                <a:solidFill>
                  <a:srgbClr val="FF0000"/>
                </a:solidFill>
                <a:latin typeface="Calibri"/>
                <a:ea typeface="新細明體"/>
                <a:cs typeface="Calibri"/>
              </a:rPr>
              <a:t> &amp;</a:t>
            </a:r>
            <a:r>
              <a:rPr lang="zh-TW" altLang="zh-TW" sz="2000" b="1" dirty="0">
                <a:solidFill>
                  <a:srgbClr val="FF0000"/>
                </a:solidFill>
                <a:latin typeface="Calibri"/>
                <a:ea typeface="新細明體"/>
                <a:cs typeface="Calibri"/>
              </a:rPr>
              <a:t> communication</a:t>
            </a:r>
            <a:endParaRPr lang="zh-TW" altLang="zh-TW" sz="2000" dirty="0">
              <a:solidFill>
                <a:srgbClr val="FF0000"/>
              </a:solidFill>
              <a:ea typeface="新細明體"/>
              <a:cs typeface="+mn-lt"/>
            </a:endParaRPr>
          </a:p>
        </p:txBody>
      </p:sp>
      <p:pic>
        <p:nvPicPr>
          <p:cNvPr id="7170" name="Picture 2" descr="Shot of a unrecognizable woman holding a card in protest in a park Equality is not in regarding different things similarly me too stock pictures, royalty-free photos &amp; images">
            <a:extLst>
              <a:ext uri="{FF2B5EF4-FFF2-40B4-BE49-F238E27FC236}">
                <a16:creationId xmlns:a16="http://schemas.microsoft.com/office/drawing/2014/main" id="{F8EB22A7-C254-4CC4-B7AB-751D73803A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7" r="14916" b="-1"/>
          <a:stretch/>
        </p:blipFill>
        <p:spPr bwMode="auto">
          <a:xfrm>
            <a:off x="7977724" y="2102472"/>
            <a:ext cx="3105770" cy="2258580"/>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a:extLst>
              <a:ext uri="{FF2B5EF4-FFF2-40B4-BE49-F238E27FC236}">
                <a16:creationId xmlns:a16="http://schemas.microsoft.com/office/drawing/2014/main" id="{089E13A7-D2D0-4ADA-B58B-D0353A263F11}"/>
              </a:ext>
            </a:extLst>
          </p:cNvPr>
          <p:cNvSpPr txBox="1">
            <a:spLocks/>
          </p:cNvSpPr>
          <p:nvPr/>
        </p:nvSpPr>
        <p:spPr>
          <a:xfrm>
            <a:off x="8962701" y="4582074"/>
            <a:ext cx="1382777"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0333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77;p14">
            <a:extLst>
              <a:ext uri="{FF2B5EF4-FFF2-40B4-BE49-F238E27FC236}">
                <a16:creationId xmlns:a16="http://schemas.microsoft.com/office/drawing/2014/main" id="{9022E161-028C-4724-B2FC-43EF6EF35E16}"/>
              </a:ext>
            </a:extLst>
          </p:cNvPr>
          <p:cNvSpPr/>
          <p:nvPr/>
        </p:nvSpPr>
        <p:spPr>
          <a:xfrm>
            <a:off x="3949698" y="1191030"/>
            <a:ext cx="4292604"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3">
            <a:extLst>
              <a:ext uri="{FF2B5EF4-FFF2-40B4-BE49-F238E27FC236}">
                <a16:creationId xmlns:a16="http://schemas.microsoft.com/office/drawing/2014/main" id="{6C4781B9-3FAA-428F-99BE-2A8CAB94AC0F}"/>
              </a:ext>
            </a:extLst>
          </p:cNvPr>
          <p:cNvSpPr>
            <a:spLocks noGrp="1"/>
          </p:cNvSpPr>
          <p:nvPr>
            <p:ph type="title"/>
          </p:nvPr>
        </p:nvSpPr>
        <p:spPr>
          <a:xfrm>
            <a:off x="3270552" y="780779"/>
            <a:ext cx="6032474" cy="687979"/>
          </a:xfrm>
        </p:spPr>
        <p:txBody>
          <a:bodyPr/>
          <a:lstStyle/>
          <a:p>
            <a:pPr algn="ctr"/>
            <a:r>
              <a:rPr lang="en-US" altLang="zh-TW" sz="3600" b="1" kern="1200" dirty="0">
                <a:solidFill>
                  <a:schemeClr val="accent3">
                    <a:lumMod val="50000"/>
                  </a:schemeClr>
                </a:solidFill>
                <a:latin typeface="+mj-lt"/>
                <a:ea typeface="+mn-ea"/>
              </a:rPr>
              <a:t>Myths and Clarification</a:t>
            </a:r>
            <a:endParaRPr lang="zh-TW" altLang="en-US" sz="3600" b="1" kern="1200" dirty="0">
              <a:solidFill>
                <a:schemeClr val="accent3">
                  <a:lumMod val="50000"/>
                </a:schemeClr>
              </a:solidFill>
              <a:latin typeface="+mj-lt"/>
              <a:ea typeface="+mn-ea"/>
            </a:endParaRPr>
          </a:p>
        </p:txBody>
      </p:sp>
      <p:sp>
        <p:nvSpPr>
          <p:cNvPr id="6" name="矩形 5">
            <a:extLst>
              <a:ext uri="{FF2B5EF4-FFF2-40B4-BE49-F238E27FC236}">
                <a16:creationId xmlns:a16="http://schemas.microsoft.com/office/drawing/2014/main" id="{14B15AA1-BF3F-4481-A6B6-4CA921A41110}"/>
              </a:ext>
            </a:extLst>
          </p:cNvPr>
          <p:cNvSpPr/>
          <p:nvPr/>
        </p:nvSpPr>
        <p:spPr>
          <a:xfrm>
            <a:off x="3585419" y="1631056"/>
            <a:ext cx="7865568" cy="4632037"/>
          </a:xfrm>
          <a:prstGeom prst="rect">
            <a:avLst/>
          </a:prstGeom>
        </p:spPr>
        <p:txBody>
          <a:bodyPr wrap="square">
            <a:spAutoFit/>
          </a:bodyPr>
          <a:lstStyle/>
          <a:p>
            <a:pPr marL="342900" indent="-342900" algn="just">
              <a:spcBef>
                <a:spcPts val="600"/>
              </a:spcBef>
              <a:buFont typeface="Wingdings" panose="05000000000000000000" pitchFamily="2" charset="2"/>
              <a:buChar char="l"/>
            </a:pPr>
            <a:r>
              <a:rPr lang="en-US" altLang="zh-TW" sz="1900" b="1" dirty="0">
                <a:solidFill>
                  <a:schemeClr val="tx1"/>
                </a:solidFill>
                <a:latin typeface="Cambria" pitchFamily="18" charset="0"/>
                <a:ea typeface="Cambria" pitchFamily="18" charset="0"/>
              </a:rPr>
              <a:t>Internet sex incidents do not happen only among strangers, but the acquaintances.</a:t>
            </a:r>
            <a:r>
              <a:rPr lang="zh-TW" altLang="en-US" sz="1900" b="1" dirty="0">
                <a:solidFill>
                  <a:schemeClr val="tx1"/>
                </a:solidFill>
                <a:latin typeface="Cambria" pitchFamily="18" charset="0"/>
                <a:ea typeface="微軟正黑體" panose="020B0604030504040204" pitchFamily="34" charset="-120"/>
              </a:rPr>
              <a:t> </a:t>
            </a:r>
            <a:r>
              <a:rPr lang="en-US" altLang="zh-TW" sz="1900" b="1" dirty="0">
                <a:solidFill>
                  <a:schemeClr val="tx1"/>
                </a:solidFill>
                <a:latin typeface="Cambria" pitchFamily="18" charset="0"/>
                <a:ea typeface="Cambria" pitchFamily="18" charset="0"/>
              </a:rPr>
              <a:t>Familiarity does not guarantee safety. When chatting with relatives and friends through the Internet, you still need to be discreet in your speech. Both parties should have mutual respect to avoid misunderstandings or online sexual harassment.</a:t>
            </a:r>
          </a:p>
          <a:p>
            <a:pPr marL="342900" indent="-342900" algn="just">
              <a:spcBef>
                <a:spcPts val="600"/>
              </a:spcBef>
              <a:buFont typeface="Wingdings" panose="05000000000000000000" pitchFamily="2" charset="2"/>
              <a:buChar char="l"/>
            </a:pPr>
            <a:r>
              <a:rPr lang="en-US" altLang="zh-TW" sz="1900" b="1" dirty="0">
                <a:latin typeface="Cambria" pitchFamily="18" charset="0"/>
                <a:ea typeface="Cambria" pitchFamily="18" charset="0"/>
              </a:rPr>
              <a:t>Due to the rapid spread of communication technology, the impact of speech amplifies in a short period.  For example, in the wink of an eye, hundreds of people can watch an embarrassing video, which means the victim can suffer hundreds of injuries. </a:t>
            </a:r>
          </a:p>
          <a:p>
            <a:pPr marL="342900" indent="-342900" algn="just">
              <a:spcBef>
                <a:spcPts val="600"/>
              </a:spcBef>
              <a:buFont typeface="Wingdings" panose="05000000000000000000" pitchFamily="2" charset="2"/>
              <a:buChar char="l"/>
            </a:pPr>
            <a:r>
              <a:rPr lang="en-US" altLang="zh-TW" sz="1900" b="1" dirty="0">
                <a:latin typeface="Cambria" pitchFamily="18" charset="0"/>
                <a:ea typeface="Cambria" pitchFamily="18" charset="0"/>
              </a:rPr>
              <a:t>Students must observe etiquette in their speeches on the Internet. Using content that slanders specific biological gender, gender identity, gender characteristics, sexual orientation, or has sexual connotations or sexism may constitute sexual harassment or sexual bullying.</a:t>
            </a:r>
          </a:p>
        </p:txBody>
      </p:sp>
      <p:pic>
        <p:nvPicPr>
          <p:cNvPr id="3" name="圖片 2">
            <a:extLst>
              <a:ext uri="{FF2B5EF4-FFF2-40B4-BE49-F238E27FC236}">
                <a16:creationId xmlns:a16="http://schemas.microsoft.com/office/drawing/2014/main" id="{C992B96A-0051-4DA5-B1F9-AD117778D3B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3623" t="1286" r="1811" b="8464"/>
          <a:stretch/>
        </p:blipFill>
        <p:spPr>
          <a:xfrm>
            <a:off x="264695" y="1691838"/>
            <a:ext cx="3140242" cy="4223085"/>
          </a:xfrm>
          <a:prstGeom prst="rect">
            <a:avLst/>
          </a:prstGeom>
        </p:spPr>
      </p:pic>
      <p:sp>
        <p:nvSpPr>
          <p:cNvPr id="9" name="標題 1">
            <a:extLst>
              <a:ext uri="{FF2B5EF4-FFF2-40B4-BE49-F238E27FC236}">
                <a16:creationId xmlns:a16="http://schemas.microsoft.com/office/drawing/2014/main" id="{B545183B-1CBC-4AEE-B1E7-EA114DBE7BF7}"/>
              </a:ext>
            </a:extLst>
          </p:cNvPr>
          <p:cNvSpPr txBox="1">
            <a:spLocks/>
          </p:cNvSpPr>
          <p:nvPr/>
        </p:nvSpPr>
        <p:spPr>
          <a:xfrm>
            <a:off x="1143427" y="6010959"/>
            <a:ext cx="1382777"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圖片來源：教育部</a:t>
            </a:r>
          </a:p>
        </p:txBody>
      </p:sp>
    </p:spTree>
    <p:extLst>
      <p:ext uri="{BB962C8B-B14F-4D97-AF65-F5344CB8AC3E}">
        <p14:creationId xmlns:p14="http://schemas.microsoft.com/office/powerpoint/2010/main" val="19573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3676805" y="1154832"/>
            <a:ext cx="4838391"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2614613" y="824679"/>
            <a:ext cx="7558087" cy="763500"/>
          </a:xfrm>
        </p:spPr>
        <p:txBody>
          <a:bodyPr rtlCol="0"/>
          <a:lstStyle/>
          <a:p>
            <a:r>
              <a:rPr lang="en-US" altLang="zh-TW" sz="3600" b="1" kern="1200" dirty="0">
                <a:solidFill>
                  <a:schemeClr val="accent3">
                    <a:lumMod val="50000"/>
                  </a:schemeClr>
                </a:solidFill>
                <a:latin typeface="+mj-lt"/>
                <a:ea typeface="+mn-ea"/>
              </a:rPr>
              <a:t>How</a:t>
            </a:r>
            <a:r>
              <a:rPr lang="en-US" altLang="zh-TW" sz="3600" b="1" kern="1200" dirty="0">
                <a:latin typeface="+mn-ea"/>
                <a:ea typeface="+mn-ea"/>
              </a:rPr>
              <a:t> </a:t>
            </a:r>
            <a:r>
              <a:rPr lang="en-US" altLang="zh-TW" sz="3600" b="1" kern="1200" dirty="0">
                <a:solidFill>
                  <a:srgbClr val="FF0000"/>
                </a:solidFill>
                <a:latin typeface="+mn-ea"/>
                <a:ea typeface="+mn-ea"/>
              </a:rPr>
              <a:t>NOT</a:t>
            </a:r>
            <a:r>
              <a:rPr lang="en-US" altLang="zh-TW" sz="3600" b="1" kern="1200" dirty="0">
                <a:latin typeface="+mn-ea"/>
                <a:ea typeface="+mn-ea"/>
              </a:rPr>
              <a:t> </a:t>
            </a:r>
            <a:r>
              <a:rPr lang="en-US" altLang="zh-TW" sz="3600" b="1" kern="1200" dirty="0">
                <a:solidFill>
                  <a:schemeClr val="accent3">
                    <a:lumMod val="50000"/>
                  </a:schemeClr>
                </a:solidFill>
                <a:latin typeface="+mj-lt"/>
                <a:ea typeface="+mn-ea"/>
              </a:rPr>
              <a:t>to Be a Perpetrator </a:t>
            </a:r>
            <a:endParaRPr lang="zh-TW" altLang="en-US" sz="3600" b="1" kern="1200" dirty="0">
              <a:solidFill>
                <a:schemeClr val="accent3">
                  <a:lumMod val="50000"/>
                </a:schemeClr>
              </a:solidFill>
              <a:latin typeface="+mj-lt"/>
              <a:ea typeface="+mn-ea"/>
            </a:endParaRP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745233" y="1739204"/>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2949717"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z="1600"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515420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p:txBody>
      </p:sp>
      <p:sp>
        <p:nvSpPr>
          <p:cNvPr id="21" name="矩形: 圓角 20">
            <a:extLst>
              <a:ext uri="{FF2B5EF4-FFF2-40B4-BE49-F238E27FC236}">
                <a16:creationId xmlns:a16="http://schemas.microsoft.com/office/drawing/2014/main" id="{221521C3-5E9E-4273-B256-F153FC614C5D}"/>
              </a:ext>
            </a:extLst>
          </p:cNvPr>
          <p:cNvSpPr/>
          <p:nvPr/>
        </p:nvSpPr>
        <p:spPr>
          <a:xfrm>
            <a:off x="7358685"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a:lnSpc>
                <a:spcPct val="150000"/>
              </a:lnSpc>
            </a:pPr>
            <a:r>
              <a:rPr lang="zh-TW" altLang="en-US" sz="1600" b="1" spc="35" dirty="0">
                <a:solidFill>
                  <a:schemeClr val="tx1"/>
                </a:solidFill>
                <a:latin typeface="微軟正黑體" panose="020B0604030504040204" pitchFamily="34" charset="-120"/>
              </a:rPr>
              <a:t>    </a:t>
            </a:r>
            <a:endParaRPr lang="en-US" altLang="zh-TW" sz="1600" b="1" spc="35" dirty="0">
              <a:solidFill>
                <a:schemeClr val="tx1"/>
              </a:solidFill>
              <a:latin typeface="微軟正黑體" panose="020B0604030504040204" pitchFamily="34" charset="-120"/>
            </a:endParaRPr>
          </a:p>
          <a:p>
            <a:pPr>
              <a:lnSpc>
                <a:spcPct val="150000"/>
              </a:lnSpc>
            </a:pPr>
            <a:r>
              <a:rPr lang="en-US" altLang="zh-TW" sz="1600" b="1" spc="35" dirty="0">
                <a:solidFill>
                  <a:schemeClr val="tx1"/>
                </a:solidFill>
                <a:latin typeface="微軟正黑體" panose="020B0604030504040204" pitchFamily="34" charset="-120"/>
              </a:rPr>
              <a:t>  </a:t>
            </a:r>
            <a:r>
              <a:rPr lang="en-US" altLang="zh-TW" sz="1600" b="1" spc="35" dirty="0">
                <a:solidFill>
                  <a:schemeClr val="tx1"/>
                </a:solidFill>
              </a:rPr>
              <a:t>Respect each   </a:t>
            </a:r>
          </a:p>
          <a:p>
            <a:pPr>
              <a:lnSpc>
                <a:spcPct val="150000"/>
              </a:lnSpc>
            </a:pPr>
            <a:r>
              <a:rPr lang="en-US" altLang="zh-TW" sz="1600" b="1" spc="35" dirty="0">
                <a:solidFill>
                  <a:schemeClr val="tx1"/>
                </a:solidFill>
              </a:rPr>
              <a:t>  other's choices</a:t>
            </a:r>
            <a:endParaRPr lang="zh-TW" altLang="en-US" sz="1600" b="1" spc="35" dirty="0">
              <a:solidFill>
                <a:schemeClr val="tx1"/>
              </a:solidFill>
            </a:endParaRPr>
          </a:p>
        </p:txBody>
      </p:sp>
      <p:sp>
        <p:nvSpPr>
          <p:cNvPr id="22" name="矩形: 圓角 21">
            <a:extLst>
              <a:ext uri="{FF2B5EF4-FFF2-40B4-BE49-F238E27FC236}">
                <a16:creationId xmlns:a16="http://schemas.microsoft.com/office/drawing/2014/main" id="{B47260F8-DDAE-4558-AF91-60B34285B336}"/>
              </a:ext>
            </a:extLst>
          </p:cNvPr>
          <p:cNvSpPr/>
          <p:nvPr/>
        </p:nvSpPr>
        <p:spPr>
          <a:xfrm>
            <a:off x="9563169"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1029852"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en-US" altLang="zh-TW" sz="1600" b="1" dirty="0">
                <a:solidFill>
                  <a:schemeClr val="tx1"/>
                </a:solidFill>
              </a:rPr>
              <a:t>Respect</a:t>
            </a:r>
          </a:p>
        </p:txBody>
      </p:sp>
      <p:sp>
        <p:nvSpPr>
          <p:cNvPr id="29" name="橢圓 28">
            <a:extLst>
              <a:ext uri="{FF2B5EF4-FFF2-40B4-BE49-F238E27FC236}">
                <a16:creationId xmlns:a16="http://schemas.microsoft.com/office/drawing/2014/main" id="{6E426915-C2A6-4188-916B-0118D45AEE23}"/>
              </a:ext>
            </a:extLst>
          </p:cNvPr>
          <p:cNvSpPr/>
          <p:nvPr/>
        </p:nvSpPr>
        <p:spPr>
          <a:xfrm>
            <a:off x="3157538" y="1853416"/>
            <a:ext cx="1643062"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nSpc>
                <a:spcPct val="150000"/>
              </a:lnSpc>
            </a:pPr>
            <a:r>
              <a:rPr lang="en-US" altLang="zh-TW" sz="1600" b="1" dirty="0">
                <a:ln w="0"/>
                <a:solidFill>
                  <a:schemeClr val="tx1"/>
                </a:solidFill>
                <a:effectLst>
                  <a:outerShdw blurRad="38100" dist="38100" dir="2700000" algn="tl">
                    <a:srgbClr val="000000">
                      <a:alpha val="43137"/>
                    </a:srgbClr>
                  </a:outerShdw>
                </a:effectLst>
              </a:rPr>
              <a:t>Friendly speech  &amp; attitude</a:t>
            </a:r>
            <a:endParaRPr lang="zh-TW" altLang="en-US" sz="1600" b="1" dirty="0">
              <a:ln w="0"/>
              <a:solidFill>
                <a:schemeClr val="tx1"/>
              </a:solidFill>
              <a:effectLst>
                <a:outerShdw blurRad="38100" dist="38100" dir="2700000" algn="tl">
                  <a:srgbClr val="000000">
                    <a:alpha val="43137"/>
                  </a:srgbClr>
                </a:outerShdw>
              </a:effectLst>
            </a:endParaRPr>
          </a:p>
        </p:txBody>
      </p:sp>
      <p:sp>
        <p:nvSpPr>
          <p:cNvPr id="30" name="橢圓 29">
            <a:extLst>
              <a:ext uri="{FF2B5EF4-FFF2-40B4-BE49-F238E27FC236}">
                <a16:creationId xmlns:a16="http://schemas.microsoft.com/office/drawing/2014/main" id="{D3E2D510-EA16-443A-A2A2-735F06002067}"/>
              </a:ext>
            </a:extLst>
          </p:cNvPr>
          <p:cNvSpPr/>
          <p:nvPr/>
        </p:nvSpPr>
        <p:spPr>
          <a:xfrm>
            <a:off x="5372100" y="1853417"/>
            <a:ext cx="1653567"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altLang="zh-TW" sz="1600" b="1" dirty="0">
                <a:ln w="0"/>
                <a:solidFill>
                  <a:schemeClr val="tx1"/>
                </a:solidFill>
                <a:effectLst>
                  <a:outerShdw blurRad="38100" dist="19050" dir="2700000" algn="tl" rotWithShape="0">
                    <a:schemeClr val="dk1">
                      <a:alpha val="40000"/>
                    </a:schemeClr>
                  </a:outerShdw>
                </a:effectLst>
              </a:rPr>
              <a:t>Respect bodily autonomy</a:t>
            </a: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31" name="橢圓 30">
            <a:extLst>
              <a:ext uri="{FF2B5EF4-FFF2-40B4-BE49-F238E27FC236}">
                <a16:creationId xmlns:a16="http://schemas.microsoft.com/office/drawing/2014/main" id="{33663828-DCA7-4EB4-A19F-480D15CE8ED2}"/>
              </a:ext>
            </a:extLst>
          </p:cNvPr>
          <p:cNvSpPr/>
          <p:nvPr/>
        </p:nvSpPr>
        <p:spPr>
          <a:xfrm>
            <a:off x="7572374" y="1854140"/>
            <a:ext cx="1643063"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US" altLang="zh-TW" sz="1600" b="1" dirty="0">
                <a:ln w="0"/>
                <a:solidFill>
                  <a:schemeClr val="tx1"/>
                </a:solidFill>
                <a:effectLst>
                  <a:outerShdw blurRad="38100" dist="19050" dir="2700000" algn="tl" rotWithShape="0">
                    <a:schemeClr val="dk1">
                      <a:alpha val="40000"/>
                    </a:schemeClr>
                  </a:outerShdw>
                </a:effectLst>
              </a:rPr>
              <a:t>Avoid unwanted pursuit behavior</a:t>
            </a: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32" name="橢圓 31">
            <a:extLst>
              <a:ext uri="{FF2B5EF4-FFF2-40B4-BE49-F238E27FC236}">
                <a16:creationId xmlns:a16="http://schemas.microsoft.com/office/drawing/2014/main" id="{F52C6EC7-E6C4-4352-8910-7AB7B5805421}"/>
              </a:ext>
            </a:extLst>
          </p:cNvPr>
          <p:cNvSpPr/>
          <p:nvPr/>
        </p:nvSpPr>
        <p:spPr>
          <a:xfrm>
            <a:off x="9792182" y="1853415"/>
            <a:ext cx="1597307"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endParaRPr lang="zh-TW" altLang="en-US" sz="1600" b="1" dirty="0">
              <a:ln w="0"/>
              <a:solidFill>
                <a:schemeClr val="tx1"/>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4056FD7B-2580-4B82-A968-DF33757265EA}"/>
              </a:ext>
            </a:extLst>
          </p:cNvPr>
          <p:cNvSpPr/>
          <p:nvPr/>
        </p:nvSpPr>
        <p:spPr>
          <a:xfrm>
            <a:off x="863214" y="3811506"/>
            <a:ext cx="1775814" cy="1569660"/>
          </a:xfrm>
          <a:prstGeom prst="rect">
            <a:avLst/>
          </a:prstGeom>
        </p:spPr>
        <p:txBody>
          <a:bodyPr wrap="square">
            <a:spAutoFit/>
          </a:bodyPr>
          <a:lstStyle/>
          <a:p>
            <a:pPr lvl="0"/>
            <a:r>
              <a:rPr lang="en-US" altLang="zh-TW" sz="1600" b="1" dirty="0"/>
              <a:t>Examine your gender stereotypes and develop a gender equality concept.</a:t>
            </a:r>
            <a:endParaRPr lang="zh-TW" altLang="en-US" sz="1600" b="1" dirty="0"/>
          </a:p>
        </p:txBody>
      </p:sp>
      <p:sp>
        <p:nvSpPr>
          <p:cNvPr id="10" name="矩形 9">
            <a:extLst>
              <a:ext uri="{FF2B5EF4-FFF2-40B4-BE49-F238E27FC236}">
                <a16:creationId xmlns:a16="http://schemas.microsoft.com/office/drawing/2014/main" id="{E5135A8C-18D6-4D83-95C6-C799391602F9}"/>
              </a:ext>
            </a:extLst>
          </p:cNvPr>
          <p:cNvSpPr/>
          <p:nvPr/>
        </p:nvSpPr>
        <p:spPr>
          <a:xfrm>
            <a:off x="9683193" y="3475840"/>
            <a:ext cx="1849111" cy="1524392"/>
          </a:xfrm>
          <a:prstGeom prst="rect">
            <a:avLst/>
          </a:prstGeom>
        </p:spPr>
        <p:txBody>
          <a:bodyPr wrap="square">
            <a:spAutoFit/>
          </a:bodyPr>
          <a:lstStyle/>
          <a:p>
            <a:pPr lvl="0">
              <a:lnSpc>
                <a:spcPct val="150000"/>
              </a:lnSpc>
            </a:pPr>
            <a:endParaRPr lang="en-US" altLang="zh-TW" sz="1600" b="1" dirty="0">
              <a:solidFill>
                <a:srgbClr val="000092"/>
              </a:solidFill>
              <a:latin typeface="微軟正黑體" panose="020B0604030504040204" pitchFamily="34" charset="-120"/>
              <a:ea typeface="微軟正黑體" panose="020B0604030504040204" pitchFamily="34" charset="-120"/>
            </a:endParaRPr>
          </a:p>
          <a:p>
            <a:pPr lvl="0">
              <a:lnSpc>
                <a:spcPct val="150000"/>
              </a:lnSpc>
            </a:pPr>
            <a:r>
              <a:rPr lang="en-US" altLang="zh-TW" sz="1600" b="1" dirty="0">
                <a:solidFill>
                  <a:srgbClr val="000092"/>
                </a:solidFill>
                <a:latin typeface="+mn-lt"/>
                <a:ea typeface="微軟正黑體" panose="020B0604030504040204" pitchFamily="34" charset="-120"/>
              </a:rPr>
              <a:t>Replacing bad habits with good habits</a:t>
            </a:r>
            <a:endParaRPr lang="zh-TW" altLang="zh-TW" sz="1600" b="1" dirty="0">
              <a:solidFill>
                <a:srgbClr val="000092"/>
              </a:solidFill>
              <a:latin typeface="+mn-lt"/>
              <a:ea typeface="微軟正黑體" panose="020B0604030504040204" pitchFamily="34" charset="-120"/>
            </a:endParaRPr>
          </a:p>
        </p:txBody>
      </p:sp>
      <p:sp>
        <p:nvSpPr>
          <p:cNvPr id="18" name="矩形 17"/>
          <p:cNvSpPr/>
          <p:nvPr/>
        </p:nvSpPr>
        <p:spPr>
          <a:xfrm>
            <a:off x="9786450" y="1762843"/>
            <a:ext cx="1776660" cy="1569660"/>
          </a:xfrm>
          <a:prstGeom prst="rect">
            <a:avLst/>
          </a:prstGeom>
        </p:spPr>
        <p:txBody>
          <a:bodyPr wrap="square">
            <a:spAutoFit/>
          </a:bodyPr>
          <a:lstStyle/>
          <a:p>
            <a:pPr algn="ctr">
              <a:lnSpc>
                <a:spcPct val="150000"/>
              </a:lnSpc>
            </a:pPr>
            <a:r>
              <a:rPr lang="en-US" altLang="zh-TW" sz="1600" b="1" dirty="0">
                <a:ln w="0"/>
                <a:solidFill>
                  <a:schemeClr val="tx1"/>
                </a:solidFill>
                <a:effectLst>
                  <a:outerShdw blurRad="38100" dist="38100" dir="2700000" algn="tl">
                    <a:srgbClr val="000000">
                      <a:alpha val="43137"/>
                    </a:srgbClr>
                  </a:outerShdw>
                </a:effectLst>
              </a:rPr>
              <a:t>Do not take pictures / peep at others</a:t>
            </a:r>
          </a:p>
          <a:p>
            <a:pPr algn="ctr">
              <a:lnSpc>
                <a:spcPct val="150000"/>
              </a:lnSpc>
            </a:pPr>
            <a:r>
              <a:rPr lang="en-US" altLang="zh-TW" sz="1600" b="1" dirty="0">
                <a:ln w="0"/>
                <a:solidFill>
                  <a:schemeClr val="tx1"/>
                </a:solidFill>
                <a:effectLst>
                  <a:outerShdw blurRad="38100" dist="38100" dir="2700000" algn="tl">
                    <a:srgbClr val="000000">
                      <a:alpha val="43137"/>
                    </a:srgbClr>
                  </a:outerShdw>
                </a:effectLst>
              </a:rPr>
              <a:t>without consent</a:t>
            </a:r>
            <a:endParaRPr lang="zh-TW" altLang="en-US" sz="1600" b="1" dirty="0">
              <a:ln w="0"/>
              <a:solidFill>
                <a:schemeClr val="tx1"/>
              </a:solidFill>
              <a:effectLst>
                <a:outerShdw blurRad="38100" dist="38100" dir="2700000" algn="tl">
                  <a:srgbClr val="000000">
                    <a:alpha val="43137"/>
                  </a:srgbClr>
                </a:outerShdw>
              </a:effectLst>
            </a:endParaRPr>
          </a:p>
        </p:txBody>
      </p:sp>
      <p:sp>
        <p:nvSpPr>
          <p:cNvPr id="23" name="矩形 22"/>
          <p:cNvSpPr/>
          <p:nvPr/>
        </p:nvSpPr>
        <p:spPr>
          <a:xfrm>
            <a:off x="5224041" y="3766187"/>
            <a:ext cx="2172182" cy="2062103"/>
          </a:xfrm>
          <a:prstGeom prst="rect">
            <a:avLst/>
          </a:prstGeom>
        </p:spPr>
        <p:txBody>
          <a:bodyPr wrap="square">
            <a:spAutoFit/>
          </a:bodyPr>
          <a:lstStyle/>
          <a:p>
            <a:pPr lvl="0"/>
            <a:r>
              <a:rPr lang="en-US" altLang="zh-TW" sz="1600" b="1" spc="37" dirty="0">
                <a:solidFill>
                  <a:srgbClr val="000092"/>
                </a:solidFill>
                <a:latin typeface="+mn-lt"/>
              </a:rPr>
              <a:t>Stop immediately when you feel your behavior makes others uncomfortable, preferably with consent before any physical contact </a:t>
            </a:r>
            <a:endParaRPr lang="zh-TW" altLang="zh-TW" sz="1600" b="1" dirty="0">
              <a:solidFill>
                <a:srgbClr val="000092"/>
              </a:solidFill>
              <a:latin typeface="+mn-lt"/>
            </a:endParaRPr>
          </a:p>
        </p:txBody>
      </p:sp>
      <p:sp>
        <p:nvSpPr>
          <p:cNvPr id="24" name="矩形 23"/>
          <p:cNvSpPr/>
          <p:nvPr/>
        </p:nvSpPr>
        <p:spPr>
          <a:xfrm>
            <a:off x="3009418" y="3754150"/>
            <a:ext cx="2025569" cy="1815882"/>
          </a:xfrm>
          <a:prstGeom prst="rect">
            <a:avLst/>
          </a:prstGeom>
        </p:spPr>
        <p:txBody>
          <a:bodyPr wrap="square">
            <a:spAutoFit/>
          </a:bodyPr>
          <a:lstStyle/>
          <a:p>
            <a:pPr lvl="0"/>
            <a:r>
              <a:rPr lang="en-US" altLang="zh-TW" sz="1600" b="1" dirty="0"/>
              <a:t>Do not demean any gender, tell dirty jokes, spread erotic letters, or</a:t>
            </a:r>
          </a:p>
          <a:p>
            <a:pPr lvl="0"/>
            <a:r>
              <a:rPr lang="en-US" altLang="zh-TW" sz="1600" b="1" dirty="0"/>
              <a:t>engage in other sex-related</a:t>
            </a:r>
          </a:p>
          <a:p>
            <a:pPr lvl="0"/>
            <a:r>
              <a:rPr lang="en-US" altLang="zh-TW" sz="1600" b="1" dirty="0"/>
              <a:t>harassment.</a:t>
            </a:r>
            <a:endParaRPr lang="zh-TW" altLang="en-US" sz="1600" b="1" dirty="0"/>
          </a:p>
        </p:txBody>
      </p:sp>
    </p:spTree>
    <p:extLst>
      <p:ext uri="{BB962C8B-B14F-4D97-AF65-F5344CB8AC3E}">
        <p14:creationId xmlns:p14="http://schemas.microsoft.com/office/powerpoint/2010/main" val="4209136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77;p14">
            <a:extLst>
              <a:ext uri="{FF2B5EF4-FFF2-40B4-BE49-F238E27FC236}">
                <a16:creationId xmlns:a16="http://schemas.microsoft.com/office/drawing/2014/main" id="{8659208F-1283-4EA1-AB77-338A48F76AFD}"/>
              </a:ext>
            </a:extLst>
          </p:cNvPr>
          <p:cNvSpPr/>
          <p:nvPr/>
        </p:nvSpPr>
        <p:spPr>
          <a:xfrm>
            <a:off x="3676805" y="1154832"/>
            <a:ext cx="4838391"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1">
            <a:extLst>
              <a:ext uri="{FF2B5EF4-FFF2-40B4-BE49-F238E27FC236}">
                <a16:creationId xmlns:a16="http://schemas.microsoft.com/office/drawing/2014/main" id="{68053343-5D64-4BD3-9B11-3E97A0B8A0A4}"/>
              </a:ext>
            </a:extLst>
          </p:cNvPr>
          <p:cNvSpPr>
            <a:spLocks noGrp="1"/>
          </p:cNvSpPr>
          <p:nvPr>
            <p:ph type="title"/>
          </p:nvPr>
        </p:nvSpPr>
        <p:spPr>
          <a:xfrm>
            <a:off x="1114425" y="822307"/>
            <a:ext cx="9929813" cy="664499"/>
          </a:xfrm>
        </p:spPr>
        <p:txBody>
          <a:bodyPr/>
          <a:lstStyle/>
          <a:p>
            <a:pPr algn="ctr"/>
            <a:r>
              <a:rPr lang="en-US" altLang="zh-TW" sz="3600" b="1" kern="1200" dirty="0">
                <a:solidFill>
                  <a:schemeClr val="accent3">
                    <a:lumMod val="50000"/>
                  </a:schemeClr>
                </a:solidFill>
                <a:latin typeface="+mj-lt"/>
                <a:ea typeface="+mn-ea"/>
              </a:rPr>
              <a:t>Responsibilities of the Perpetrator </a:t>
            </a:r>
            <a:endParaRPr lang="zh-TW" altLang="en-US" sz="3600" b="1" kern="1200" dirty="0">
              <a:solidFill>
                <a:schemeClr val="accent3">
                  <a:lumMod val="50000"/>
                </a:schemeClr>
              </a:solidFill>
              <a:latin typeface="+mj-lt"/>
              <a:ea typeface="+mn-ea"/>
            </a:endParaRPr>
          </a:p>
        </p:txBody>
      </p:sp>
      <p:sp>
        <p:nvSpPr>
          <p:cNvPr id="5" name="文字版面配置區 2">
            <a:extLst>
              <a:ext uri="{FF2B5EF4-FFF2-40B4-BE49-F238E27FC236}">
                <a16:creationId xmlns:a16="http://schemas.microsoft.com/office/drawing/2014/main" id="{0648C1AA-E852-43DE-B8FE-811242E95DAE}"/>
              </a:ext>
            </a:extLst>
          </p:cNvPr>
          <p:cNvSpPr txBox="1">
            <a:spLocks/>
          </p:cNvSpPr>
          <p:nvPr/>
        </p:nvSpPr>
        <p:spPr>
          <a:xfrm>
            <a:off x="2335834" y="1778300"/>
            <a:ext cx="8820094" cy="42573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eaLnBrk="1" hangingPunct="1">
              <a:lnSpc>
                <a:spcPct val="115000"/>
              </a:lnSpc>
              <a:spcBef>
                <a:spcPts val="0"/>
              </a:spcBef>
              <a:spcAft>
                <a:spcPts val="0"/>
              </a:spcAft>
              <a:buClr>
                <a:schemeClr val="dk2"/>
              </a:buClr>
              <a:buSzPts val="2400"/>
              <a:buFont typeface="Barlow"/>
              <a:buNone/>
              <a:defRPr sz="2400" b="0" i="0" u="none" strike="noStrike" cap="none">
                <a:solidFill>
                  <a:schemeClr val="dk2"/>
                </a:solidFill>
                <a:latin typeface="Barlow"/>
                <a:ea typeface="Barlow"/>
                <a:cs typeface="Barlow"/>
                <a:sym typeface="Barlow"/>
              </a:defRPr>
            </a:lvl1pPr>
            <a:lvl2pPr marL="914400" marR="0" lvl="1"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2pPr>
            <a:lvl3pPr marL="1371600" marR="0" lvl="2"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3pPr>
            <a:lvl4pPr marL="1828800" marR="0" lvl="3"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4pPr>
            <a:lvl5pPr marL="2286000" marR="0" lvl="4"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5pPr>
            <a:lvl6pPr marL="2743200" marR="0" lvl="5"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6pPr>
            <a:lvl7pPr marL="3200400" marR="0" lvl="6"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7pPr>
            <a:lvl8pPr marL="3657600" marR="0" lvl="7"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8pPr>
            <a:lvl9pPr marL="4114800" marR="0" lvl="8" indent="-349250" algn="l" rtl="0" eaLnBrk="1" hangingPunct="1">
              <a:lnSpc>
                <a:spcPct val="115000"/>
              </a:lnSpc>
              <a:spcBef>
                <a:spcPts val="2100"/>
              </a:spcBef>
              <a:spcAft>
                <a:spcPts val="2100"/>
              </a:spcAft>
              <a:buClr>
                <a:schemeClr val="dk2"/>
              </a:buClr>
              <a:buSzPts val="1900"/>
              <a:buFont typeface="Barlow"/>
              <a:buNone/>
              <a:defRPr sz="1900" b="0" i="0" u="none" strike="noStrike" cap="none">
                <a:solidFill>
                  <a:schemeClr val="dk2"/>
                </a:solidFill>
                <a:latin typeface="Barlow"/>
                <a:ea typeface="Barlow"/>
                <a:cs typeface="Barlow"/>
                <a:sym typeface="Barlow"/>
              </a:defRPr>
            </a:lvl9pPr>
          </a:lstStyle>
          <a:p>
            <a:pPr marL="210185" indent="-210185"/>
            <a:r>
              <a:rPr lang="en-US" altLang="zh-TW" b="1" dirty="0">
                <a:solidFill>
                  <a:srgbClr val="FF0000"/>
                </a:solidFill>
                <a:latin typeface="Microsoft JhengHei UI"/>
                <a:ea typeface="Microsoft JhengHei UI"/>
              </a:rPr>
              <a:t>For</a:t>
            </a:r>
            <a:r>
              <a:rPr lang="zh-TW" altLang="en-US" b="1" dirty="0">
                <a:solidFill>
                  <a:srgbClr val="FF0000"/>
                </a:solidFill>
                <a:latin typeface="Microsoft JhengHei UI"/>
                <a:ea typeface="Microsoft JhengHei UI"/>
              </a:rPr>
              <a:t> </a:t>
            </a:r>
            <a:r>
              <a:rPr lang="en-US" altLang="zh-TW" b="1" dirty="0">
                <a:solidFill>
                  <a:srgbClr val="FF0000"/>
                </a:solidFill>
                <a:latin typeface="Microsoft JhengHei UI"/>
                <a:ea typeface="Microsoft JhengHei UI"/>
              </a:rPr>
              <a:t>the</a:t>
            </a:r>
            <a:r>
              <a:rPr lang="zh-TW" altLang="en-US" b="1" dirty="0">
                <a:solidFill>
                  <a:srgbClr val="FF0000"/>
                </a:solidFill>
                <a:latin typeface="Microsoft JhengHei UI"/>
                <a:ea typeface="Microsoft JhengHei UI"/>
              </a:rPr>
              <a:t> student </a:t>
            </a:r>
            <a:r>
              <a:rPr lang="en-US" altLang="zh-TW" b="1" dirty="0">
                <a:solidFill>
                  <a:srgbClr val="FF0000"/>
                </a:solidFill>
                <a:latin typeface="Microsoft JhengHei UI"/>
                <a:ea typeface="Microsoft JhengHei UI"/>
              </a:rPr>
              <a:t>perpetrator</a:t>
            </a:r>
            <a:r>
              <a:rPr lang="en-US" altLang="zh-TW" dirty="0">
                <a:latin typeface="Microsoft JhengHei UI"/>
                <a:ea typeface="Microsoft JhengHei UI"/>
              </a:rPr>
              <a:t>,</a:t>
            </a:r>
            <a:r>
              <a:rPr lang="zh-TW" altLang="en-US" dirty="0">
                <a:latin typeface="Microsoft JhengHei UI"/>
                <a:ea typeface="Microsoft JhengHei UI"/>
              </a:rPr>
              <a:t> </a:t>
            </a:r>
            <a:r>
              <a:rPr lang="en-US" altLang="zh-TW" dirty="0">
                <a:latin typeface="Microsoft JhengHei UI"/>
                <a:ea typeface="Microsoft JhengHei UI"/>
              </a:rPr>
              <a:t>demerits,</a:t>
            </a:r>
            <a:r>
              <a:rPr lang="zh-TW" altLang="en-US" dirty="0">
                <a:latin typeface="Microsoft JhengHei UI"/>
                <a:ea typeface="Microsoft JhengHei UI"/>
              </a:rPr>
              <a:t> labor </a:t>
            </a:r>
            <a:r>
              <a:rPr lang="en-US" altLang="zh-TW" dirty="0">
                <a:latin typeface="Microsoft JhengHei UI"/>
                <a:ea typeface="Microsoft JhengHei UI"/>
              </a:rPr>
              <a:t>services,</a:t>
            </a:r>
            <a:r>
              <a:rPr lang="zh-TW" altLang="en-US" dirty="0">
                <a:latin typeface="Microsoft JhengHei UI"/>
                <a:ea typeface="Microsoft JhengHei UI"/>
              </a:rPr>
              <a:t> </a:t>
            </a:r>
            <a:r>
              <a:rPr lang="en-US" altLang="zh-TW" dirty="0">
                <a:latin typeface="Microsoft JhengHei UI"/>
                <a:ea typeface="Microsoft JhengHei UI"/>
              </a:rPr>
              <a:t>psychological</a:t>
            </a:r>
            <a:r>
              <a:rPr lang="zh-TW" altLang="en-US" dirty="0">
                <a:latin typeface="Microsoft JhengHei UI"/>
                <a:ea typeface="Microsoft JhengHei UI"/>
              </a:rPr>
              <a:t> </a:t>
            </a:r>
            <a:r>
              <a:rPr lang="en-US" altLang="zh-TW" dirty="0">
                <a:latin typeface="Microsoft JhengHei UI"/>
                <a:ea typeface="Microsoft JhengHei UI"/>
              </a:rPr>
              <a:t>counseling,</a:t>
            </a:r>
            <a:r>
              <a:rPr lang="zh-TW" altLang="en-US" dirty="0">
                <a:latin typeface="Microsoft JhengHei UI"/>
                <a:ea typeface="Microsoft JhengHei UI"/>
              </a:rPr>
              <a:t> </a:t>
            </a:r>
            <a:r>
              <a:rPr lang="en-US" altLang="zh-TW" dirty="0">
                <a:latin typeface="Microsoft JhengHei UI"/>
                <a:ea typeface="Microsoft JhengHei UI"/>
              </a:rPr>
              <a:t>gender</a:t>
            </a:r>
            <a:r>
              <a:rPr lang="zh-TW" altLang="en-US" dirty="0">
                <a:latin typeface="Microsoft JhengHei UI"/>
                <a:ea typeface="Microsoft JhengHei UI"/>
              </a:rPr>
              <a:t> </a:t>
            </a:r>
            <a:r>
              <a:rPr lang="en-US" altLang="zh-TW" dirty="0">
                <a:latin typeface="Microsoft JhengHei UI"/>
                <a:ea typeface="Microsoft JhengHei UI"/>
              </a:rPr>
              <a:t>equality</a:t>
            </a:r>
            <a:r>
              <a:rPr lang="zh-TW" altLang="en-US" dirty="0">
                <a:latin typeface="Microsoft JhengHei UI"/>
                <a:ea typeface="Microsoft JhengHei UI"/>
              </a:rPr>
              <a:t> </a:t>
            </a:r>
            <a:r>
              <a:rPr lang="en-US" altLang="zh-TW" dirty="0">
                <a:latin typeface="Microsoft JhengHei UI"/>
                <a:ea typeface="Microsoft JhengHei UI"/>
              </a:rPr>
              <a:t>education,</a:t>
            </a:r>
            <a:r>
              <a:rPr lang="zh-TW" altLang="en-US" dirty="0">
                <a:latin typeface="Microsoft JhengHei UI"/>
                <a:ea typeface="Microsoft JhengHei UI"/>
              </a:rPr>
              <a:t> </a:t>
            </a:r>
            <a:r>
              <a:rPr lang="en-US" altLang="zh-TW" dirty="0">
                <a:latin typeface="Microsoft JhengHei UI"/>
                <a:ea typeface="Microsoft JhengHei UI"/>
              </a:rPr>
              <a:t>an</a:t>
            </a:r>
            <a:r>
              <a:rPr lang="zh-TW" altLang="en-US" dirty="0">
                <a:latin typeface="Microsoft JhengHei UI"/>
                <a:ea typeface="Microsoft JhengHei UI"/>
              </a:rPr>
              <a:t> </a:t>
            </a:r>
            <a:r>
              <a:rPr lang="en-US" altLang="zh-TW" dirty="0">
                <a:latin typeface="Microsoft JhengHei UI"/>
                <a:ea typeface="Microsoft JhengHei UI"/>
              </a:rPr>
              <a:t>apology</a:t>
            </a:r>
            <a:r>
              <a:rPr lang="zh-TW" altLang="en-US" dirty="0">
                <a:latin typeface="Microsoft JhengHei UI"/>
                <a:ea typeface="Microsoft JhengHei UI"/>
              </a:rPr>
              <a:t> </a:t>
            </a:r>
            <a:r>
              <a:rPr lang="en-US" altLang="zh-TW" dirty="0">
                <a:latin typeface="Microsoft JhengHei UI"/>
                <a:ea typeface="Microsoft JhengHei UI"/>
              </a:rPr>
              <a:t>to</a:t>
            </a:r>
            <a:r>
              <a:rPr lang="zh-TW" altLang="en-US" dirty="0">
                <a:latin typeface="Microsoft JhengHei UI"/>
                <a:ea typeface="Microsoft JhengHei UI"/>
              </a:rPr>
              <a:t> the </a:t>
            </a:r>
            <a:r>
              <a:rPr lang="en-US" altLang="zh-TW" dirty="0">
                <a:latin typeface="Microsoft JhengHei UI"/>
                <a:ea typeface="Microsoft JhengHei UI"/>
              </a:rPr>
              <a:t>victim,</a:t>
            </a:r>
            <a:r>
              <a:rPr lang="zh-TW" altLang="en-US" dirty="0">
                <a:latin typeface="Microsoft JhengHei UI"/>
                <a:ea typeface="Microsoft JhengHei UI"/>
              </a:rPr>
              <a:t> </a:t>
            </a:r>
            <a:r>
              <a:rPr lang="en-US" altLang="zh-TW" dirty="0">
                <a:latin typeface="Microsoft JhengHei UI"/>
                <a:ea typeface="Microsoft JhengHei UI"/>
              </a:rPr>
              <a:t>etc.</a:t>
            </a:r>
            <a:endParaRPr lang="zh-TW" altLang="en-US" dirty="0">
              <a:solidFill>
                <a:schemeClr val="tx1">
                  <a:alpha val="80000"/>
                </a:schemeClr>
              </a:solidFill>
              <a:latin typeface="Microsoft JhengHei UI"/>
              <a:ea typeface="Microsoft JhengHei UI"/>
            </a:endParaRPr>
          </a:p>
          <a:p>
            <a:pPr marL="210185" indent="-210185"/>
            <a:r>
              <a:rPr lang="en-US" altLang="zh-TW" b="1" dirty="0">
                <a:solidFill>
                  <a:srgbClr val="FF0000"/>
                </a:solidFill>
                <a:latin typeface="Microsoft JhengHei UI"/>
                <a:ea typeface="Microsoft JhengHei UI"/>
              </a:rPr>
              <a:t>For</a:t>
            </a:r>
            <a:r>
              <a:rPr lang="zh-TW" altLang="en-US" b="1" dirty="0">
                <a:solidFill>
                  <a:srgbClr val="FF0000"/>
                </a:solidFill>
                <a:latin typeface="Microsoft JhengHei UI"/>
                <a:ea typeface="Microsoft JhengHei UI"/>
              </a:rPr>
              <a:t> </a:t>
            </a:r>
            <a:r>
              <a:rPr lang="en-US" altLang="zh-TW" b="1" dirty="0">
                <a:solidFill>
                  <a:srgbClr val="FF0000"/>
                </a:solidFill>
                <a:latin typeface="Microsoft JhengHei UI"/>
                <a:ea typeface="Microsoft JhengHei UI"/>
              </a:rPr>
              <a:t>the</a:t>
            </a:r>
            <a:r>
              <a:rPr lang="zh-TW" altLang="en-US" b="1" dirty="0">
                <a:solidFill>
                  <a:srgbClr val="FF0000"/>
                </a:solidFill>
                <a:latin typeface="Microsoft JhengHei UI"/>
                <a:ea typeface="Microsoft JhengHei UI"/>
              </a:rPr>
              <a:t> </a:t>
            </a:r>
            <a:r>
              <a:rPr lang="en-US" altLang="zh-TW" b="1" dirty="0">
                <a:solidFill>
                  <a:srgbClr val="FF0000"/>
                </a:solidFill>
                <a:latin typeface="Microsoft JhengHei UI"/>
                <a:ea typeface="Microsoft JhengHei UI"/>
              </a:rPr>
              <a:t>faculty</a:t>
            </a:r>
            <a:r>
              <a:rPr lang="zh-TW" altLang="en-US" b="1" dirty="0">
                <a:solidFill>
                  <a:srgbClr val="FF0000"/>
                </a:solidFill>
                <a:latin typeface="Microsoft JhengHei UI"/>
                <a:ea typeface="Microsoft JhengHei UI"/>
              </a:rPr>
              <a:t> </a:t>
            </a:r>
            <a:r>
              <a:rPr lang="en-US" altLang="zh-TW" b="1" dirty="0">
                <a:solidFill>
                  <a:srgbClr val="FF0000"/>
                </a:solidFill>
                <a:latin typeface="Microsoft JhengHei UI"/>
                <a:ea typeface="Microsoft JhengHei UI"/>
              </a:rPr>
              <a:t>perpetrator</a:t>
            </a:r>
            <a:r>
              <a:rPr lang="en-US" altLang="zh-TW" dirty="0">
                <a:latin typeface="Microsoft JhengHei UI"/>
                <a:ea typeface="Microsoft JhengHei UI"/>
              </a:rPr>
              <a:t>,</a:t>
            </a:r>
            <a:r>
              <a:rPr lang="zh-TW" altLang="en-US" dirty="0">
                <a:latin typeface="Microsoft JhengHei UI"/>
                <a:ea typeface="Microsoft JhengHei UI"/>
              </a:rPr>
              <a:t> </a:t>
            </a:r>
            <a:r>
              <a:rPr lang="en-US" altLang="zh-TW" dirty="0">
                <a:latin typeface="Microsoft JhengHei UI"/>
                <a:ea typeface="Microsoft JhengHei UI"/>
              </a:rPr>
              <a:t>admonishment,</a:t>
            </a:r>
            <a:r>
              <a:rPr lang="zh-TW" altLang="en-US" dirty="0">
                <a:latin typeface="Microsoft JhengHei UI"/>
                <a:ea typeface="Microsoft JhengHei UI"/>
              </a:rPr>
              <a:t> </a:t>
            </a:r>
            <a:r>
              <a:rPr lang="en-US" altLang="zh-TW" dirty="0">
                <a:latin typeface="Microsoft JhengHei UI"/>
                <a:ea typeface="Microsoft JhengHei UI"/>
              </a:rPr>
              <a:t>demerit,</a:t>
            </a:r>
            <a:r>
              <a:rPr lang="zh-TW" altLang="en-US" dirty="0">
                <a:latin typeface="Microsoft JhengHei UI"/>
                <a:ea typeface="Microsoft JhengHei UI"/>
              </a:rPr>
              <a:t> </a:t>
            </a:r>
            <a:r>
              <a:rPr lang="en-US" altLang="zh-TW" dirty="0">
                <a:latin typeface="Microsoft JhengHei UI"/>
                <a:ea typeface="Microsoft JhengHei UI"/>
              </a:rPr>
              <a:t>dismissal,</a:t>
            </a:r>
            <a:r>
              <a:rPr lang="zh-TW" altLang="en-US" dirty="0">
                <a:latin typeface="Microsoft JhengHei UI"/>
                <a:ea typeface="Microsoft JhengHei UI"/>
              </a:rPr>
              <a:t> </a:t>
            </a:r>
            <a:r>
              <a:rPr lang="en-US" altLang="zh-TW" dirty="0">
                <a:latin typeface="Microsoft JhengHei UI"/>
                <a:ea typeface="Microsoft JhengHei UI"/>
              </a:rPr>
              <a:t>job</a:t>
            </a:r>
            <a:r>
              <a:rPr lang="zh-TW" altLang="en-US" dirty="0">
                <a:latin typeface="Microsoft JhengHei UI"/>
                <a:ea typeface="Microsoft JhengHei UI"/>
              </a:rPr>
              <a:t> </a:t>
            </a:r>
            <a:r>
              <a:rPr lang="en-US" altLang="zh-TW" dirty="0">
                <a:latin typeface="Microsoft JhengHei UI"/>
                <a:ea typeface="Microsoft JhengHei UI"/>
              </a:rPr>
              <a:t>loss,</a:t>
            </a:r>
            <a:r>
              <a:rPr lang="zh-TW" altLang="en-US" dirty="0">
                <a:latin typeface="Microsoft JhengHei UI"/>
                <a:ea typeface="Microsoft JhengHei UI"/>
              </a:rPr>
              <a:t> </a:t>
            </a:r>
            <a:r>
              <a:rPr lang="en-US" altLang="zh-TW" dirty="0">
                <a:latin typeface="Microsoft JhengHei UI"/>
                <a:ea typeface="Microsoft JhengHei UI"/>
              </a:rPr>
              <a:t>psychological</a:t>
            </a:r>
            <a:r>
              <a:rPr lang="zh-TW" altLang="en-US" dirty="0">
                <a:latin typeface="Microsoft JhengHei UI"/>
                <a:ea typeface="Microsoft JhengHei UI"/>
              </a:rPr>
              <a:t> </a:t>
            </a:r>
            <a:r>
              <a:rPr lang="en-US" altLang="zh-TW" dirty="0">
                <a:latin typeface="Microsoft JhengHei UI"/>
                <a:ea typeface="Microsoft JhengHei UI"/>
              </a:rPr>
              <a:t>counseling,</a:t>
            </a:r>
            <a:r>
              <a:rPr lang="zh-TW" altLang="en-US" dirty="0">
                <a:latin typeface="Microsoft JhengHei UI"/>
                <a:ea typeface="Microsoft JhengHei UI"/>
              </a:rPr>
              <a:t> </a:t>
            </a:r>
            <a:r>
              <a:rPr lang="en-US" altLang="zh-TW" dirty="0">
                <a:latin typeface="Microsoft JhengHei UI"/>
                <a:ea typeface="Microsoft JhengHei UI"/>
              </a:rPr>
              <a:t>an</a:t>
            </a:r>
            <a:r>
              <a:rPr lang="zh-TW" altLang="en-US" dirty="0">
                <a:latin typeface="Microsoft JhengHei UI"/>
                <a:ea typeface="Microsoft JhengHei UI"/>
              </a:rPr>
              <a:t> </a:t>
            </a:r>
            <a:r>
              <a:rPr lang="en-US" altLang="zh-TW" dirty="0">
                <a:latin typeface="Microsoft JhengHei UI"/>
                <a:ea typeface="Microsoft JhengHei UI"/>
              </a:rPr>
              <a:t>apology</a:t>
            </a:r>
            <a:r>
              <a:rPr lang="zh-TW" altLang="en-US" dirty="0">
                <a:latin typeface="Microsoft JhengHei UI"/>
                <a:ea typeface="Microsoft JhengHei UI"/>
              </a:rPr>
              <a:t> </a:t>
            </a:r>
            <a:r>
              <a:rPr lang="en-US" altLang="zh-TW" dirty="0">
                <a:latin typeface="Microsoft JhengHei UI"/>
                <a:ea typeface="Microsoft JhengHei UI"/>
              </a:rPr>
              <a:t>to</a:t>
            </a:r>
            <a:r>
              <a:rPr lang="zh-TW" altLang="en-US" dirty="0">
                <a:latin typeface="Microsoft JhengHei UI"/>
                <a:ea typeface="Microsoft JhengHei UI"/>
              </a:rPr>
              <a:t> </a:t>
            </a:r>
            <a:r>
              <a:rPr lang="en-US" altLang="zh-TW" dirty="0">
                <a:latin typeface="Microsoft JhengHei UI"/>
                <a:ea typeface="Microsoft JhengHei UI"/>
              </a:rPr>
              <a:t>the</a:t>
            </a:r>
            <a:r>
              <a:rPr lang="zh-TW" altLang="en-US" dirty="0">
                <a:latin typeface="Microsoft JhengHei UI"/>
                <a:ea typeface="Microsoft JhengHei UI"/>
              </a:rPr>
              <a:t> </a:t>
            </a:r>
            <a:r>
              <a:rPr lang="en-US" altLang="zh-TW" dirty="0">
                <a:latin typeface="Microsoft JhengHei UI"/>
                <a:ea typeface="Microsoft JhengHei UI"/>
              </a:rPr>
              <a:t>victim,</a:t>
            </a:r>
            <a:r>
              <a:rPr lang="zh-TW" altLang="en-US" dirty="0">
                <a:latin typeface="Microsoft JhengHei UI"/>
                <a:ea typeface="Microsoft JhengHei UI"/>
              </a:rPr>
              <a:t> </a:t>
            </a:r>
            <a:r>
              <a:rPr lang="en-US" altLang="zh-TW" dirty="0">
                <a:latin typeface="Microsoft JhengHei UI"/>
                <a:ea typeface="Microsoft JhengHei UI"/>
              </a:rPr>
              <a:t>and</a:t>
            </a:r>
            <a:r>
              <a:rPr lang="zh-TW" altLang="en-US" dirty="0">
                <a:latin typeface="Microsoft JhengHei UI"/>
                <a:ea typeface="Microsoft JhengHei UI"/>
              </a:rPr>
              <a:t> </a:t>
            </a:r>
            <a:r>
              <a:rPr lang="en-US" altLang="zh-TW" dirty="0">
                <a:latin typeface="Microsoft JhengHei UI"/>
                <a:ea typeface="Microsoft JhengHei UI"/>
              </a:rPr>
              <a:t>eight</a:t>
            </a:r>
            <a:r>
              <a:rPr lang="zh-TW" altLang="en-US" dirty="0">
                <a:latin typeface="Microsoft JhengHei UI"/>
                <a:ea typeface="Microsoft JhengHei UI"/>
              </a:rPr>
              <a:t> </a:t>
            </a:r>
            <a:r>
              <a:rPr lang="en-US" altLang="zh-TW" dirty="0">
                <a:latin typeface="Microsoft JhengHei UI"/>
                <a:ea typeface="Microsoft JhengHei UI"/>
              </a:rPr>
              <a:t>hours</a:t>
            </a:r>
            <a:r>
              <a:rPr lang="zh-TW" altLang="en-US" dirty="0">
                <a:latin typeface="Microsoft JhengHei UI"/>
                <a:ea typeface="Microsoft JhengHei UI"/>
              </a:rPr>
              <a:t> </a:t>
            </a:r>
            <a:r>
              <a:rPr lang="en-US" altLang="zh-TW" dirty="0">
                <a:latin typeface="Microsoft JhengHei UI"/>
                <a:ea typeface="Microsoft JhengHei UI"/>
              </a:rPr>
              <a:t>of</a:t>
            </a:r>
            <a:r>
              <a:rPr lang="zh-TW" altLang="en-US" dirty="0">
                <a:latin typeface="Microsoft JhengHei UI"/>
                <a:ea typeface="Microsoft JhengHei UI"/>
              </a:rPr>
              <a:t> </a:t>
            </a:r>
            <a:r>
              <a:rPr lang="en-US" altLang="zh-TW" dirty="0">
                <a:latin typeface="Microsoft JhengHei UI"/>
                <a:ea typeface="Microsoft JhengHei UI"/>
              </a:rPr>
              <a:t>gender</a:t>
            </a:r>
            <a:r>
              <a:rPr lang="zh-TW" altLang="en-US" dirty="0">
                <a:latin typeface="Microsoft JhengHei UI"/>
                <a:ea typeface="Microsoft JhengHei UI"/>
              </a:rPr>
              <a:t> </a:t>
            </a:r>
            <a:r>
              <a:rPr lang="en-US" altLang="zh-TW" dirty="0">
                <a:latin typeface="Microsoft JhengHei UI"/>
                <a:ea typeface="Microsoft JhengHei UI"/>
              </a:rPr>
              <a:t>equality</a:t>
            </a:r>
            <a:r>
              <a:rPr lang="zh-TW" altLang="en-US" dirty="0">
                <a:latin typeface="Microsoft JhengHei UI"/>
                <a:ea typeface="Microsoft JhengHei UI"/>
              </a:rPr>
              <a:t> </a:t>
            </a:r>
            <a:r>
              <a:rPr lang="en-US" altLang="zh-TW" dirty="0">
                <a:latin typeface="Microsoft JhengHei UI"/>
                <a:ea typeface="Microsoft JhengHei UI"/>
              </a:rPr>
              <a:t>education</a:t>
            </a:r>
            <a:r>
              <a:rPr lang="zh-TW" altLang="en-US" dirty="0">
                <a:latin typeface="Microsoft JhengHei UI"/>
                <a:ea typeface="Microsoft JhengHei UI"/>
              </a:rPr>
              <a:t> </a:t>
            </a:r>
            <a:r>
              <a:rPr lang="en-US" altLang="zh-TW" dirty="0">
                <a:latin typeface="Microsoft JhengHei UI"/>
                <a:ea typeface="Microsoft JhengHei UI"/>
              </a:rPr>
              <a:t>courses.</a:t>
            </a:r>
          </a:p>
          <a:p>
            <a:pPr marL="210185" indent="-210185"/>
            <a:r>
              <a:rPr lang="en-US" altLang="zh-TW" dirty="0">
                <a:latin typeface="Microsoft JhengHei UI"/>
                <a:ea typeface="Microsoft JhengHei UI"/>
              </a:rPr>
              <a:t>In addition, </a:t>
            </a:r>
            <a:r>
              <a:rPr lang="en-US" altLang="zh-TW" b="1" dirty="0">
                <a:latin typeface="Microsoft JhengHei UI"/>
                <a:ea typeface="Microsoft JhengHei UI"/>
              </a:rPr>
              <a:t>the perpetrator will face administrative fines</a:t>
            </a:r>
            <a:r>
              <a:rPr lang="en-US" altLang="zh-TW" dirty="0">
                <a:latin typeface="Microsoft JhengHei UI"/>
                <a:ea typeface="Microsoft JhengHei UI"/>
              </a:rPr>
              <a:t>, and </a:t>
            </a:r>
            <a:r>
              <a:rPr lang="en-US" altLang="zh-TW" b="1" dirty="0">
                <a:latin typeface="Microsoft JhengHei UI"/>
                <a:ea typeface="Microsoft JhengHei UI"/>
              </a:rPr>
              <a:t>criminal and civil liability may follow</a:t>
            </a:r>
            <a:r>
              <a:rPr lang="en-US" altLang="zh-TW" dirty="0">
                <a:latin typeface="Microsoft JhengHei UI"/>
                <a:ea typeface="Microsoft JhengHei UI"/>
              </a:rPr>
              <a:t>. </a:t>
            </a:r>
            <a:endParaRPr lang="en-US" altLang="zh-TW" dirty="0">
              <a:solidFill>
                <a:schemeClr val="tx1">
                  <a:alpha val="80000"/>
                </a:schemeClr>
              </a:solidFill>
              <a:latin typeface="Microsoft JhengHei UI"/>
              <a:ea typeface="Microsoft JhengHei UI"/>
            </a:endParaRPr>
          </a:p>
          <a:p>
            <a:pPr>
              <a:lnSpc>
                <a:spcPct val="150000"/>
              </a:lnSpc>
            </a:pPr>
            <a:endParaRPr lang="zh-TW" altLang="en-US" dirty="0">
              <a:solidFill>
                <a:schemeClr val="tx1"/>
              </a:solidFill>
            </a:endParaRPr>
          </a:p>
        </p:txBody>
      </p:sp>
      <p:pic>
        <p:nvPicPr>
          <p:cNvPr id="9218" name="Picture 2" descr="drawn sad face on foggy glass window raindrops blue color concept photo Hand drawn melancholy face painted on window flooded with raindrops on blue background sorry stock pictures, royalty-free photos &amp; images">
            <a:extLst>
              <a:ext uri="{FF2B5EF4-FFF2-40B4-BE49-F238E27FC236}">
                <a16:creationId xmlns:a16="http://schemas.microsoft.com/office/drawing/2014/main" id="{F5FF75AE-C482-4776-A5AB-6FCCB413A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3" t="7315" r="27991" b="22567"/>
          <a:stretch/>
        </p:blipFill>
        <p:spPr bwMode="auto">
          <a:xfrm rot="1238023">
            <a:off x="468804" y="2548817"/>
            <a:ext cx="1658384" cy="1486055"/>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1">
            <a:extLst>
              <a:ext uri="{FF2B5EF4-FFF2-40B4-BE49-F238E27FC236}">
                <a16:creationId xmlns:a16="http://schemas.microsoft.com/office/drawing/2014/main" id="{2F031CEA-D55D-4A3F-AB8A-207718CCB5A1}"/>
              </a:ext>
            </a:extLst>
          </p:cNvPr>
          <p:cNvSpPr txBox="1">
            <a:spLocks/>
          </p:cNvSpPr>
          <p:nvPr/>
        </p:nvSpPr>
        <p:spPr>
          <a:xfrm>
            <a:off x="81178" y="4096371"/>
            <a:ext cx="1382777"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926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01;p15">
            <a:extLst>
              <a:ext uri="{FF2B5EF4-FFF2-40B4-BE49-F238E27FC236}">
                <a16:creationId xmlns:a16="http://schemas.microsoft.com/office/drawing/2014/main" id="{BEBAED4A-B05A-47FC-B149-0266FD181587}"/>
              </a:ext>
            </a:extLst>
          </p:cNvPr>
          <p:cNvSpPr/>
          <p:nvPr/>
        </p:nvSpPr>
        <p:spPr>
          <a:xfrm>
            <a:off x="4509361" y="1482067"/>
            <a:ext cx="3173278"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1">
            <a:extLst>
              <a:ext uri="{FF2B5EF4-FFF2-40B4-BE49-F238E27FC236}">
                <a16:creationId xmlns:a16="http://schemas.microsoft.com/office/drawing/2014/main" id="{E5F191A4-7839-4F63-B17C-7C366C59488C}"/>
              </a:ext>
            </a:extLst>
          </p:cNvPr>
          <p:cNvSpPr>
            <a:spLocks noGrp="1"/>
          </p:cNvSpPr>
          <p:nvPr>
            <p:ph type="title"/>
          </p:nvPr>
        </p:nvSpPr>
        <p:spPr>
          <a:xfrm>
            <a:off x="4689507" y="1253635"/>
            <a:ext cx="2747673" cy="728424"/>
          </a:xfrm>
        </p:spPr>
        <p:txBody>
          <a:bodyPr rtlCol="0"/>
          <a:lstStyle/>
          <a:p>
            <a:pPr algn="ctr" rtl="0"/>
            <a:r>
              <a:rPr lang="en-US" altLang="zh-TW" sz="3600" b="1" dirty="0">
                <a:solidFill>
                  <a:schemeClr val="tx1"/>
                </a:solidFill>
                <a:latin typeface="微軟正黑體" panose="020B0604030504040204" pitchFamily="34" charset="-120"/>
                <a:ea typeface="微軟正黑體" panose="020B0604030504040204" pitchFamily="34" charset="-120"/>
              </a:rPr>
              <a:t>Outline</a:t>
            </a:r>
            <a:endParaRPr lang="zh-TW"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5" name="內容版面配置區 3">
            <a:extLst>
              <a:ext uri="{FF2B5EF4-FFF2-40B4-BE49-F238E27FC236}">
                <a16:creationId xmlns:a16="http://schemas.microsoft.com/office/drawing/2014/main" id="{9B9ED227-95A7-4B08-91FE-5E0EF0D41D20}"/>
              </a:ext>
            </a:extLst>
          </p:cNvPr>
          <p:cNvSpPr txBox="1">
            <a:spLocks/>
          </p:cNvSpPr>
          <p:nvPr/>
        </p:nvSpPr>
        <p:spPr>
          <a:xfrm>
            <a:off x="467826" y="3513536"/>
            <a:ext cx="3502491" cy="1418257"/>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81000" algn="l" rtl="0" eaLnBrk="1" hangingPunct="1">
              <a:lnSpc>
                <a:spcPct val="115000"/>
              </a:lnSpc>
              <a:spcBef>
                <a:spcPts val="0"/>
              </a:spcBef>
              <a:spcAft>
                <a:spcPts val="0"/>
              </a:spcAft>
              <a:buClr>
                <a:schemeClr val="dk2"/>
              </a:buClr>
              <a:buSzPts val="2400"/>
              <a:buFont typeface="Barlow"/>
              <a:buNone/>
              <a:defRPr sz="2400" b="0" i="0" u="none" strike="noStrike" cap="none">
                <a:solidFill>
                  <a:schemeClr val="dk2"/>
                </a:solidFill>
                <a:latin typeface="Barlow"/>
                <a:ea typeface="Barlow"/>
                <a:cs typeface="Barlow"/>
                <a:sym typeface="Barlow"/>
              </a:defRPr>
            </a:lvl1pPr>
            <a:lvl2pPr marL="914400" marR="0" lvl="1"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2pPr>
            <a:lvl3pPr marL="1371600" marR="0" lvl="2"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3pPr>
            <a:lvl4pPr marL="1828800" marR="0" lvl="3"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4pPr>
            <a:lvl5pPr marL="2286000" marR="0" lvl="4"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5pPr>
            <a:lvl6pPr marL="2743200" marR="0" lvl="5"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6pPr>
            <a:lvl7pPr marL="3200400" marR="0" lvl="6"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7pPr>
            <a:lvl8pPr marL="3657600" marR="0" lvl="7"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8pPr>
            <a:lvl9pPr marL="4114800" marR="0" lvl="8" indent="-349250" algn="l" rtl="0" eaLnBrk="1" hangingPunct="1">
              <a:lnSpc>
                <a:spcPct val="115000"/>
              </a:lnSpc>
              <a:spcBef>
                <a:spcPts val="2100"/>
              </a:spcBef>
              <a:spcAft>
                <a:spcPts val="2100"/>
              </a:spcAft>
              <a:buClr>
                <a:schemeClr val="dk2"/>
              </a:buClr>
              <a:buSzPts val="1900"/>
              <a:buFont typeface="Barlow"/>
              <a:buNone/>
              <a:defRPr sz="1900" b="0" i="0" u="none" strike="noStrike" cap="none">
                <a:solidFill>
                  <a:schemeClr val="dk2"/>
                </a:solidFill>
                <a:latin typeface="Barlow"/>
                <a:ea typeface="Barlow"/>
                <a:cs typeface="Barlow"/>
                <a:sym typeface="Barlow"/>
              </a:defRPr>
            </a:lvl9pPr>
          </a:lstStyle>
          <a:p>
            <a:pPr marL="342900" indent="-342900">
              <a:lnSpc>
                <a:spcPct val="150000"/>
              </a:lnSpc>
              <a:buClr>
                <a:srgbClr val="000000"/>
              </a:buClr>
              <a:buFont typeface="Wingdings" panose="05000000000000000000" pitchFamily="2" charset="2"/>
              <a:buChar char="l"/>
            </a:pPr>
            <a:r>
              <a:rPr lang="en-US" altLang="zh-TW" b="1" dirty="0">
                <a:solidFill>
                  <a:schemeClr val="tx1"/>
                </a:solidFill>
                <a:latin typeface="Microsoft JhengHei UI"/>
                <a:ea typeface="Microsoft JhengHei UI"/>
              </a:rPr>
              <a:t>What GEEC is </a:t>
            </a:r>
            <a:endParaRPr lang="en-US" altLang="zh-TW" dirty="0">
              <a:solidFill>
                <a:schemeClr val="tx1"/>
              </a:solidFill>
              <a:latin typeface="微軟正黑體" panose="020B0604030504040204" pitchFamily="34" charset="-120"/>
              <a:ea typeface="微軟正黑體" panose="020B0604030504040204" pitchFamily="34" charset="-120"/>
              <a:cs typeface="Arial"/>
              <a:sym typeface="Arial"/>
            </a:endParaRPr>
          </a:p>
          <a:p>
            <a:pPr marL="342900" indent="-342900">
              <a:lnSpc>
                <a:spcPct val="150000"/>
              </a:lnSpc>
              <a:buClr>
                <a:srgbClr val="000000"/>
              </a:buClr>
              <a:buFont typeface="Wingdings" panose="05000000000000000000" pitchFamily="2" charset="2"/>
              <a:buChar char="l"/>
            </a:pPr>
            <a:r>
              <a:rPr lang="en-US" altLang="zh-TW" b="1" dirty="0">
                <a:solidFill>
                  <a:schemeClr val="tx1"/>
                </a:solidFill>
                <a:latin typeface="Microsoft JhengHei UI"/>
                <a:ea typeface="Microsoft JhengHei UI"/>
              </a:rPr>
              <a:t>What GEEC Does</a:t>
            </a:r>
            <a:endParaRPr lang="en-US" altLang="zh-TW" b="1" dirty="0">
              <a:solidFill>
                <a:schemeClr val="tx1"/>
              </a:solidFill>
              <a:latin typeface="微軟正黑體" panose="020B0604030504040204" pitchFamily="34" charset="-120"/>
              <a:ea typeface="微軟正黑體" panose="020B0604030504040204" pitchFamily="34" charset="-120"/>
              <a:cs typeface="Arial"/>
              <a:sym typeface="Arial"/>
            </a:endParaRPr>
          </a:p>
        </p:txBody>
      </p:sp>
      <p:sp>
        <p:nvSpPr>
          <p:cNvPr id="6" name="內容版面配置區 4">
            <a:extLst>
              <a:ext uri="{FF2B5EF4-FFF2-40B4-BE49-F238E27FC236}">
                <a16:creationId xmlns:a16="http://schemas.microsoft.com/office/drawing/2014/main" id="{9C2ECAAA-1E9C-4845-8EA9-E11A76F08150}"/>
              </a:ext>
            </a:extLst>
          </p:cNvPr>
          <p:cNvSpPr txBox="1">
            <a:spLocks/>
          </p:cNvSpPr>
          <p:nvPr/>
        </p:nvSpPr>
        <p:spPr>
          <a:xfrm>
            <a:off x="4273972" y="3437336"/>
            <a:ext cx="3173279" cy="1957902"/>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Wingdings" panose="05000000000000000000" pitchFamily="2" charset="2"/>
              <a:buChar char="l"/>
            </a:pPr>
            <a:r>
              <a:rPr lang="en-US" altLang="zh-TW" sz="2200" b="1" dirty="0">
                <a:latin typeface="Microsoft JhengHei UI"/>
                <a:ea typeface="Microsoft JhengHei UI"/>
              </a:rPr>
              <a:t>Gender Equality incidents</a:t>
            </a:r>
            <a:r>
              <a:rPr lang="ja-JP" altLang="en-US" sz="2200" b="1" dirty="0">
                <a:solidFill>
                  <a:schemeClr val="tx1"/>
                </a:solidFill>
                <a:latin typeface="微軟正黑體" panose="020B0604030504040204" pitchFamily="34" charset="-120"/>
                <a:ea typeface="微軟正黑體" panose="020B0604030504040204" pitchFamily="34" charset="-120"/>
              </a:rPr>
              <a:t> </a:t>
            </a:r>
            <a:endParaRPr lang="en-US" altLang="ja-JP" sz="2200" b="1"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l"/>
            </a:pPr>
            <a:r>
              <a:rPr lang="en-US" altLang="zh-TW" sz="2200" b="1" dirty="0">
                <a:latin typeface="Microsoft JhengHei UI"/>
                <a:ea typeface="Microsoft JhengHei UI"/>
              </a:rPr>
              <a:t>Gender Equality Grievance Process</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7" name="內容版面配置區 8">
            <a:extLst>
              <a:ext uri="{FF2B5EF4-FFF2-40B4-BE49-F238E27FC236}">
                <a16:creationId xmlns:a16="http://schemas.microsoft.com/office/drawing/2014/main" id="{472FA7B1-CD7F-3646-B44C-91A107A0CBEE}"/>
              </a:ext>
            </a:extLst>
          </p:cNvPr>
          <p:cNvSpPr txBox="1">
            <a:spLocks/>
          </p:cNvSpPr>
          <p:nvPr/>
        </p:nvSpPr>
        <p:spPr>
          <a:xfrm>
            <a:off x="1045028" y="2809145"/>
            <a:ext cx="1600200" cy="522514"/>
          </a:xfrm>
          <a:prstGeom prst="rect">
            <a:avLst/>
          </a:prstGeom>
        </p:spPr>
        <p:txBody>
          <a:bodyPr rtlCol="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6"/>
              </a:lnSpc>
            </a:pPr>
            <a:r>
              <a:rPr lang="en-US" altLang="zh-TW" sz="3000" b="1" spc="-105" dirty="0">
                <a:solidFill>
                  <a:srgbClr val="000099"/>
                </a:solidFill>
                <a:latin typeface="微軟正黑體" panose="020B0604030504040204" pitchFamily="34" charset="-120"/>
                <a:ea typeface="微軟正黑體" panose="020B0604030504040204" pitchFamily="34" charset="-120"/>
              </a:rPr>
              <a:t> </a:t>
            </a:r>
            <a:r>
              <a:rPr lang="en-US" altLang="zh-TW" sz="3200" b="1" spc="-105" dirty="0">
                <a:solidFill>
                  <a:srgbClr val="C00000"/>
                </a:solidFill>
                <a:latin typeface="+mj-ea"/>
                <a:ea typeface="+mj-ea"/>
              </a:rPr>
              <a:t>GEEC</a:t>
            </a:r>
          </a:p>
        </p:txBody>
      </p:sp>
      <p:sp>
        <p:nvSpPr>
          <p:cNvPr id="8" name="內容版面配置區 9">
            <a:extLst>
              <a:ext uri="{FF2B5EF4-FFF2-40B4-BE49-F238E27FC236}">
                <a16:creationId xmlns:a16="http://schemas.microsoft.com/office/drawing/2014/main" id="{585697B7-EBBB-0E4B-AA02-0D3F94821C6E}"/>
              </a:ext>
            </a:extLst>
          </p:cNvPr>
          <p:cNvSpPr txBox="1">
            <a:spLocks/>
          </p:cNvSpPr>
          <p:nvPr/>
        </p:nvSpPr>
        <p:spPr>
          <a:xfrm>
            <a:off x="4502726" y="2700496"/>
            <a:ext cx="2802576" cy="522514"/>
          </a:xfrm>
          <a:prstGeom prst="rect">
            <a:avLst/>
          </a:prstGeom>
          <a:noFill/>
          <a:ln>
            <a:noFill/>
          </a:ln>
        </p:spPr>
        <p:txBody>
          <a:bodyPr spcFirstLastPara="1" wrap="square" lIns="121900" tIns="121900" rIns="121900" bIns="12190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algn="ctr">
              <a:lnSpc>
                <a:spcPts val="3506"/>
              </a:lnSpc>
            </a:pPr>
            <a:r>
              <a:rPr lang="en-US" altLang="zh-TW" sz="3200" b="1" spc="-105" dirty="0">
                <a:solidFill>
                  <a:srgbClr val="2E3C54"/>
                </a:solidFill>
                <a:latin typeface="微軟正黑體" panose="020B0604030504040204" pitchFamily="34" charset="-120"/>
                <a:ea typeface="微軟正黑體" panose="020B0604030504040204" pitchFamily="34" charset="-120"/>
              </a:rPr>
              <a:t> </a:t>
            </a:r>
            <a:r>
              <a:rPr lang="en-US" altLang="zh-TW" sz="2800" b="1" dirty="0">
                <a:solidFill>
                  <a:srgbClr val="C00000"/>
                </a:solidFill>
                <a:latin typeface="+mn-ea"/>
                <a:ea typeface="+mn-ea"/>
              </a:rPr>
              <a:t>Seek Help</a:t>
            </a:r>
            <a:endParaRPr lang="en-US" altLang="zh-TW" sz="3000" b="1" spc="-105" dirty="0">
              <a:solidFill>
                <a:srgbClr val="C00000"/>
              </a:solidFill>
              <a:latin typeface="+mn-ea"/>
              <a:ea typeface="+mn-ea"/>
            </a:endParaRPr>
          </a:p>
        </p:txBody>
      </p:sp>
      <p:sp>
        <p:nvSpPr>
          <p:cNvPr id="9" name="內容版面配置區 10">
            <a:extLst>
              <a:ext uri="{FF2B5EF4-FFF2-40B4-BE49-F238E27FC236}">
                <a16:creationId xmlns:a16="http://schemas.microsoft.com/office/drawing/2014/main" id="{48A12450-9474-8A49-BAEB-20C6F51540D5}"/>
              </a:ext>
            </a:extLst>
          </p:cNvPr>
          <p:cNvSpPr txBox="1">
            <a:spLocks/>
          </p:cNvSpPr>
          <p:nvPr/>
        </p:nvSpPr>
        <p:spPr>
          <a:xfrm>
            <a:off x="8129014" y="3438694"/>
            <a:ext cx="3398958" cy="1738639"/>
          </a:xfrm>
          <a:prstGeom prst="rect">
            <a:avLst/>
          </a:prstGeom>
        </p:spPr>
        <p:txBody>
          <a:bodyPr rtlCol="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Wingdings" panose="05000000000000000000" pitchFamily="2" charset="2"/>
              <a:buChar char="l"/>
            </a:pPr>
            <a:r>
              <a:rPr lang="en-US" altLang="zh-TW" sz="2200" b="1" dirty="0">
                <a:solidFill>
                  <a:schemeClr val="tx1"/>
                </a:solidFill>
                <a:latin typeface="微軟正黑體" panose="020B0604030504040204" pitchFamily="34" charset="-120"/>
                <a:ea typeface="微軟正黑體" panose="020B0604030504040204" pitchFamily="34" charset="-120"/>
              </a:rPr>
              <a:t>Cases</a:t>
            </a:r>
          </a:p>
          <a:p>
            <a:pPr marL="342900" indent="-342900">
              <a:lnSpc>
                <a:spcPct val="150000"/>
              </a:lnSpc>
              <a:buFont typeface="Wingdings" panose="05000000000000000000" pitchFamily="2" charset="2"/>
              <a:buChar char="l"/>
            </a:pPr>
            <a:r>
              <a:rPr lang="en-US" altLang="zh-TW" sz="2200" b="1" dirty="0">
                <a:solidFill>
                  <a:schemeClr val="tx1"/>
                </a:solidFill>
                <a:latin typeface="Microsoft JhengHei UI"/>
                <a:ea typeface="Microsoft JhengHei UI"/>
              </a:rPr>
              <a:t>Concept on Gender Equality</a:t>
            </a: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
        <p:nvSpPr>
          <p:cNvPr id="10" name="內容版面配置區 12">
            <a:extLst>
              <a:ext uri="{FF2B5EF4-FFF2-40B4-BE49-F238E27FC236}">
                <a16:creationId xmlns:a16="http://schemas.microsoft.com/office/drawing/2014/main" id="{EB1FFBC5-1733-5E4A-BF11-2C157D9917CC}"/>
              </a:ext>
            </a:extLst>
          </p:cNvPr>
          <p:cNvSpPr txBox="1">
            <a:spLocks/>
          </p:cNvSpPr>
          <p:nvPr/>
        </p:nvSpPr>
        <p:spPr>
          <a:xfrm>
            <a:off x="8740239" y="2744547"/>
            <a:ext cx="2635332" cy="522514"/>
          </a:xfrm>
          <a:prstGeom prst="rect">
            <a:avLst/>
          </a:prstGeom>
        </p:spPr>
        <p:txBody>
          <a:bodyPr rtlCol="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6"/>
              </a:lnSpc>
            </a:pPr>
            <a:r>
              <a:rPr lang="zh-TW" altLang="en-US" sz="3200" b="1" spc="-105" dirty="0">
                <a:solidFill>
                  <a:srgbClr val="2E3C54"/>
                </a:solidFill>
                <a:latin typeface="微軟正黑體" panose="020B0604030504040204" pitchFamily="34" charset="-120"/>
                <a:ea typeface="微軟正黑體" panose="020B0604030504040204" pitchFamily="34" charset="-120"/>
              </a:rPr>
              <a:t> </a:t>
            </a:r>
            <a:r>
              <a:rPr lang="en-US" altLang="zh-TW" sz="2800" b="1" spc="-105" dirty="0">
                <a:solidFill>
                  <a:srgbClr val="C00000"/>
                </a:solidFill>
                <a:latin typeface="+mj-ea"/>
                <a:ea typeface="+mj-ea"/>
              </a:rPr>
              <a:t>Cases Sharing</a:t>
            </a:r>
          </a:p>
        </p:txBody>
      </p:sp>
      <p:sp>
        <p:nvSpPr>
          <p:cNvPr id="14" name="投影片編號版面配置區 5">
            <a:extLst>
              <a:ext uri="{FF2B5EF4-FFF2-40B4-BE49-F238E27FC236}">
                <a16:creationId xmlns:a16="http://schemas.microsoft.com/office/drawing/2014/main" id="{1FE54918-A625-F64F-A42E-A427E9B2D489}"/>
              </a:ext>
            </a:extLst>
          </p:cNvPr>
          <p:cNvSpPr txBox="1">
            <a:spLocks/>
          </p:cNvSpPr>
          <p:nvPr/>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2</a:t>
            </a:fld>
            <a:endParaRPr lang="zh-TW" altLang="en-US" dirty="0">
              <a:solidFill>
                <a:schemeClr val="accent3">
                  <a:lumMod val="50000"/>
                </a:schemeClr>
              </a:solidFill>
            </a:endParaRPr>
          </a:p>
        </p:txBody>
      </p:sp>
      <p:pic>
        <p:nvPicPr>
          <p:cNvPr id="15" name="Picture 2" descr="School icon School building.Single flat icon,on white background Vector illustration Architecture stock vector">
            <a:extLst>
              <a:ext uri="{FF2B5EF4-FFF2-40B4-BE49-F238E27FC236}">
                <a16:creationId xmlns:a16="http://schemas.microsoft.com/office/drawing/2014/main" id="{89189D48-EB8C-4D94-B389-7B599A29851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20837" t="6950" r="21030" b="33967"/>
          <a:stretch/>
        </p:blipFill>
        <p:spPr bwMode="auto">
          <a:xfrm>
            <a:off x="554912" y="2592349"/>
            <a:ext cx="716741" cy="728423"/>
          </a:xfrm>
          <a:prstGeom prst="rect">
            <a:avLst/>
          </a:prstGeom>
          <a:noFill/>
          <a:extLst>
            <a:ext uri="{909E8E84-426E-40DD-AFC4-6F175D3DCCD1}">
              <a14:hiddenFill xmlns:a14="http://schemas.microsoft.com/office/drawing/2010/main">
                <a:solidFill>
                  <a:srgbClr val="FFFFFF"/>
                </a:solidFill>
              </a14:hiddenFill>
            </a:ext>
          </a:extLst>
        </p:spPr>
      </p:pic>
      <p:pic>
        <p:nvPicPr>
          <p:cNvPr id="16" name="圖片 15" descr="職場偶像性騷擾 : 插圖檔">
            <a:extLst>
              <a:ext uri="{FF2B5EF4-FFF2-40B4-BE49-F238E27FC236}">
                <a16:creationId xmlns:a16="http://schemas.microsoft.com/office/drawing/2014/main" id="{0DD90D34-EE32-4940-A954-D0CF38901EC9}"/>
              </a:ext>
            </a:extLst>
          </p:cNvPr>
          <p:cNvPicPr/>
          <p:nvPr/>
        </p:nvPicPr>
        <p:blipFill rotWithShape="1">
          <a:blip r:embed="rId4">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l="21025" t="9342" r="24039" b="35986"/>
          <a:stretch/>
        </p:blipFill>
        <p:spPr bwMode="auto">
          <a:xfrm>
            <a:off x="4209413" y="2573757"/>
            <a:ext cx="716741" cy="728423"/>
          </a:xfrm>
          <a:prstGeom prst="rect">
            <a:avLst/>
          </a:prstGeom>
          <a:noFill/>
          <a:ln>
            <a:noFill/>
          </a:ln>
          <a:extLst>
            <a:ext uri="{53640926-AAD7-44D8-BBD7-CCE9431645EC}">
              <a14:shadowObscured xmlns:a14="http://schemas.microsoft.com/office/drawing/2010/main"/>
            </a:ext>
          </a:extLst>
        </p:spPr>
      </p:pic>
      <p:pic>
        <p:nvPicPr>
          <p:cNvPr id="17" name="Picture 4" descr="最高法院图标免费下载_最高法院矢量图标-88ICON">
            <a:extLst>
              <a:ext uri="{FF2B5EF4-FFF2-40B4-BE49-F238E27FC236}">
                <a16:creationId xmlns:a16="http://schemas.microsoft.com/office/drawing/2014/main" id="{E9C467ED-94DB-4DB3-A77B-4E793867EADC}"/>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3042" y="2641971"/>
            <a:ext cx="503643" cy="50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4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33;p20"/>
          <p:cNvSpPr/>
          <p:nvPr/>
        </p:nvSpPr>
        <p:spPr>
          <a:xfrm>
            <a:off x="2005577" y="1185408"/>
            <a:ext cx="3522132" cy="44630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FFFFF"/>
              </a:solidFill>
              <a:latin typeface="Calibri"/>
              <a:ea typeface="Calibri"/>
              <a:cs typeface="Calibri"/>
              <a:sym typeface="Calibri"/>
            </a:endParaRPr>
          </a:p>
        </p:txBody>
      </p:sp>
      <p:sp>
        <p:nvSpPr>
          <p:cNvPr id="2" name="標題 1"/>
          <p:cNvSpPr>
            <a:spLocks noGrp="1"/>
          </p:cNvSpPr>
          <p:nvPr>
            <p:ph type="title"/>
          </p:nvPr>
        </p:nvSpPr>
        <p:spPr>
          <a:xfrm>
            <a:off x="2235001" y="696967"/>
            <a:ext cx="3337125" cy="719700"/>
          </a:xfrm>
        </p:spPr>
        <p:txBody>
          <a:bodyPr/>
          <a:lstStyle/>
          <a:p>
            <a:pPr lvl="0" algn="ctr"/>
            <a:r>
              <a:rPr lang="en-US" altLang="zh-TW" sz="3600" b="1" kern="1200" dirty="0">
                <a:solidFill>
                  <a:schemeClr val="accent3">
                    <a:lumMod val="50000"/>
                  </a:schemeClr>
                </a:solidFill>
                <a:latin typeface="+mj-lt"/>
                <a:ea typeface="+mn-ea"/>
              </a:rPr>
              <a:t>Contact</a:t>
            </a:r>
            <a:r>
              <a:rPr lang="en-US" altLang="zh-TW" sz="3600" b="1" dirty="0">
                <a:solidFill>
                  <a:srgbClr val="C00000"/>
                </a:solidFill>
                <a:latin typeface="微軟正黑體" panose="020B0604030504040204" pitchFamily="34" charset="-120"/>
                <a:ea typeface="微軟正黑體" panose="020B0604030504040204" pitchFamily="34" charset="-120"/>
              </a:rPr>
              <a:t> GEEC</a:t>
            </a:r>
            <a:endParaRPr lang="zh-TW" altLang="en-US" sz="3600" b="1" dirty="0">
              <a:solidFill>
                <a:srgbClr val="C00000"/>
              </a:solidFill>
            </a:endParaRPr>
          </a:p>
        </p:txBody>
      </p:sp>
      <p:sp>
        <p:nvSpPr>
          <p:cNvPr id="5" name="矩形 4">
            <a:extLst>
              <a:ext uri="{FF2B5EF4-FFF2-40B4-BE49-F238E27FC236}">
                <a16:creationId xmlns:a16="http://schemas.microsoft.com/office/drawing/2014/main" id="{B0A87269-2A25-4643-B9F6-EF89B3CC752A}"/>
              </a:ext>
            </a:extLst>
          </p:cNvPr>
          <p:cNvSpPr/>
          <p:nvPr/>
        </p:nvSpPr>
        <p:spPr>
          <a:xfrm>
            <a:off x="1032442" y="4105384"/>
            <a:ext cx="5648460" cy="2169825"/>
          </a:xfrm>
          <a:prstGeom prst="rect">
            <a:avLst/>
          </a:prstGeom>
        </p:spPr>
        <p:txBody>
          <a:bodyPr wrap="square">
            <a:spAutoFit/>
          </a:bodyPr>
          <a:lstStyle/>
          <a:p>
            <a:pPr marL="342900" indent="-342900">
              <a:lnSpc>
                <a:spcPct val="150000"/>
              </a:lnSpc>
              <a:spcBef>
                <a:spcPct val="0"/>
              </a:spcBef>
              <a:buFont typeface="Wingdings" panose="05000000000000000000" pitchFamily="2" charset="2"/>
              <a:buChar char="l"/>
            </a:pPr>
            <a:endParaRPr lang="en-US" altLang="zh-TW" sz="2200" b="1" spc="68"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ct val="0"/>
              </a:spcBef>
              <a:buFont typeface="Wingdings" panose="05000000000000000000" pitchFamily="2" charset="2"/>
              <a:buChar char="l"/>
            </a:pPr>
            <a:r>
              <a:rPr lang="en-US" altLang="zh-TW" sz="2200" b="1" dirty="0">
                <a:solidFill>
                  <a:srgbClr val="000092"/>
                </a:solidFill>
                <a:latin typeface="微軟正黑體" panose="020B0604030504040204" pitchFamily="34" charset="-120"/>
                <a:ea typeface="微軟正黑體" panose="020B0604030504040204" pitchFamily="34" charset="-120"/>
              </a:rPr>
              <a:t>Call outside working hours: </a:t>
            </a:r>
          </a:p>
          <a:p>
            <a:pPr>
              <a:lnSpc>
                <a:spcPct val="150000"/>
              </a:lnSpc>
              <a:spcBef>
                <a:spcPct val="0"/>
              </a:spcBef>
            </a:pPr>
            <a:r>
              <a:rPr lang="zh-TW" altLang="en-US" sz="2200" b="1" dirty="0">
                <a:solidFill>
                  <a:srgbClr val="000092"/>
                </a:solidFill>
                <a:latin typeface="微軟正黑體" panose="020B0604030504040204" pitchFamily="34" charset="-120"/>
                <a:ea typeface="微軟正黑體" panose="020B0604030504040204" pitchFamily="34" charset="-120"/>
              </a:rPr>
              <a:t> </a:t>
            </a:r>
            <a:r>
              <a:rPr lang="en-US" altLang="zh-TW" sz="2400" b="1" dirty="0">
                <a:solidFill>
                  <a:srgbClr val="000092"/>
                </a:solidFill>
                <a:latin typeface="微軟正黑體" panose="020B0604030504040204" pitchFamily="34" charset="-120"/>
                <a:ea typeface="微軟正黑體" panose="020B0604030504040204" pitchFamily="34" charset="-120"/>
              </a:rPr>
              <a:t>School Safety Center (</a:t>
            </a:r>
            <a:r>
              <a:rPr lang="en-US" altLang="zh-TW" sz="2200" b="1" dirty="0">
                <a:solidFill>
                  <a:srgbClr val="000092"/>
                </a:solidFill>
                <a:latin typeface="微軟正黑體" panose="020B0604030504040204" pitchFamily="34" charset="-120"/>
                <a:ea typeface="微軟正黑體" panose="020B0604030504040204" pitchFamily="34" charset="-120"/>
              </a:rPr>
              <a:t>24 hr) emergency call:  </a:t>
            </a:r>
            <a:r>
              <a:rPr lang="en-US" altLang="zh-TW" sz="2200" b="1" dirty="0">
                <a:solidFill>
                  <a:srgbClr val="FF0000"/>
                </a:solidFill>
                <a:latin typeface="微軟正黑體" panose="020B0604030504040204" pitchFamily="34" charset="-120"/>
                <a:ea typeface="微軟正黑體" panose="020B0604030504040204" pitchFamily="34" charset="-120"/>
              </a:rPr>
              <a:t>02-3366 9119</a:t>
            </a:r>
            <a:endParaRPr lang="en-US" altLang="zh-TW" sz="2200" b="1" spc="68" dirty="0">
              <a:solidFill>
                <a:srgbClr val="FF0000"/>
              </a:solidFill>
              <a:latin typeface="微軟正黑體" panose="020B0604030504040204" pitchFamily="34" charset="-120"/>
              <a:ea typeface="微軟正黑體" panose="020B0604030504040204" pitchFamily="34" charset="-120"/>
            </a:endParaRPr>
          </a:p>
        </p:txBody>
      </p:sp>
      <p:pic>
        <p:nvPicPr>
          <p:cNvPr id="6" name="Picture 16">
            <a:extLst>
              <a:ext uri="{FF2B5EF4-FFF2-40B4-BE49-F238E27FC236}">
                <a16:creationId xmlns:a16="http://schemas.microsoft.com/office/drawing/2014/main" id="{35B08D36-59CE-4516-AC42-A144C9550930}"/>
              </a:ext>
            </a:extLst>
          </p:cNvPr>
          <p:cNvPicPr>
            <a:picLocks noChangeAspect="1"/>
          </p:cNvPicPr>
          <p:nvPr/>
        </p:nvPicPr>
        <p:blipFill>
          <a:blip r:embed="rId2"/>
          <a:srcRect/>
          <a:stretch>
            <a:fillRect/>
          </a:stretch>
        </p:blipFill>
        <p:spPr>
          <a:xfrm>
            <a:off x="8055258" y="1702873"/>
            <a:ext cx="2556123" cy="2566108"/>
          </a:xfrm>
          <a:prstGeom prst="rect">
            <a:avLst/>
          </a:prstGeom>
        </p:spPr>
      </p:pic>
      <p:sp>
        <p:nvSpPr>
          <p:cNvPr id="7" name="文字方塊 6">
            <a:extLst>
              <a:ext uri="{FF2B5EF4-FFF2-40B4-BE49-F238E27FC236}">
                <a16:creationId xmlns:a16="http://schemas.microsoft.com/office/drawing/2014/main" id="{BF598307-1250-4FDE-BF82-0461BC3591DD}"/>
              </a:ext>
            </a:extLst>
          </p:cNvPr>
          <p:cNvSpPr txBox="1"/>
          <p:nvPr/>
        </p:nvSpPr>
        <p:spPr>
          <a:xfrm>
            <a:off x="8595480" y="4355441"/>
            <a:ext cx="1773390" cy="461665"/>
          </a:xfrm>
          <a:prstGeom prst="rect">
            <a:avLst/>
          </a:prstGeom>
          <a:noFill/>
        </p:spPr>
        <p:txBody>
          <a:bodyPr wrap="square" rtlCol="0">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rPr>
              <a:t>性平會官網</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53DEC76A-9AE4-5D34-BFE7-DC0D7D074B06}"/>
              </a:ext>
            </a:extLst>
          </p:cNvPr>
          <p:cNvSpPr txBox="1">
            <a:spLocks/>
          </p:cNvSpPr>
          <p:nvPr/>
        </p:nvSpPr>
        <p:spPr>
          <a:xfrm>
            <a:off x="1133071" y="1514474"/>
            <a:ext cx="5382029" cy="3256509"/>
          </a:xfrm>
          <a:prstGeom prst="rect">
            <a:avLst/>
          </a:prstGeom>
          <a:noFill/>
          <a:ln>
            <a:noFill/>
          </a:ln>
        </p:spPr>
        <p:txBody>
          <a:bodyPr spcFirstLastPara="1" vert="horz" wrap="square" lIns="91440" tIns="45720" rIns="91440" bIns="45720" rtlCol="0" anchor="ctr" anchorCtr="0">
            <a:normAutofit/>
          </a:bodyPr>
          <a:lstStyle/>
          <a:p>
            <a:pPr marL="210185" marR="0" lvl="0" indent="-210185" algn="l" defTabSz="914400" rtl="0" eaLnBrk="1" fontAlgn="auto" latinLnBrk="0" hangingPunct="1">
              <a:lnSpc>
                <a:spcPct val="115000"/>
              </a:lnSpc>
              <a:spcBef>
                <a:spcPts val="0"/>
              </a:spcBef>
              <a:spcAft>
                <a:spcPts val="0"/>
              </a:spcAft>
              <a:buClr>
                <a:schemeClr val="dk2"/>
              </a:buClr>
              <a:buSzPts val="2400"/>
              <a:buFont typeface="Barlow"/>
              <a:buChar char="●"/>
              <a:tabLst/>
              <a:defRPr/>
            </a:pPr>
            <a:r>
              <a:rPr kumimoji="0" 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Come in person:</a:t>
            </a:r>
            <a:r>
              <a:rPr kumimoji="0" lang="zh-TW" altLang="en-US"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a:t>
            </a:r>
          </a:p>
          <a:p>
            <a:pPr marL="0" marR="0" lvl="0" indent="0" algn="l" defTabSz="914400" rtl="0" eaLnBrk="1" fontAlgn="auto" latinLnBrk="0" hangingPunct="1">
              <a:lnSpc>
                <a:spcPct val="115000"/>
              </a:lnSpc>
              <a:spcBef>
                <a:spcPts val="0"/>
              </a:spcBef>
              <a:spcAft>
                <a:spcPts val="0"/>
              </a:spcAft>
              <a:buClr>
                <a:schemeClr val="dk2"/>
              </a:buClr>
              <a:buSzPts val="2400"/>
              <a:buFont typeface="Barlow"/>
              <a:buNone/>
              <a:tabLst/>
              <a:defRPr/>
            </a:pPr>
            <a:r>
              <a:rPr kumimoji="0" lang="en-US" altLang="zh-TW" sz="2400" b="1" i="0" u="none" strike="noStrike" kern="0" cap="none" spc="0" normalizeH="0" baseline="0" noProof="0" dirty="0">
                <a:ln>
                  <a:noFill/>
                </a:ln>
                <a:solidFill>
                  <a:schemeClr val="tx1"/>
                </a:solidFill>
                <a:effectLst/>
                <a:uLnTx/>
                <a:uFillTx/>
                <a:latin typeface="Barlow"/>
                <a:ea typeface="Barlow"/>
                <a:cs typeface="Barlow"/>
                <a:sym typeface="Barlow"/>
              </a:rPr>
              <a:t>3</a:t>
            </a:r>
            <a:r>
              <a:rPr kumimoji="0" lang="zh-TW" altLang="zh-TW" sz="2400" b="1" i="0" u="none" strike="noStrike" kern="0" cap="none" spc="0" normalizeH="0" baseline="0" noProof="0" dirty="0">
                <a:ln>
                  <a:noFill/>
                </a:ln>
                <a:solidFill>
                  <a:schemeClr val="tx1"/>
                </a:solidFill>
                <a:effectLst/>
                <a:uLnTx/>
                <a:uFillTx/>
                <a:latin typeface="Barlow"/>
                <a:ea typeface="Barlow"/>
                <a:cs typeface="Barlow"/>
                <a:sym typeface="Barlow"/>
              </a:rPr>
              <a:t>rd</a:t>
            </a:r>
            <a:r>
              <a:rPr kumimoji="0" lang="en-US" alt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Floor, the front building of Jan </a:t>
            </a:r>
            <a:r>
              <a:rPr kumimoji="0" lang="en-US" altLang="zh-TW" sz="2400" b="1" i="0" u="none" strike="noStrike" kern="0" cap="none" spc="0" normalizeH="0" baseline="0" noProof="0" dirty="0" err="1">
                <a:ln>
                  <a:noFill/>
                </a:ln>
                <a:solidFill>
                  <a:schemeClr val="tx1"/>
                </a:solidFill>
                <a:effectLst/>
                <a:uLnTx/>
                <a:uFillTx/>
                <a:latin typeface="Microsoft JhengHei UI"/>
                <a:ea typeface="Microsoft JhengHei UI"/>
                <a:cs typeface="Barlow"/>
                <a:sym typeface="Barlow"/>
              </a:rPr>
              <a:t>Shu</a:t>
            </a:r>
            <a:r>
              <a:rPr kumimoji="0" lang="en-US" alt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Hall on </a:t>
            </a:r>
            <a:r>
              <a:rPr kumimoji="0" 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campus</a:t>
            </a:r>
          </a:p>
          <a:p>
            <a:pPr marL="0" marR="0" lvl="0" indent="0" algn="l" defTabSz="914400" rtl="0" eaLnBrk="1" fontAlgn="auto" latinLnBrk="0" hangingPunct="1">
              <a:lnSpc>
                <a:spcPct val="115000"/>
              </a:lnSpc>
              <a:spcBef>
                <a:spcPts val="0"/>
              </a:spcBef>
              <a:spcAft>
                <a:spcPts val="0"/>
              </a:spcAft>
              <a:buClr>
                <a:schemeClr val="dk2"/>
              </a:buClr>
              <a:buSzPts val="2400"/>
              <a:buFont typeface="Barlow"/>
              <a:buNone/>
              <a:tabLst/>
              <a:defRPr/>
            </a:pPr>
            <a:endParaRPr kumimoji="0" lang="zh-TW" sz="2400" b="0" i="0" u="none" strike="noStrike" kern="0" cap="none" spc="0" normalizeH="0" baseline="0" noProof="0" dirty="0">
              <a:ln>
                <a:noFill/>
              </a:ln>
              <a:solidFill>
                <a:schemeClr val="tx1"/>
              </a:solidFill>
              <a:effectLst/>
              <a:uLnTx/>
              <a:uFillTx/>
              <a:latin typeface="Microsoft JhengHei UI"/>
              <a:ea typeface="Microsoft JhengHei UI"/>
              <a:cs typeface="Barlow"/>
              <a:sym typeface="Barlow"/>
            </a:endParaRPr>
          </a:p>
          <a:p>
            <a:pPr marL="0" marR="0" lvl="0" indent="0" algn="l" defTabSz="914400" rtl="0" eaLnBrk="1" fontAlgn="auto" latinLnBrk="0" hangingPunct="1">
              <a:lnSpc>
                <a:spcPct val="115000"/>
              </a:lnSpc>
              <a:spcBef>
                <a:spcPts val="0"/>
              </a:spcBef>
              <a:spcAft>
                <a:spcPts val="0"/>
              </a:spcAft>
              <a:buClr>
                <a:schemeClr val="dk2"/>
              </a:buClr>
              <a:buSzPts val="2400"/>
              <a:buFont typeface="Wingdings" pitchFamily="2" charset="2"/>
              <a:buChar char="l"/>
              <a:tabLst/>
              <a:defRPr/>
            </a:pPr>
            <a:r>
              <a:rPr kumimoji="0" lang="zh-TW" altLang="en-US" sz="2400" b="0"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a:t>
            </a:r>
            <a:r>
              <a:rPr kumimoji="0" lang="en-US" altLang="en-US"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Tel:</a:t>
            </a:r>
            <a:r>
              <a:rPr kumimoji="0" lang="en-US" altLang="en-US" sz="2400" b="0"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a:t>
            </a:r>
            <a:r>
              <a:rPr kumimoji="0" 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02-33669607</a:t>
            </a:r>
            <a:r>
              <a:rPr kumimoji="0" lang="en-US" alt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a:t>
            </a:r>
            <a:r>
              <a:rPr kumimoji="0" lang="zh-TW" altLang="en-US"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a:t>
            </a:r>
            <a:r>
              <a:rPr kumimoji="0" lang="zh-TW"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02-33669608</a:t>
            </a:r>
            <a:endParaRPr kumimoji="0" lang="zh-TW" altLang="en-US" sz="24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endParaRPr>
          </a:p>
          <a:p>
            <a:pPr marL="0" marR="0" lvl="0" indent="0" algn="l" defTabSz="914400" rtl="0" eaLnBrk="1" fontAlgn="auto" latinLnBrk="0" hangingPunct="1">
              <a:lnSpc>
                <a:spcPct val="115000"/>
              </a:lnSpc>
              <a:spcBef>
                <a:spcPts val="0"/>
              </a:spcBef>
              <a:spcAft>
                <a:spcPts val="0"/>
              </a:spcAft>
              <a:buClr>
                <a:schemeClr val="dk2"/>
              </a:buClr>
              <a:buSzPts val="2400"/>
              <a:buFont typeface="Wingdings" pitchFamily="2" charset="2"/>
              <a:buChar char="l"/>
              <a:tabLst/>
              <a:defRPr/>
            </a:pPr>
            <a:r>
              <a:rPr kumimoji="0" lang="zh-TW" altLang="en-US" sz="20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a:t>
            </a:r>
            <a:r>
              <a:rPr kumimoji="0" lang="zh-TW" sz="20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EMAIL</a:t>
            </a:r>
            <a:r>
              <a:rPr kumimoji="0" lang="en-US" altLang="zh-TW" sz="2000" b="1" i="0" u="none" strike="noStrike" kern="0" cap="none" spc="0" normalizeH="0" baseline="0" noProof="0" dirty="0">
                <a:ln>
                  <a:noFill/>
                </a:ln>
                <a:solidFill>
                  <a:schemeClr val="tx1"/>
                </a:solidFill>
                <a:effectLst/>
                <a:uLnTx/>
                <a:uFillTx/>
                <a:latin typeface="Microsoft JhengHei UI"/>
                <a:ea typeface="Microsoft JhengHei UI"/>
                <a:cs typeface="Barlow"/>
                <a:sym typeface="Barlow"/>
              </a:rPr>
              <a:t>:  </a:t>
            </a:r>
            <a:r>
              <a:rPr kumimoji="0" lang="zh-TW" sz="2000" b="1" i="0" u="sng" strike="noStrike" kern="0" cap="none" spc="0" normalizeH="0" baseline="0" noProof="0" dirty="0">
                <a:ln>
                  <a:noFill/>
                </a:ln>
                <a:solidFill>
                  <a:schemeClr val="tx1"/>
                </a:solidFill>
                <a:effectLst/>
                <a:uLnTx/>
                <a:uFillTx/>
                <a:latin typeface="Microsoft JhengHei UI"/>
                <a:ea typeface="Microsoft JhengHei UI"/>
                <a:cs typeface="Barlow"/>
                <a:sym typeface="Barlow"/>
              </a:rPr>
              <a:t>gender@ntu.edu.tw</a:t>
            </a:r>
            <a:r>
              <a:rPr kumimoji="0" lang="zh-TW" altLang="en-US" sz="1700" b="1" i="0" u="none" strike="noStrike" kern="0" cap="none" spc="0" normalizeH="0" baseline="0" noProof="0" dirty="0">
                <a:ln>
                  <a:noFill/>
                </a:ln>
                <a:solidFill>
                  <a:srgbClr val="FFFFFF"/>
                </a:solidFill>
                <a:effectLst/>
                <a:uLnTx/>
                <a:uFillTx/>
                <a:latin typeface="Microsoft JhengHei UI"/>
                <a:ea typeface="Microsoft JhengHei UI"/>
                <a:cs typeface="Barlow"/>
                <a:sym typeface="Barlow"/>
              </a:rPr>
              <a:t> </a:t>
            </a:r>
            <a:endParaRPr kumimoji="0" lang="zh-TW" sz="1700" b="1" i="0" u="none" strike="noStrike" kern="0" cap="none" spc="0" normalizeH="0" baseline="0" noProof="0" dirty="0">
              <a:ln>
                <a:noFill/>
              </a:ln>
              <a:solidFill>
                <a:srgbClr val="FFFFFF"/>
              </a:solidFill>
              <a:effectLst/>
              <a:uLnTx/>
              <a:uFillTx/>
              <a:latin typeface="Microsoft JhengHei UI"/>
              <a:ea typeface="Microsoft JhengHei UI"/>
              <a:cs typeface="Barlow"/>
              <a:sym typeface="Barlow"/>
            </a:endParaRPr>
          </a:p>
        </p:txBody>
      </p:sp>
    </p:spTree>
    <p:extLst>
      <p:ext uri="{BB962C8B-B14F-4D97-AF65-F5344CB8AC3E}">
        <p14:creationId xmlns:p14="http://schemas.microsoft.com/office/powerpoint/2010/main" val="297981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05099" y="1740694"/>
            <a:ext cx="7867651" cy="3477875"/>
          </a:xfrm>
          <a:prstGeom prst="rect">
            <a:avLst/>
          </a:prstGeom>
        </p:spPr>
        <p:txBody>
          <a:bodyPr wrap="square">
            <a:spAutoFit/>
          </a:bodyPr>
          <a:lstStyle/>
          <a:p>
            <a:pPr marL="210185" indent="-210185">
              <a:buFont typeface="Arial" pitchFamily="34" charset="0"/>
              <a:buChar char="•"/>
            </a:pPr>
            <a:r>
              <a:rPr lang="en-US" altLang="zh-TW" sz="2000" b="1" dirty="0">
                <a:latin typeface="Microsoft JhengHei UI"/>
                <a:ea typeface="Microsoft JhengHei UI"/>
              </a:rPr>
              <a:t>Get help from the nearest units on campus  (dormitory, department office …)</a:t>
            </a:r>
            <a:endParaRPr lang="en-US" altLang="zh-TW" sz="2000" b="1" dirty="0"/>
          </a:p>
          <a:p>
            <a:pPr marL="210185" indent="-210185">
              <a:buFont typeface="Arial" pitchFamily="34" charset="0"/>
              <a:buChar char="•"/>
            </a:pPr>
            <a:endParaRPr lang="en-US" altLang="zh-TW" sz="2000" b="1" dirty="0">
              <a:latin typeface="Microsoft JhengHei UI"/>
              <a:ea typeface="Microsoft JhengHei UI"/>
            </a:endParaRPr>
          </a:p>
          <a:p>
            <a:pPr marL="210185" indent="-210185">
              <a:buFont typeface="Arial" pitchFamily="34" charset="0"/>
              <a:buChar char="•"/>
            </a:pPr>
            <a:r>
              <a:rPr lang="zh-TW" altLang="zh-TW" sz="2000" b="1" dirty="0">
                <a:latin typeface="Microsoft JhengHei UI"/>
                <a:ea typeface="Microsoft JhengHei UI"/>
              </a:rPr>
              <a:t>24-hour emergency call to the</a:t>
            </a:r>
            <a:r>
              <a:rPr lang="zh-TW" altLang="en-US" sz="2000" b="1" dirty="0">
                <a:latin typeface="Microsoft JhengHei UI"/>
                <a:ea typeface="Microsoft JhengHei UI"/>
              </a:rPr>
              <a:t> </a:t>
            </a:r>
            <a:r>
              <a:rPr lang="zh-TW" altLang="zh-TW" sz="2000" b="1" dirty="0">
                <a:latin typeface="Microsoft JhengHei UI"/>
                <a:ea typeface="Microsoft JhengHei UI"/>
              </a:rPr>
              <a:t>school guards</a:t>
            </a:r>
            <a:r>
              <a:rPr lang="en-US" altLang="zh-TW" sz="2000" b="1" dirty="0">
                <a:latin typeface="Microsoft JhengHei UI"/>
                <a:ea typeface="Microsoft JhengHei UI"/>
              </a:rPr>
              <a:t>:  </a:t>
            </a:r>
            <a:r>
              <a:rPr lang="en-US" altLang="zh-TW" sz="2000" b="1" dirty="0">
                <a:solidFill>
                  <a:srgbClr val="FF0000"/>
                </a:solidFill>
                <a:latin typeface="Microsoft JhengHei UI"/>
                <a:ea typeface="Microsoft JhengHei UI"/>
              </a:rPr>
              <a:t>02-33669110</a:t>
            </a:r>
          </a:p>
          <a:p>
            <a:pPr marL="210185" indent="-210185">
              <a:buFont typeface="Arial" pitchFamily="34" charset="0"/>
              <a:buChar char="•"/>
            </a:pPr>
            <a:endParaRPr lang="en-US" altLang="zh-TW" sz="2000" b="1" dirty="0">
              <a:latin typeface="Microsoft JhengHei UI"/>
              <a:ea typeface="Microsoft JhengHei UI"/>
            </a:endParaRPr>
          </a:p>
          <a:p>
            <a:pPr marL="0" indent="0">
              <a:buFont typeface="Arial" pitchFamily="34" charset="0"/>
              <a:buChar char="•"/>
            </a:pPr>
            <a:r>
              <a:rPr lang="en-US" altLang="zh-TW" sz="2000" b="1" dirty="0">
                <a:solidFill>
                  <a:srgbClr val="000092"/>
                </a:solidFill>
                <a:latin typeface="微軟正黑體" panose="020B0604030504040204" pitchFamily="34" charset="-120"/>
                <a:ea typeface="微軟正黑體" panose="020B0604030504040204" pitchFamily="34" charset="-120"/>
              </a:rPr>
              <a:t>   School Safety Center </a:t>
            </a:r>
            <a:r>
              <a:rPr lang="en-US" altLang="zh-TW" sz="2000" b="1" dirty="0">
                <a:solidFill>
                  <a:srgbClr val="FF0000"/>
                </a:solidFill>
                <a:latin typeface="微軟正黑體" panose="020B0604030504040204" pitchFamily="34" charset="-120"/>
                <a:ea typeface="微軟正黑體" panose="020B0604030504040204" pitchFamily="34" charset="-120"/>
              </a:rPr>
              <a:t>02-33662060 </a:t>
            </a:r>
          </a:p>
          <a:p>
            <a:pPr marL="0" indent="0"/>
            <a:r>
              <a:rPr lang="en-US" altLang="zh-TW" sz="2000" b="1" dirty="0">
                <a:solidFill>
                  <a:srgbClr val="000092"/>
                </a:solidFill>
                <a:latin typeface="微軟正黑體" panose="020B0604030504040204" pitchFamily="34" charset="-120"/>
                <a:ea typeface="微軟正黑體" panose="020B0604030504040204" pitchFamily="34" charset="-120"/>
              </a:rPr>
              <a:t>    Emergency call </a:t>
            </a:r>
            <a:r>
              <a:rPr lang="en-US" altLang="zh-TW" sz="2000" b="1" dirty="0">
                <a:solidFill>
                  <a:srgbClr val="FF0000"/>
                </a:solidFill>
                <a:latin typeface="微軟正黑體" panose="020B0604030504040204" pitchFamily="34" charset="-120"/>
                <a:ea typeface="微軟正黑體" panose="020B0604030504040204" pitchFamily="34" charset="-120"/>
              </a:rPr>
              <a:t>02- 33669119</a:t>
            </a:r>
          </a:p>
          <a:p>
            <a:pPr marL="0" indent="0"/>
            <a:endParaRPr lang="en-US" altLang="zh-TW" sz="2000" b="1" dirty="0">
              <a:solidFill>
                <a:srgbClr val="000092"/>
              </a:solidFill>
              <a:latin typeface="微軟正黑體" panose="020B0604030504040204" pitchFamily="34" charset="-120"/>
              <a:ea typeface="微軟正黑體" panose="020B0604030504040204" pitchFamily="34" charset="-120"/>
            </a:endParaRPr>
          </a:p>
          <a:p>
            <a:pPr marL="0" indent="0">
              <a:buFont typeface="Arial" pitchFamily="34" charset="0"/>
              <a:buChar char="•"/>
            </a:pPr>
            <a:r>
              <a:rPr lang="en-US" altLang="zh-TW" sz="2000" b="1" dirty="0">
                <a:latin typeface="Microsoft JhengHei UI"/>
                <a:ea typeface="Microsoft JhengHei UI"/>
              </a:rPr>
              <a:t>   Hotline </a:t>
            </a:r>
            <a:r>
              <a:rPr lang="en-US" altLang="zh-TW" sz="2000" b="1" dirty="0">
                <a:solidFill>
                  <a:srgbClr val="FF0000"/>
                </a:solidFill>
                <a:latin typeface="Microsoft JhengHei UI"/>
                <a:ea typeface="Microsoft JhengHei UI"/>
              </a:rPr>
              <a:t>113 </a:t>
            </a:r>
            <a:r>
              <a:rPr lang="en-US" altLang="zh-TW" sz="2000" b="1" dirty="0">
                <a:latin typeface="Microsoft JhengHei UI"/>
                <a:ea typeface="Microsoft JhengHei UI"/>
              </a:rPr>
              <a:t>(24 H)</a:t>
            </a:r>
            <a:endParaRPr lang="en-US" altLang="zh-TW" sz="2000" b="1" dirty="0">
              <a:ea typeface="Microsoft JhengHei UI"/>
            </a:endParaRPr>
          </a:p>
          <a:p>
            <a:pPr marL="0" indent="0">
              <a:buFont typeface="Arial" pitchFamily="34" charset="0"/>
              <a:buChar char="•"/>
            </a:pPr>
            <a:endParaRPr lang="en-US" altLang="zh-TW" sz="2000" b="1" dirty="0">
              <a:latin typeface="Microsoft JhengHei UI"/>
              <a:ea typeface="Microsoft JhengHei UI"/>
            </a:endParaRPr>
          </a:p>
          <a:p>
            <a:pPr marL="0" indent="0">
              <a:buFont typeface="Arial" pitchFamily="34" charset="0"/>
              <a:buChar char="•"/>
            </a:pPr>
            <a:r>
              <a:rPr lang="en-US" altLang="zh-TW" sz="2000" b="1" dirty="0">
                <a:latin typeface="Microsoft JhengHei UI"/>
                <a:ea typeface="Microsoft JhengHei UI"/>
              </a:rPr>
              <a:t>   Report directly to the police station or dial </a:t>
            </a:r>
            <a:r>
              <a:rPr lang="en-US" altLang="zh-TW" sz="2000" b="1" dirty="0">
                <a:solidFill>
                  <a:srgbClr val="FF0000"/>
                </a:solidFill>
                <a:latin typeface="Microsoft JhengHei UI"/>
                <a:ea typeface="Microsoft JhengHei UI"/>
              </a:rPr>
              <a:t>110</a:t>
            </a:r>
          </a:p>
        </p:txBody>
      </p:sp>
      <p:sp>
        <p:nvSpPr>
          <p:cNvPr id="4" name="Google Shape;477;p14">
            <a:extLst>
              <a:ext uri="{FF2B5EF4-FFF2-40B4-BE49-F238E27FC236}">
                <a16:creationId xmlns:a16="http://schemas.microsoft.com/office/drawing/2014/main" id="{5E868DB3-D2DF-4365-855D-939F9310BFC6}"/>
              </a:ext>
            </a:extLst>
          </p:cNvPr>
          <p:cNvSpPr/>
          <p:nvPr/>
        </p:nvSpPr>
        <p:spPr>
          <a:xfrm>
            <a:off x="3719667" y="1197694"/>
            <a:ext cx="4838391" cy="391087"/>
          </a:xfrm>
          <a:prstGeom prst="rect">
            <a:avLst/>
          </a:prstGeom>
          <a:solidFill>
            <a:schemeClr val="accent5"/>
          </a:solidFill>
          <a:ln>
            <a:noFill/>
          </a:ln>
        </p:spPr>
        <p:txBody>
          <a:bodyPr spcFirstLastPara="1" wrap="square" lIns="91425" tIns="45700" rIns="91425" bIns="45700" anchor="ctr" anchorCtr="0">
            <a:noAutofit/>
          </a:bodyPr>
          <a:lstStyle/>
          <a:p>
            <a:endParaRPr lang="zh-TW" altLang="zh-TW" sz="3600" b="1" dirty="0">
              <a:solidFill>
                <a:srgbClr val="FF0000"/>
              </a:solidFill>
              <a:latin typeface="Microsoft JhengHei UI"/>
              <a:ea typeface="Microsoft JhengHei UI"/>
            </a:endParaRPr>
          </a:p>
        </p:txBody>
      </p:sp>
      <p:sp>
        <p:nvSpPr>
          <p:cNvPr id="5" name="矩形 4"/>
          <p:cNvSpPr/>
          <p:nvPr/>
        </p:nvSpPr>
        <p:spPr>
          <a:xfrm>
            <a:off x="4221239" y="960537"/>
            <a:ext cx="4621778" cy="646331"/>
          </a:xfrm>
          <a:prstGeom prst="rect">
            <a:avLst/>
          </a:prstGeom>
        </p:spPr>
        <p:txBody>
          <a:bodyPr wrap="none">
            <a:spAutoFit/>
          </a:bodyPr>
          <a:lstStyle/>
          <a:p>
            <a:r>
              <a:rPr lang="zh-TW" altLang="zh-TW" sz="3600" b="1" kern="1200" dirty="0">
                <a:solidFill>
                  <a:schemeClr val="accent3">
                    <a:lumMod val="50000"/>
                  </a:schemeClr>
                </a:solidFill>
                <a:latin typeface="+mj-lt"/>
                <a:ea typeface="+mn-ea"/>
                <a:sym typeface="Barlow Semi Condensed SemiBold"/>
              </a:rPr>
              <a:t>Other help </a:t>
            </a:r>
            <a:r>
              <a:rPr lang="en-US" altLang="zh-TW" sz="3600" b="1" kern="1200" dirty="0">
                <a:solidFill>
                  <a:schemeClr val="accent3">
                    <a:lumMod val="50000"/>
                  </a:schemeClr>
                </a:solidFill>
                <a:latin typeface="+mj-lt"/>
                <a:ea typeface="+mn-ea"/>
                <a:sym typeface="Barlow Semi Condensed SemiBold"/>
              </a:rPr>
              <a:t>channels</a:t>
            </a:r>
            <a:endParaRPr lang="zh-TW" altLang="zh-TW" sz="3600" b="1" kern="1200" dirty="0">
              <a:solidFill>
                <a:schemeClr val="accent3">
                  <a:lumMod val="50000"/>
                </a:schemeClr>
              </a:solidFill>
              <a:latin typeface="+mj-lt"/>
              <a:ea typeface="+mn-ea"/>
              <a:sym typeface="Barlow Semi Condensed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22DC3C-456C-4B81-8912-BD3DC0BB9D1E}"/>
              </a:ext>
            </a:extLst>
          </p:cNvPr>
          <p:cNvSpPr>
            <a:spLocks noGrp="1"/>
          </p:cNvSpPr>
          <p:nvPr>
            <p:ph type="ctrTitle"/>
          </p:nvPr>
        </p:nvSpPr>
        <p:spPr>
          <a:xfrm>
            <a:off x="2728939" y="2721562"/>
            <a:ext cx="6549000" cy="2010300"/>
          </a:xfrm>
        </p:spPr>
        <p:txBody>
          <a:bodyPr/>
          <a:lstStyle/>
          <a:p>
            <a:pPr algn="ctr">
              <a:lnSpc>
                <a:spcPct val="150000"/>
              </a:lnSpc>
            </a:pPr>
            <a:r>
              <a:rPr lang="en-US" altLang="zh-TW" dirty="0">
                <a:solidFill>
                  <a:srgbClr val="C00000"/>
                </a:solidFill>
                <a:latin typeface="Jokerman" panose="04090605060D06020702" pitchFamily="82" charset="0"/>
              </a:rPr>
              <a:t>Thanks</a:t>
            </a:r>
            <a:r>
              <a:rPr lang="zh-TW" altLang="en-US" dirty="0">
                <a:solidFill>
                  <a:srgbClr val="C00000"/>
                </a:solidFill>
                <a:latin typeface="Jokerman" panose="04090605060D06020702" pitchFamily="82" charset="0"/>
              </a:rPr>
              <a:t> </a:t>
            </a:r>
            <a:br>
              <a:rPr lang="en-US" altLang="zh-TW" dirty="0">
                <a:solidFill>
                  <a:srgbClr val="C00000"/>
                </a:solidFill>
                <a:latin typeface="Jokerman" panose="04090605060D06020702" pitchFamily="82" charset="0"/>
              </a:rPr>
            </a:br>
            <a:r>
              <a:rPr lang="zh-TW" altLang="en-US" sz="4400" b="1" dirty="0">
                <a:solidFill>
                  <a:srgbClr val="C00000"/>
                </a:solidFill>
                <a:latin typeface="+mj-ea"/>
                <a:ea typeface="+mj-ea"/>
              </a:rPr>
              <a:t>謝謝聆聽</a:t>
            </a:r>
          </a:p>
        </p:txBody>
      </p:sp>
    </p:spTree>
    <p:extLst>
      <p:ext uri="{BB962C8B-B14F-4D97-AF65-F5344CB8AC3E}">
        <p14:creationId xmlns:p14="http://schemas.microsoft.com/office/powerpoint/2010/main" val="120221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7" name="Google Shape;501;p15">
            <a:extLst>
              <a:ext uri="{FF2B5EF4-FFF2-40B4-BE49-F238E27FC236}">
                <a16:creationId xmlns:a16="http://schemas.microsoft.com/office/drawing/2014/main" id="{BEBAED4A-B05A-47FC-B149-0266FD181587}"/>
              </a:ext>
            </a:extLst>
          </p:cNvPr>
          <p:cNvSpPr/>
          <p:nvPr/>
        </p:nvSpPr>
        <p:spPr>
          <a:xfrm>
            <a:off x="2871537" y="1012720"/>
            <a:ext cx="6410276"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6" name="標題 1">
            <a:extLst>
              <a:ext uri="{FF2B5EF4-FFF2-40B4-BE49-F238E27FC236}">
                <a16:creationId xmlns:a16="http://schemas.microsoft.com/office/drawing/2014/main" id="{75AB51E7-31AE-4370-A7B6-150B31DF5393}"/>
              </a:ext>
            </a:extLst>
          </p:cNvPr>
          <p:cNvSpPr>
            <a:spLocks noGrp="1"/>
          </p:cNvSpPr>
          <p:nvPr>
            <p:ph type="title"/>
          </p:nvPr>
        </p:nvSpPr>
        <p:spPr>
          <a:xfrm>
            <a:off x="2561028" y="504211"/>
            <a:ext cx="7069943" cy="984845"/>
          </a:xfrm>
        </p:spPr>
        <p:txBody>
          <a:bodyPr>
            <a:spAutoFit/>
          </a:bodyPr>
          <a:lstStyle/>
          <a:p>
            <a:pPr algn="ctr"/>
            <a:r>
              <a:rPr lang="en-US" altLang="zh-TW" b="1" dirty="0">
                <a:solidFill>
                  <a:schemeClr val="accent3">
                    <a:lumMod val="50000"/>
                  </a:schemeClr>
                </a:solidFill>
                <a:latin typeface="Arial" panose="020B0604020202020204" pitchFamily="34" charset="0"/>
                <a:ea typeface="Microsoft JhengHei UI"/>
                <a:cs typeface="Arial" panose="020B0604020202020204" pitchFamily="34" charset="0"/>
              </a:rPr>
              <a:t>What Does GEEC Do?</a:t>
            </a:r>
            <a:endParaRPr lang="zh-TW" altLang="en-US" b="1" dirty="0">
              <a:solidFill>
                <a:schemeClr val="accent3">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02" name="Google Shape;502;p15"/>
          <p:cNvSpPr txBox="1">
            <a:spLocks noGrp="1"/>
          </p:cNvSpPr>
          <p:nvPr>
            <p:ph type="body" idx="1"/>
          </p:nvPr>
        </p:nvSpPr>
        <p:spPr>
          <a:xfrm>
            <a:off x="4351035" y="2051955"/>
            <a:ext cx="6410276" cy="3772037"/>
          </a:xfrm>
          <a:prstGeom prst="rect">
            <a:avLst/>
          </a:prstGeom>
        </p:spPr>
        <p:txBody>
          <a:bodyPr spcFirstLastPara="1" wrap="square" lIns="121900" tIns="121900" rIns="121900" bIns="121900" anchor="t" anchorCtr="0">
            <a:noAutofit/>
          </a:bodyPr>
          <a:lstStyle/>
          <a:p>
            <a:pPr marL="432000" lvl="0">
              <a:lnSpc>
                <a:spcPts val="4500"/>
              </a:lnSpc>
              <a:spcBef>
                <a:spcPts val="600"/>
              </a:spcBef>
            </a:pPr>
            <a:r>
              <a:rPr lang="en-US" altLang="zh-TW" sz="2800" b="1" dirty="0">
                <a:solidFill>
                  <a:schemeClr val="accent1">
                    <a:lumMod val="50000"/>
                  </a:schemeClr>
                </a:solidFill>
                <a:latin typeface="Arial" panose="020B0604020202020204" pitchFamily="34" charset="0"/>
                <a:ea typeface="Microsoft JhengHei UI"/>
                <a:cs typeface="Arial" panose="020B0604020202020204" pitchFamily="34" charset="0"/>
              </a:rPr>
              <a:t>Investigate</a:t>
            </a:r>
            <a:r>
              <a:rPr lang="en-US" altLang="zh-TW" sz="2800" dirty="0">
                <a:solidFill>
                  <a:schemeClr val="tx1"/>
                </a:solidFill>
                <a:latin typeface="Arial" panose="020B0604020202020204" pitchFamily="34" charset="0"/>
                <a:ea typeface="Microsoft JhengHei UI"/>
                <a:cs typeface="Arial" panose="020B0604020202020204" pitchFamily="34" charset="0"/>
              </a:rPr>
              <a:t> gender equality incidents on campus</a:t>
            </a:r>
          </a:p>
          <a:p>
            <a:pPr marL="432000" lvl="0">
              <a:lnSpc>
                <a:spcPts val="4500"/>
              </a:lnSpc>
              <a:spcBef>
                <a:spcPts val="600"/>
              </a:spcBef>
            </a:pPr>
            <a:r>
              <a:rPr lang="en-US" altLang="zh-TW" sz="2800" b="1" dirty="0">
                <a:solidFill>
                  <a:schemeClr val="accent1">
                    <a:lumMod val="50000"/>
                  </a:schemeClr>
                </a:solidFill>
                <a:latin typeface="Arial" panose="020B0604020202020204" pitchFamily="34" charset="0"/>
                <a:ea typeface="Microsoft JhengHei UI"/>
                <a:cs typeface="Arial" panose="020B0604020202020204" pitchFamily="34" charset="0"/>
              </a:rPr>
              <a:t>Organize and maintain </a:t>
            </a:r>
            <a:r>
              <a:rPr lang="en-US" altLang="zh-TW" sz="2800" dirty="0">
                <a:solidFill>
                  <a:schemeClr val="tx1"/>
                </a:solidFill>
                <a:latin typeface="Arial" panose="020B0604020202020204" pitchFamily="34" charset="0"/>
                <a:ea typeface="Microsoft JhengHei UI"/>
                <a:cs typeface="Arial" panose="020B0604020202020204" pitchFamily="34" charset="0"/>
              </a:rPr>
              <a:t>gender-friendly campus  </a:t>
            </a:r>
          </a:p>
          <a:p>
            <a:pPr marL="432000" lvl="0">
              <a:lnSpc>
                <a:spcPts val="4500"/>
              </a:lnSpc>
              <a:spcBef>
                <a:spcPts val="600"/>
              </a:spcBef>
            </a:pPr>
            <a:r>
              <a:rPr lang="en-US" altLang="zh-TW" sz="2800" b="1" dirty="0">
                <a:solidFill>
                  <a:schemeClr val="accent1">
                    <a:lumMod val="50000"/>
                  </a:schemeClr>
                </a:solidFill>
                <a:latin typeface="Arial" panose="020B0604020202020204" pitchFamily="34" charset="0"/>
                <a:ea typeface="微軟正黑體" panose="020B0604030504040204" pitchFamily="34" charset="-120"/>
                <a:cs typeface="Arial" panose="020B0604020202020204" pitchFamily="34" charset="0"/>
              </a:rPr>
              <a:t>Educate and promote</a:t>
            </a:r>
            <a:endParaRPr lang="zh-TW" altLang="en-US" sz="2800" b="1" dirty="0">
              <a:solidFill>
                <a:schemeClr val="accent1">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8" name="Picture 4" descr="金銀圓框放大鏡">
            <a:extLst>
              <a:ext uri="{FF2B5EF4-FFF2-40B4-BE49-F238E27FC236}">
                <a16:creationId xmlns:a16="http://schemas.microsoft.com/office/drawing/2014/main" id="{4D878656-B347-47D9-BBDE-354E61DA3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559" y="2251553"/>
            <a:ext cx="2458806" cy="3029100"/>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a:extLst>
              <a:ext uri="{FF2B5EF4-FFF2-40B4-BE49-F238E27FC236}">
                <a16:creationId xmlns:a16="http://schemas.microsoft.com/office/drawing/2014/main" id="{C8BF2125-4D6E-43A1-9BFD-D33DABF7DFAB}"/>
              </a:ext>
            </a:extLst>
          </p:cNvPr>
          <p:cNvSpPr txBox="1">
            <a:spLocks/>
          </p:cNvSpPr>
          <p:nvPr/>
        </p:nvSpPr>
        <p:spPr>
          <a:xfrm>
            <a:off x="1696286" y="5265634"/>
            <a:ext cx="1629628"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en-US" altLang="zh-TW" sz="900" dirty="0">
                <a:solidFill>
                  <a:schemeClr val="tx1">
                    <a:lumMod val="75000"/>
                    <a:lumOff val="25000"/>
                  </a:schemeClr>
                </a:solidFill>
                <a:latin typeface="Arial" panose="020B0604020202020204" pitchFamily="34" charset="0"/>
                <a:ea typeface="+mj-ea"/>
                <a:cs typeface="Arial" panose="020B0604020202020204" pitchFamily="34" charset="0"/>
              </a:rPr>
              <a:t>source</a:t>
            </a:r>
            <a:r>
              <a:rPr lang="zh-TW" altLang="en-US" sz="900" dirty="0">
                <a:solidFill>
                  <a:schemeClr val="tx1">
                    <a:lumMod val="75000"/>
                    <a:lumOff val="25000"/>
                  </a:schemeClr>
                </a:solidFill>
                <a:latin typeface="Arial" panose="020B0604020202020204" pitchFamily="34" charset="0"/>
                <a:ea typeface="+mj-ea"/>
                <a:cs typeface="Arial" panose="020B0604020202020204" pitchFamily="34" charset="0"/>
              </a:rPr>
              <a:t>：</a:t>
            </a:r>
            <a:r>
              <a:rPr lang="en" altLang="zh-TW" sz="900" dirty="0" err="1">
                <a:latin typeface="Arial" panose="020B0604020202020204" pitchFamily="34" charset="0"/>
                <a:ea typeface="+mj-ea"/>
                <a:cs typeface="Arial" panose="020B0604020202020204" pitchFamily="34" charset="0"/>
              </a:rPr>
              <a:t>Unsplash</a:t>
            </a:r>
            <a:endParaRPr lang="zh-TW" altLang="en-US" sz="900" dirty="0">
              <a:solidFill>
                <a:schemeClr val="tx1">
                  <a:lumMod val="75000"/>
                  <a:lumOff val="25000"/>
                </a:schemeClr>
              </a:solidFill>
              <a:latin typeface="Arial" panose="020B0604020202020204" pitchFamily="34" charset="0"/>
              <a:ea typeface="+mj-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24" name="Google Shape;501;p15">
            <a:extLst>
              <a:ext uri="{FF2B5EF4-FFF2-40B4-BE49-F238E27FC236}">
                <a16:creationId xmlns:a16="http://schemas.microsoft.com/office/drawing/2014/main" id="{BEBAED4A-B05A-47FC-B149-0266FD181587}"/>
              </a:ext>
            </a:extLst>
          </p:cNvPr>
          <p:cNvSpPr/>
          <p:nvPr/>
        </p:nvSpPr>
        <p:spPr>
          <a:xfrm>
            <a:off x="3224680" y="982127"/>
            <a:ext cx="5372567"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413" name="Google Shape;413;p4"/>
          <p:cNvSpPr txBox="1">
            <a:spLocks noGrp="1"/>
          </p:cNvSpPr>
          <p:nvPr>
            <p:ph type="title"/>
          </p:nvPr>
        </p:nvSpPr>
        <p:spPr>
          <a:xfrm>
            <a:off x="3304890" y="552240"/>
            <a:ext cx="5230688" cy="977471"/>
          </a:xfrm>
          <a:prstGeom prst="rect">
            <a:avLst/>
          </a:prstGeom>
          <a:noFill/>
          <a:ln>
            <a:noFill/>
          </a:ln>
        </p:spPr>
        <p:txBody>
          <a:bodyPr spcFirstLastPara="1" wrap="square" lIns="121900" tIns="121900" rIns="121900" bIns="121900" anchor="t" anchorCtr="0">
            <a:spAutoFit/>
          </a:bodyPr>
          <a:lstStyle/>
          <a:p>
            <a:pPr marL="0" lvl="0" indent="0" algn="ctr" rtl="0">
              <a:lnSpc>
                <a:spcPct val="108333"/>
              </a:lnSpc>
              <a:spcBef>
                <a:spcPts val="0"/>
              </a:spcBef>
              <a:spcAft>
                <a:spcPts val="0"/>
              </a:spcAft>
              <a:buSzPts val="7200"/>
              <a:buNone/>
            </a:pPr>
            <a:r>
              <a:rPr lang="en-US" altLang="zh-TW" sz="4400" b="1" dirty="0">
                <a:solidFill>
                  <a:schemeClr val="accent3">
                    <a:lumMod val="50000"/>
                  </a:schemeClr>
                </a:solidFill>
                <a:latin typeface="+mn-lt"/>
                <a:ea typeface="Microsoft JhengHei"/>
                <a:cs typeface="Microsoft JhengHei"/>
                <a:sym typeface="Microsoft JhengHei"/>
              </a:rPr>
              <a:t>Structure of GEEC</a:t>
            </a:r>
            <a:endParaRPr sz="4400" b="1" dirty="0">
              <a:solidFill>
                <a:schemeClr val="accent3">
                  <a:lumMod val="50000"/>
                </a:schemeClr>
              </a:solidFill>
              <a:latin typeface="+mn-lt"/>
            </a:endParaRPr>
          </a:p>
        </p:txBody>
      </p:sp>
      <p:grpSp>
        <p:nvGrpSpPr>
          <p:cNvPr id="414" name="Google Shape;414;p4"/>
          <p:cNvGrpSpPr/>
          <p:nvPr/>
        </p:nvGrpSpPr>
        <p:grpSpPr>
          <a:xfrm>
            <a:off x="1558282" y="2142186"/>
            <a:ext cx="8865781" cy="3198428"/>
            <a:chOff x="1616705" y="2039884"/>
            <a:chExt cx="8865781" cy="3198428"/>
          </a:xfrm>
        </p:grpSpPr>
        <p:grpSp>
          <p:nvGrpSpPr>
            <p:cNvPr id="415" name="Google Shape;415;p4"/>
            <p:cNvGrpSpPr/>
            <p:nvPr/>
          </p:nvGrpSpPr>
          <p:grpSpPr>
            <a:xfrm>
              <a:off x="1616705" y="2039884"/>
              <a:ext cx="8865781" cy="3198428"/>
              <a:chOff x="1616705" y="2039884"/>
              <a:chExt cx="8865781" cy="3198428"/>
            </a:xfrm>
          </p:grpSpPr>
          <p:sp>
            <p:nvSpPr>
              <p:cNvPr id="416" name="Google Shape;416;p4"/>
              <p:cNvSpPr/>
              <p:nvPr/>
            </p:nvSpPr>
            <p:spPr>
              <a:xfrm>
                <a:off x="5809135" y="2527635"/>
                <a:ext cx="3463401" cy="1745398"/>
              </a:xfrm>
              <a:custGeom>
                <a:avLst/>
                <a:gdLst/>
                <a:ahLst/>
                <a:cxnLst/>
                <a:rect l="l" t="t" r="r" b="b"/>
                <a:pathLst>
                  <a:path w="120000" h="120000" extrusionOk="0">
                    <a:moveTo>
                      <a:pt x="0" y="0"/>
                    </a:moveTo>
                    <a:lnTo>
                      <a:pt x="0" y="106063"/>
                    </a:lnTo>
                    <a:lnTo>
                      <a:pt x="120000" y="106063"/>
                    </a:lnTo>
                    <a:lnTo>
                      <a:pt x="120000" y="120000"/>
                    </a:lnTo>
                  </a:path>
                </a:pathLst>
              </a:custGeom>
              <a:noFill/>
              <a:ln w="25400" cap="flat" cmpd="sng">
                <a:solidFill>
                  <a:schemeClr val="accent6"/>
                </a:solidFill>
                <a:prstDash val="solid"/>
                <a:round/>
                <a:headEnd type="none" w="sm" len="sm"/>
                <a:tailEnd type="none" w="sm" len="sm"/>
              </a:ln>
            </p:spPr>
          </p:sp>
          <p:sp>
            <p:nvSpPr>
              <p:cNvPr id="417" name="Google Shape;417;p4"/>
              <p:cNvSpPr/>
              <p:nvPr/>
            </p:nvSpPr>
            <p:spPr>
              <a:xfrm>
                <a:off x="5809135" y="2527635"/>
                <a:ext cx="1212277" cy="1745398"/>
              </a:xfrm>
              <a:custGeom>
                <a:avLst/>
                <a:gdLst/>
                <a:ahLst/>
                <a:cxnLst/>
                <a:rect l="l" t="t" r="r" b="b"/>
                <a:pathLst>
                  <a:path w="120000" h="120000" extrusionOk="0">
                    <a:moveTo>
                      <a:pt x="0" y="0"/>
                    </a:moveTo>
                    <a:lnTo>
                      <a:pt x="0" y="106063"/>
                    </a:lnTo>
                    <a:lnTo>
                      <a:pt x="120000" y="106063"/>
                    </a:lnTo>
                    <a:lnTo>
                      <a:pt x="120000" y="120000"/>
                    </a:lnTo>
                  </a:path>
                </a:pathLst>
              </a:custGeom>
              <a:noFill/>
              <a:ln w="25400" cap="flat" cmpd="sng">
                <a:solidFill>
                  <a:schemeClr val="accent6"/>
                </a:solidFill>
                <a:prstDash val="solid"/>
                <a:round/>
                <a:headEnd type="none" w="sm" len="sm"/>
                <a:tailEnd type="none" w="sm" len="sm"/>
              </a:ln>
            </p:spPr>
          </p:sp>
          <p:sp>
            <p:nvSpPr>
              <p:cNvPr id="418" name="Google Shape;418;p4"/>
              <p:cNvSpPr/>
              <p:nvPr/>
            </p:nvSpPr>
            <p:spPr>
              <a:xfrm>
                <a:off x="4770288" y="2527635"/>
                <a:ext cx="1038847" cy="1745398"/>
              </a:xfrm>
              <a:custGeom>
                <a:avLst/>
                <a:gdLst/>
                <a:ahLst/>
                <a:cxnLst/>
                <a:rect l="l" t="t" r="r" b="b"/>
                <a:pathLst>
                  <a:path w="120000" h="120000" extrusionOk="0">
                    <a:moveTo>
                      <a:pt x="120000" y="0"/>
                    </a:moveTo>
                    <a:lnTo>
                      <a:pt x="120000" y="106063"/>
                    </a:lnTo>
                    <a:lnTo>
                      <a:pt x="0" y="106063"/>
                    </a:lnTo>
                    <a:lnTo>
                      <a:pt x="0" y="120000"/>
                    </a:lnTo>
                  </a:path>
                </a:pathLst>
              </a:custGeom>
              <a:noFill/>
              <a:ln w="25400" cap="flat" cmpd="sng">
                <a:solidFill>
                  <a:schemeClr val="accent6"/>
                </a:solidFill>
                <a:prstDash val="solid"/>
                <a:round/>
                <a:headEnd type="none" w="sm" len="sm"/>
                <a:tailEnd type="none" w="sm" len="sm"/>
              </a:ln>
            </p:spPr>
          </p:sp>
          <p:sp>
            <p:nvSpPr>
              <p:cNvPr id="419" name="Google Shape;419;p4"/>
              <p:cNvSpPr/>
              <p:nvPr/>
            </p:nvSpPr>
            <p:spPr>
              <a:xfrm>
                <a:off x="2519163" y="2527635"/>
                <a:ext cx="3289972" cy="1745398"/>
              </a:xfrm>
              <a:custGeom>
                <a:avLst/>
                <a:gdLst/>
                <a:ahLst/>
                <a:cxnLst/>
                <a:rect l="l" t="t" r="r" b="b"/>
                <a:pathLst>
                  <a:path w="120000" h="120000" extrusionOk="0">
                    <a:moveTo>
                      <a:pt x="120000" y="0"/>
                    </a:moveTo>
                    <a:lnTo>
                      <a:pt x="120000" y="106063"/>
                    </a:lnTo>
                    <a:lnTo>
                      <a:pt x="0" y="106063"/>
                    </a:lnTo>
                    <a:lnTo>
                      <a:pt x="0" y="120000"/>
                    </a:lnTo>
                  </a:path>
                </a:pathLst>
              </a:custGeom>
              <a:noFill/>
              <a:ln w="25400" cap="flat" cmpd="sng">
                <a:solidFill>
                  <a:schemeClr val="accent6"/>
                </a:solidFill>
                <a:prstDash val="solid"/>
                <a:round/>
                <a:headEnd type="none" w="sm" len="sm"/>
                <a:tailEnd type="none" w="sm" len="sm"/>
              </a:ln>
            </p:spPr>
          </p:sp>
          <p:sp>
            <p:nvSpPr>
              <p:cNvPr id="420" name="Google Shape;420;p4"/>
              <p:cNvSpPr/>
              <p:nvPr/>
            </p:nvSpPr>
            <p:spPr>
              <a:xfrm>
                <a:off x="4627597" y="2039884"/>
                <a:ext cx="2363076" cy="868750"/>
              </a:xfrm>
              <a:custGeom>
                <a:avLst/>
                <a:gdLst/>
                <a:ahLst/>
                <a:cxnLst/>
                <a:rect l="l" t="t" r="r" b="b"/>
                <a:pathLst>
                  <a:path w="2363076" h="868750" extrusionOk="0">
                    <a:moveTo>
                      <a:pt x="0" y="0"/>
                    </a:moveTo>
                    <a:lnTo>
                      <a:pt x="2363076" y="0"/>
                    </a:lnTo>
                    <a:lnTo>
                      <a:pt x="2363076" y="868750"/>
                    </a:lnTo>
                    <a:lnTo>
                      <a:pt x="0" y="868750"/>
                    </a:lnTo>
                    <a:lnTo>
                      <a:pt x="0" y="0"/>
                    </a:lnTo>
                    <a:close/>
                  </a:path>
                </a:pathLst>
              </a:custGeom>
              <a:solidFill>
                <a:srgbClr val="BED7D7"/>
              </a:solidFill>
              <a:ln w="25400" cap="flat" cmpd="sng">
                <a:solidFill>
                  <a:schemeClr val="lt1"/>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Chair person</a:t>
                </a:r>
                <a:endParaRPr dirty="0"/>
              </a:p>
            </p:txBody>
          </p:sp>
          <p:sp>
            <p:nvSpPr>
              <p:cNvPr id="421" name="Google Shape;421;p4"/>
              <p:cNvSpPr/>
              <p:nvPr/>
            </p:nvSpPr>
            <p:spPr>
              <a:xfrm>
                <a:off x="5939934" y="2657150"/>
                <a:ext cx="1193430" cy="289577"/>
              </a:xfrm>
              <a:custGeom>
                <a:avLst/>
                <a:gdLst/>
                <a:ahLst/>
                <a:cxnLst/>
                <a:rect l="l" t="t" r="r" b="b"/>
                <a:pathLst>
                  <a:path w="1510124" h="289583" extrusionOk="0">
                    <a:moveTo>
                      <a:pt x="0" y="0"/>
                    </a:moveTo>
                    <a:lnTo>
                      <a:pt x="1510124" y="0"/>
                    </a:lnTo>
                    <a:lnTo>
                      <a:pt x="1510124" y="289583"/>
                    </a:lnTo>
                    <a:lnTo>
                      <a:pt x="0" y="289583"/>
                    </a:lnTo>
                    <a:lnTo>
                      <a:pt x="0" y="0"/>
                    </a:lnTo>
                    <a:close/>
                  </a:path>
                </a:pathLst>
              </a:custGeom>
              <a:solidFill>
                <a:schemeClr val="lt1">
                  <a:alpha val="89803"/>
                </a:schemeClr>
              </a:solidFill>
              <a:ln w="25400" cap="flat" cmpd="sng">
                <a:solidFill>
                  <a:srgbClr val="BED7D7"/>
                </a:solidFill>
                <a:prstDash val="solid"/>
                <a:round/>
                <a:headEnd type="none" w="sm" len="sm"/>
                <a:tailEnd type="none" w="sm" len="sm"/>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altLang="zh-TW" sz="1400" b="1" i="0" u="none" strike="noStrike" cap="none" dirty="0">
                    <a:solidFill>
                      <a:schemeClr val="dk1"/>
                    </a:solidFill>
                    <a:latin typeface="Microsoft JhengHei"/>
                    <a:ea typeface="Microsoft JhengHei"/>
                    <a:cs typeface="Microsoft JhengHei"/>
                    <a:sym typeface="Microsoft JhengHei"/>
                  </a:rPr>
                  <a:t>President</a:t>
                </a:r>
                <a:endParaRPr sz="1400" b="1" i="0" u="none" strike="noStrike" cap="none" dirty="0">
                  <a:solidFill>
                    <a:schemeClr val="dk1"/>
                  </a:solidFill>
                  <a:latin typeface="Microsoft JhengHei"/>
                  <a:ea typeface="Microsoft JhengHei"/>
                  <a:cs typeface="Microsoft JhengHei"/>
                  <a:sym typeface="Microsoft JhengHei"/>
                </a:endParaRPr>
              </a:p>
            </p:txBody>
          </p:sp>
          <p:sp>
            <p:nvSpPr>
              <p:cNvPr id="422" name="Google Shape;422;p4"/>
              <p:cNvSpPr/>
              <p:nvPr/>
            </p:nvSpPr>
            <p:spPr>
              <a:xfrm>
                <a:off x="1616705" y="4273034"/>
                <a:ext cx="1877806" cy="868750"/>
              </a:xfrm>
              <a:custGeom>
                <a:avLst/>
                <a:gdLst/>
                <a:ahLst/>
                <a:cxnLst/>
                <a:rect l="l" t="t" r="r" b="b"/>
                <a:pathLst>
                  <a:path w="1677916" h="868750" extrusionOk="0">
                    <a:moveTo>
                      <a:pt x="0" y="0"/>
                    </a:moveTo>
                    <a:lnTo>
                      <a:pt x="1677916" y="0"/>
                    </a:lnTo>
                    <a:lnTo>
                      <a:pt x="1677916" y="868750"/>
                    </a:lnTo>
                    <a:lnTo>
                      <a:pt x="0" y="868750"/>
                    </a:lnTo>
                    <a:lnTo>
                      <a:pt x="0" y="0"/>
                    </a:lnTo>
                    <a:close/>
                  </a:path>
                </a:pathLst>
              </a:custGeom>
              <a:solidFill>
                <a:srgbClr val="FFE7E7"/>
              </a:solidFill>
              <a:ln w="25400" cap="flat" cmpd="sng">
                <a:solidFill>
                  <a:schemeClr val="lt1"/>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Ex-officio Representative</a:t>
                </a:r>
                <a:endParaRPr dirty="0"/>
              </a:p>
            </p:txBody>
          </p:sp>
          <p:sp>
            <p:nvSpPr>
              <p:cNvPr id="423" name="Google Shape;423;p4"/>
              <p:cNvSpPr/>
              <p:nvPr/>
            </p:nvSpPr>
            <p:spPr>
              <a:xfrm>
                <a:off x="2079288" y="4948729"/>
                <a:ext cx="1510124" cy="289583"/>
              </a:xfrm>
              <a:custGeom>
                <a:avLst/>
                <a:gdLst/>
                <a:ahLst/>
                <a:cxnLst/>
                <a:rect l="l" t="t" r="r" b="b"/>
                <a:pathLst>
                  <a:path w="1510124" h="289583" extrusionOk="0">
                    <a:moveTo>
                      <a:pt x="0" y="0"/>
                    </a:moveTo>
                    <a:lnTo>
                      <a:pt x="1510124" y="0"/>
                    </a:lnTo>
                    <a:lnTo>
                      <a:pt x="1510124" y="289583"/>
                    </a:lnTo>
                    <a:lnTo>
                      <a:pt x="0" y="289583"/>
                    </a:lnTo>
                    <a:lnTo>
                      <a:pt x="0" y="0"/>
                    </a:lnTo>
                    <a:close/>
                  </a:path>
                </a:pathLst>
              </a:custGeom>
              <a:solidFill>
                <a:schemeClr val="lt1">
                  <a:alpha val="89803"/>
                </a:schemeClr>
              </a:solidFill>
              <a:ln w="25400" cap="flat" cmpd="sng">
                <a:solidFill>
                  <a:srgbClr val="FFE7E7"/>
                </a:solidFill>
                <a:prstDash val="solid"/>
                <a:round/>
                <a:headEnd type="none" w="sm" len="sm"/>
                <a:tailEnd type="none" w="sm" len="sm"/>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zh-TW" sz="1400" b="1" i="0" u="none" strike="noStrike" cap="none" dirty="0">
                    <a:solidFill>
                      <a:schemeClr val="dk1"/>
                    </a:solidFill>
                    <a:latin typeface="Microsoft JhengHei"/>
                    <a:ea typeface="Microsoft JhengHei"/>
                    <a:cs typeface="Microsoft JhengHei"/>
                    <a:sym typeface="Microsoft JhengHei"/>
                  </a:rPr>
                  <a:t>３</a:t>
                </a:r>
                <a:r>
                  <a:rPr lang="en-US" altLang="zh-TW" sz="1400" b="1" i="0" u="none" strike="noStrike" cap="none" dirty="0">
                    <a:solidFill>
                      <a:schemeClr val="dk1"/>
                    </a:solidFill>
                    <a:latin typeface="Microsoft JhengHei"/>
                    <a:ea typeface="Microsoft JhengHei"/>
                    <a:cs typeface="Microsoft JhengHei"/>
                    <a:sym typeface="Microsoft JhengHei"/>
                  </a:rPr>
                  <a:t>person</a:t>
                </a:r>
                <a:endParaRPr sz="1400" b="1" i="0" u="none" strike="noStrike" cap="none" dirty="0">
                  <a:solidFill>
                    <a:schemeClr val="dk1"/>
                  </a:solidFill>
                  <a:latin typeface="Microsoft JhengHei"/>
                  <a:ea typeface="Microsoft JhengHei"/>
                  <a:cs typeface="Microsoft JhengHei"/>
                  <a:sym typeface="Microsoft JhengHei"/>
                </a:endParaRPr>
              </a:p>
            </p:txBody>
          </p:sp>
          <p:sp>
            <p:nvSpPr>
              <p:cNvPr id="424" name="Google Shape;424;p4"/>
              <p:cNvSpPr/>
              <p:nvPr/>
            </p:nvSpPr>
            <p:spPr>
              <a:xfrm>
                <a:off x="3791630" y="4273034"/>
                <a:ext cx="2008604" cy="868750"/>
              </a:xfrm>
              <a:custGeom>
                <a:avLst/>
                <a:gdLst/>
                <a:ahLst/>
                <a:cxnLst/>
                <a:rect l="l" t="t" r="r" b="b"/>
                <a:pathLst>
                  <a:path w="1677916" h="868750" extrusionOk="0">
                    <a:moveTo>
                      <a:pt x="0" y="0"/>
                    </a:moveTo>
                    <a:lnTo>
                      <a:pt x="1677916" y="0"/>
                    </a:lnTo>
                    <a:lnTo>
                      <a:pt x="1677916" y="868750"/>
                    </a:lnTo>
                    <a:lnTo>
                      <a:pt x="0" y="868750"/>
                    </a:lnTo>
                    <a:lnTo>
                      <a:pt x="0" y="0"/>
                    </a:lnTo>
                    <a:close/>
                  </a:path>
                </a:pathLst>
              </a:custGeom>
              <a:solidFill>
                <a:srgbClr val="F4E0CB"/>
              </a:solidFill>
              <a:ln w="25400" cap="flat" cmpd="sng">
                <a:solidFill>
                  <a:schemeClr val="lt1"/>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Faculty Representatives</a:t>
                </a:r>
                <a:endParaRPr dirty="0"/>
              </a:p>
            </p:txBody>
          </p:sp>
          <p:sp>
            <p:nvSpPr>
              <p:cNvPr id="425" name="Google Shape;425;p4"/>
              <p:cNvSpPr/>
              <p:nvPr/>
            </p:nvSpPr>
            <p:spPr>
              <a:xfrm>
                <a:off x="4406613" y="4948729"/>
                <a:ext cx="1510124" cy="289583"/>
              </a:xfrm>
              <a:custGeom>
                <a:avLst/>
                <a:gdLst/>
                <a:ahLst/>
                <a:cxnLst/>
                <a:rect l="l" t="t" r="r" b="b"/>
                <a:pathLst>
                  <a:path w="1510124" h="289583" extrusionOk="0">
                    <a:moveTo>
                      <a:pt x="0" y="0"/>
                    </a:moveTo>
                    <a:lnTo>
                      <a:pt x="1510124" y="0"/>
                    </a:lnTo>
                    <a:lnTo>
                      <a:pt x="1510124" y="289583"/>
                    </a:lnTo>
                    <a:lnTo>
                      <a:pt x="0" y="289583"/>
                    </a:lnTo>
                    <a:lnTo>
                      <a:pt x="0" y="0"/>
                    </a:lnTo>
                    <a:close/>
                  </a:path>
                </a:pathLst>
              </a:custGeom>
              <a:solidFill>
                <a:schemeClr val="lt1">
                  <a:alpha val="89803"/>
                </a:schemeClr>
              </a:solidFill>
              <a:ln w="25400" cap="flat" cmpd="sng">
                <a:solidFill>
                  <a:srgbClr val="F4E0CB"/>
                </a:solidFill>
                <a:prstDash val="solid"/>
                <a:round/>
                <a:headEnd type="none" w="sm" len="sm"/>
                <a:tailEnd type="none" w="sm" len="sm"/>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zh-TW" sz="1400" b="1" i="0" u="none" strike="noStrike" cap="none" dirty="0">
                    <a:solidFill>
                      <a:schemeClr val="dk1"/>
                    </a:solidFill>
                    <a:latin typeface="Microsoft JhengHei"/>
                    <a:ea typeface="Microsoft JhengHei"/>
                    <a:cs typeface="Microsoft JhengHei"/>
                    <a:sym typeface="Microsoft JhengHei"/>
                  </a:rPr>
                  <a:t>９</a:t>
                </a:r>
                <a:r>
                  <a:rPr lang="en-US" altLang="zh-TW" sz="1400" b="1" i="0" u="none" strike="noStrike" cap="none" dirty="0">
                    <a:solidFill>
                      <a:schemeClr val="dk1"/>
                    </a:solidFill>
                    <a:latin typeface="Microsoft JhengHei"/>
                    <a:ea typeface="Microsoft JhengHei"/>
                    <a:cs typeface="Microsoft JhengHei"/>
                    <a:sym typeface="Microsoft JhengHei"/>
                  </a:rPr>
                  <a:t>person</a:t>
                </a:r>
                <a:endParaRPr sz="1400" b="1" i="0" u="none" strike="noStrike" cap="none" dirty="0">
                  <a:solidFill>
                    <a:schemeClr val="dk1"/>
                  </a:solidFill>
                  <a:latin typeface="Microsoft JhengHei"/>
                  <a:ea typeface="Microsoft JhengHei"/>
                  <a:cs typeface="Microsoft JhengHei"/>
                  <a:sym typeface="Microsoft JhengHei"/>
                </a:endParaRPr>
              </a:p>
            </p:txBody>
          </p:sp>
          <p:sp>
            <p:nvSpPr>
              <p:cNvPr id="426" name="Google Shape;426;p4"/>
              <p:cNvSpPr/>
              <p:nvPr/>
            </p:nvSpPr>
            <p:spPr>
              <a:xfrm>
                <a:off x="6122928" y="4273034"/>
                <a:ext cx="1968734" cy="868750"/>
              </a:xfrm>
              <a:custGeom>
                <a:avLst/>
                <a:gdLst/>
                <a:ahLst/>
                <a:cxnLst/>
                <a:rect l="l" t="t" r="r" b="b"/>
                <a:pathLst>
                  <a:path w="1677916" h="868750" extrusionOk="0">
                    <a:moveTo>
                      <a:pt x="0" y="0"/>
                    </a:moveTo>
                    <a:lnTo>
                      <a:pt x="1677916" y="0"/>
                    </a:lnTo>
                    <a:lnTo>
                      <a:pt x="1677916" y="868750"/>
                    </a:lnTo>
                    <a:lnTo>
                      <a:pt x="0" y="868750"/>
                    </a:lnTo>
                    <a:lnTo>
                      <a:pt x="0" y="0"/>
                    </a:lnTo>
                    <a:close/>
                  </a:path>
                </a:pathLst>
              </a:custGeom>
              <a:solidFill>
                <a:srgbClr val="E7D5D0"/>
              </a:solidFill>
              <a:ln w="25400" cap="flat" cmpd="sng">
                <a:solidFill>
                  <a:schemeClr val="lt1"/>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Staff representatives</a:t>
                </a:r>
                <a:endParaRPr dirty="0"/>
              </a:p>
            </p:txBody>
          </p:sp>
          <p:sp>
            <p:nvSpPr>
              <p:cNvPr id="427" name="Google Shape;427;p4"/>
              <p:cNvSpPr/>
              <p:nvPr/>
            </p:nvSpPr>
            <p:spPr>
              <a:xfrm>
                <a:off x="6695838" y="4948729"/>
                <a:ext cx="1510124" cy="289583"/>
              </a:xfrm>
              <a:custGeom>
                <a:avLst/>
                <a:gdLst/>
                <a:ahLst/>
                <a:cxnLst/>
                <a:rect l="l" t="t" r="r" b="b"/>
                <a:pathLst>
                  <a:path w="1510124" h="289583" extrusionOk="0">
                    <a:moveTo>
                      <a:pt x="0" y="0"/>
                    </a:moveTo>
                    <a:lnTo>
                      <a:pt x="1510124" y="0"/>
                    </a:lnTo>
                    <a:lnTo>
                      <a:pt x="1510124" y="289583"/>
                    </a:lnTo>
                    <a:lnTo>
                      <a:pt x="0" y="289583"/>
                    </a:lnTo>
                    <a:lnTo>
                      <a:pt x="0" y="0"/>
                    </a:lnTo>
                    <a:close/>
                  </a:path>
                </a:pathLst>
              </a:custGeom>
              <a:solidFill>
                <a:schemeClr val="lt1">
                  <a:alpha val="89803"/>
                </a:schemeClr>
              </a:solidFill>
              <a:ln w="25400" cap="flat" cmpd="sng">
                <a:solidFill>
                  <a:srgbClr val="E7D5D0"/>
                </a:solidFill>
                <a:prstDash val="solid"/>
                <a:round/>
                <a:headEnd type="none" w="sm" len="sm"/>
                <a:tailEnd type="none" w="sm" len="sm"/>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zh-TW" sz="1400" b="1" i="0" u="none" strike="noStrike" cap="none" dirty="0">
                    <a:solidFill>
                      <a:schemeClr val="dk1"/>
                    </a:solidFill>
                    <a:latin typeface="Microsoft JhengHei"/>
                    <a:ea typeface="Microsoft JhengHei"/>
                    <a:cs typeface="Microsoft JhengHei"/>
                    <a:sym typeface="Microsoft JhengHei"/>
                  </a:rPr>
                  <a:t>２</a:t>
                </a:r>
                <a:r>
                  <a:rPr lang="en-US" altLang="zh-TW" sz="1400" b="1" i="0" u="none" strike="noStrike" cap="none" dirty="0">
                    <a:solidFill>
                      <a:schemeClr val="dk1"/>
                    </a:solidFill>
                    <a:latin typeface="Microsoft JhengHei"/>
                    <a:ea typeface="Microsoft JhengHei"/>
                    <a:cs typeface="Microsoft JhengHei"/>
                    <a:sym typeface="Microsoft JhengHei"/>
                  </a:rPr>
                  <a:t> person</a:t>
                </a:r>
                <a:endParaRPr sz="1400" b="1" i="0" u="none" strike="noStrike" cap="none" dirty="0">
                  <a:solidFill>
                    <a:schemeClr val="dk1"/>
                  </a:solidFill>
                  <a:latin typeface="Microsoft JhengHei"/>
                  <a:ea typeface="Microsoft JhengHei"/>
                  <a:cs typeface="Microsoft JhengHei"/>
                  <a:sym typeface="Microsoft JhengHei"/>
                </a:endParaRPr>
              </a:p>
            </p:txBody>
          </p:sp>
          <p:sp>
            <p:nvSpPr>
              <p:cNvPr id="428" name="Google Shape;428;p4"/>
              <p:cNvSpPr/>
              <p:nvPr/>
            </p:nvSpPr>
            <p:spPr>
              <a:xfrm>
                <a:off x="8392755" y="4273034"/>
                <a:ext cx="2000831" cy="868750"/>
              </a:xfrm>
              <a:custGeom>
                <a:avLst/>
                <a:gdLst/>
                <a:ahLst/>
                <a:cxnLst/>
                <a:rect l="l" t="t" r="r" b="b"/>
                <a:pathLst>
                  <a:path w="1677916" h="868750" extrusionOk="0">
                    <a:moveTo>
                      <a:pt x="0" y="0"/>
                    </a:moveTo>
                    <a:lnTo>
                      <a:pt x="1677916" y="0"/>
                    </a:lnTo>
                    <a:lnTo>
                      <a:pt x="1677916" y="868750"/>
                    </a:lnTo>
                    <a:lnTo>
                      <a:pt x="0" y="868750"/>
                    </a:lnTo>
                    <a:lnTo>
                      <a:pt x="0" y="0"/>
                    </a:lnTo>
                    <a:close/>
                  </a:path>
                </a:pathLst>
              </a:custGeom>
              <a:solidFill>
                <a:srgbClr val="D8D8D8"/>
              </a:solidFill>
              <a:ln w="25400" cap="flat" cmpd="sng">
                <a:solidFill>
                  <a:schemeClr val="lt1"/>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Student Representatives </a:t>
                </a:r>
                <a:endParaRPr dirty="0"/>
              </a:p>
            </p:txBody>
          </p:sp>
          <p:sp>
            <p:nvSpPr>
              <p:cNvPr id="429" name="Google Shape;429;p4"/>
              <p:cNvSpPr/>
              <p:nvPr/>
            </p:nvSpPr>
            <p:spPr>
              <a:xfrm>
                <a:off x="8972362" y="4948729"/>
                <a:ext cx="1510124" cy="289583"/>
              </a:xfrm>
              <a:custGeom>
                <a:avLst/>
                <a:gdLst/>
                <a:ahLst/>
                <a:cxnLst/>
                <a:rect l="l" t="t" r="r" b="b"/>
                <a:pathLst>
                  <a:path w="1510124" h="289583" extrusionOk="0">
                    <a:moveTo>
                      <a:pt x="0" y="0"/>
                    </a:moveTo>
                    <a:lnTo>
                      <a:pt x="1510124" y="0"/>
                    </a:lnTo>
                    <a:lnTo>
                      <a:pt x="1510124" y="289583"/>
                    </a:lnTo>
                    <a:lnTo>
                      <a:pt x="0" y="289583"/>
                    </a:lnTo>
                    <a:lnTo>
                      <a:pt x="0" y="0"/>
                    </a:lnTo>
                    <a:close/>
                  </a:path>
                </a:pathLst>
              </a:custGeom>
              <a:solidFill>
                <a:schemeClr val="lt1">
                  <a:alpha val="89803"/>
                </a:schemeClr>
              </a:solidFill>
              <a:ln w="25400" cap="flat" cmpd="sng">
                <a:solidFill>
                  <a:srgbClr val="D8D8D8"/>
                </a:solidFill>
                <a:prstDash val="solid"/>
                <a:round/>
                <a:headEnd type="none" w="sm" len="sm"/>
                <a:tailEnd type="none" w="sm" len="sm"/>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zh-TW" sz="1400" b="1" i="0" u="none" strike="noStrike" cap="none" dirty="0">
                    <a:solidFill>
                      <a:schemeClr val="dk1"/>
                    </a:solidFill>
                    <a:latin typeface="Microsoft JhengHei"/>
                    <a:ea typeface="Microsoft JhengHei"/>
                    <a:cs typeface="Microsoft JhengHei"/>
                    <a:sym typeface="Microsoft JhengHei"/>
                  </a:rPr>
                  <a:t>５</a:t>
                </a:r>
                <a:r>
                  <a:rPr lang="en-US" altLang="zh-TW" sz="1400" b="1" i="0" u="none" strike="noStrike" cap="none" dirty="0">
                    <a:solidFill>
                      <a:schemeClr val="dk1"/>
                    </a:solidFill>
                    <a:latin typeface="Microsoft JhengHei"/>
                    <a:ea typeface="Microsoft JhengHei"/>
                    <a:cs typeface="Microsoft JhengHei"/>
                    <a:sym typeface="Microsoft JhengHei"/>
                  </a:rPr>
                  <a:t>person </a:t>
                </a:r>
                <a:endParaRPr sz="1400" b="1" i="0" u="none" strike="noStrike" cap="none" dirty="0">
                  <a:solidFill>
                    <a:schemeClr val="dk1"/>
                  </a:solidFill>
                  <a:latin typeface="Microsoft JhengHei"/>
                  <a:ea typeface="Microsoft JhengHei"/>
                  <a:cs typeface="Microsoft JhengHei"/>
                  <a:sym typeface="Microsoft JhengHei"/>
                </a:endParaRPr>
              </a:p>
            </p:txBody>
          </p:sp>
          <p:sp>
            <p:nvSpPr>
              <p:cNvPr id="430" name="Google Shape;430;p4"/>
              <p:cNvSpPr/>
              <p:nvPr/>
            </p:nvSpPr>
            <p:spPr>
              <a:xfrm>
                <a:off x="3457893" y="3109108"/>
                <a:ext cx="2009271" cy="726953"/>
              </a:xfrm>
              <a:custGeom>
                <a:avLst/>
                <a:gdLst/>
                <a:ahLst/>
                <a:cxnLst/>
                <a:rect l="l" t="t" r="r" b="b"/>
                <a:pathLst>
                  <a:path w="2009271" h="726953" extrusionOk="0">
                    <a:moveTo>
                      <a:pt x="0" y="0"/>
                    </a:moveTo>
                    <a:lnTo>
                      <a:pt x="2009271" y="0"/>
                    </a:lnTo>
                    <a:lnTo>
                      <a:pt x="2009271" y="726953"/>
                    </a:lnTo>
                    <a:lnTo>
                      <a:pt x="0" y="726953"/>
                    </a:lnTo>
                    <a:lnTo>
                      <a:pt x="0" y="0"/>
                    </a:lnTo>
                    <a:close/>
                  </a:path>
                </a:pathLst>
              </a:custGeom>
              <a:solidFill>
                <a:schemeClr val="accent5"/>
              </a:solidFill>
              <a:ln w="25400" cap="flat" cmpd="sng">
                <a:solidFill>
                  <a:schemeClr val="lt1"/>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Vice Chair</a:t>
                </a:r>
                <a:endParaRPr dirty="0"/>
              </a:p>
            </p:txBody>
          </p:sp>
          <p:sp>
            <p:nvSpPr>
              <p:cNvPr id="431" name="Google Shape;431;p4"/>
              <p:cNvSpPr/>
              <p:nvPr/>
            </p:nvSpPr>
            <p:spPr>
              <a:xfrm>
                <a:off x="3994504" y="3564470"/>
                <a:ext cx="1605186" cy="294439"/>
              </a:xfrm>
              <a:custGeom>
                <a:avLst/>
                <a:gdLst/>
                <a:ahLst/>
                <a:cxnLst/>
                <a:rect l="l" t="t" r="r" b="b"/>
                <a:pathLst>
                  <a:path w="1605186" h="294439" extrusionOk="0">
                    <a:moveTo>
                      <a:pt x="0" y="0"/>
                    </a:moveTo>
                    <a:lnTo>
                      <a:pt x="1605186" y="0"/>
                    </a:lnTo>
                    <a:lnTo>
                      <a:pt x="1605186" y="294439"/>
                    </a:lnTo>
                    <a:lnTo>
                      <a:pt x="0" y="294439"/>
                    </a:lnTo>
                    <a:lnTo>
                      <a:pt x="0" y="0"/>
                    </a:lnTo>
                    <a:close/>
                  </a:path>
                </a:pathLst>
              </a:custGeom>
              <a:solidFill>
                <a:schemeClr val="lt1">
                  <a:alpha val="89803"/>
                </a:schemeClr>
              </a:solidFill>
              <a:ln w="25400" cap="flat" cmpd="sng">
                <a:solidFill>
                  <a:srgbClr val="FFE69D"/>
                </a:solidFill>
                <a:prstDash val="solid"/>
                <a:round/>
                <a:headEnd type="none" w="sm" len="sm"/>
                <a:tailEnd type="none" w="sm" len="sm"/>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altLang="zh-TW" sz="1400" b="1" i="0" u="none" strike="noStrike" cap="none" dirty="0">
                    <a:solidFill>
                      <a:schemeClr val="dk1"/>
                    </a:solidFill>
                    <a:latin typeface="Microsoft JhengHei"/>
                    <a:ea typeface="Microsoft JhengHei"/>
                    <a:cs typeface="Microsoft JhengHei"/>
                    <a:sym typeface="Microsoft JhengHei"/>
                  </a:rPr>
                  <a:t>1 Faculty</a:t>
                </a:r>
                <a:endParaRPr dirty="0"/>
              </a:p>
            </p:txBody>
          </p:sp>
          <p:sp>
            <p:nvSpPr>
              <p:cNvPr id="432" name="Google Shape;432;p4"/>
              <p:cNvSpPr/>
              <p:nvPr/>
            </p:nvSpPr>
            <p:spPr>
              <a:xfrm>
                <a:off x="8673367" y="3515580"/>
                <a:ext cx="1397733" cy="452023"/>
              </a:xfrm>
              <a:custGeom>
                <a:avLst/>
                <a:gdLst/>
                <a:ahLst/>
                <a:cxnLst/>
                <a:rect l="l" t="t" r="r" b="b"/>
                <a:pathLst>
                  <a:path w="1796075" h="758671" extrusionOk="0">
                    <a:moveTo>
                      <a:pt x="0" y="0"/>
                    </a:moveTo>
                    <a:lnTo>
                      <a:pt x="1796075" y="0"/>
                    </a:lnTo>
                    <a:lnTo>
                      <a:pt x="1796075" y="758671"/>
                    </a:lnTo>
                    <a:lnTo>
                      <a:pt x="0" y="758671"/>
                    </a:lnTo>
                    <a:lnTo>
                      <a:pt x="0" y="0"/>
                    </a:lnTo>
                    <a:close/>
                  </a:path>
                </a:pathLst>
              </a:custGeom>
              <a:solidFill>
                <a:srgbClr val="D9D9D9"/>
              </a:solidFill>
              <a:ln w="25400" cap="flat" cmpd="sng">
                <a:solidFill>
                  <a:srgbClr val="E6E6E6"/>
                </a:solidFill>
                <a:prstDash val="solid"/>
                <a:round/>
                <a:headEnd type="none" w="sm" len="sm"/>
                <a:tailEnd type="none" w="sm" len="sm"/>
              </a:ln>
            </p:spPr>
            <p:txBody>
              <a:bodyPr spcFirstLastPara="1" wrap="square" lIns="12700" tIns="12700" rIns="12700" bIns="1225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altLang="zh-TW" sz="2000" b="1" i="0" u="none" strike="noStrike" cap="none" dirty="0">
                    <a:solidFill>
                      <a:schemeClr val="dk1"/>
                    </a:solidFill>
                    <a:latin typeface="Microsoft JhengHei"/>
                    <a:ea typeface="Microsoft JhengHei"/>
                    <a:cs typeface="Microsoft JhengHei"/>
                    <a:sym typeface="Microsoft JhengHei"/>
                  </a:rPr>
                  <a:t>Assistant</a:t>
                </a:r>
                <a:endParaRPr dirty="0"/>
              </a:p>
            </p:txBody>
          </p:sp>
        </p:grpSp>
        <p:cxnSp>
          <p:nvCxnSpPr>
            <p:cNvPr id="433" name="Google Shape;433;p4"/>
            <p:cNvCxnSpPr/>
            <p:nvPr/>
          </p:nvCxnSpPr>
          <p:spPr>
            <a:xfrm>
              <a:off x="5803900" y="3797300"/>
              <a:ext cx="2880000" cy="0"/>
            </a:xfrm>
            <a:prstGeom prst="straightConnector1">
              <a:avLst/>
            </a:prstGeom>
            <a:noFill/>
            <a:ln w="28575" cap="flat" cmpd="sng">
              <a:solidFill>
                <a:srgbClr val="D3D3D3"/>
              </a:solidFill>
              <a:prstDash val="solid"/>
              <a:round/>
              <a:headEnd type="none" w="sm" len="sm"/>
              <a:tailEnd type="none" w="sm" len="sm"/>
            </a:ln>
          </p:spPr>
        </p:cxnSp>
        <p:cxnSp>
          <p:nvCxnSpPr>
            <p:cNvPr id="434" name="Google Shape;434;p4"/>
            <p:cNvCxnSpPr/>
            <p:nvPr/>
          </p:nvCxnSpPr>
          <p:spPr>
            <a:xfrm>
              <a:off x="5467164" y="3467100"/>
              <a:ext cx="336736" cy="0"/>
            </a:xfrm>
            <a:prstGeom prst="straightConnector1">
              <a:avLst/>
            </a:prstGeom>
            <a:noFill/>
            <a:ln w="28575" cap="flat" cmpd="sng">
              <a:solidFill>
                <a:srgbClr val="D3D3D3"/>
              </a:solidFill>
              <a:prstDash val="solid"/>
              <a:round/>
              <a:headEnd type="none" w="sm" len="sm"/>
              <a:tailEnd type="none" w="sm" len="sm"/>
            </a:ln>
          </p:spPr>
        </p:cxnSp>
      </p:grpSp>
    </p:spTree>
    <p:extLst>
      <p:ext uri="{BB962C8B-B14F-4D97-AF65-F5344CB8AC3E}">
        <p14:creationId xmlns:p14="http://schemas.microsoft.com/office/powerpoint/2010/main" val="150147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 name="Google Shape;501;p15">
            <a:extLst>
              <a:ext uri="{FF2B5EF4-FFF2-40B4-BE49-F238E27FC236}">
                <a16:creationId xmlns:a16="http://schemas.microsoft.com/office/drawing/2014/main" id="{BEBAED4A-B05A-47FC-B149-0266FD181587}"/>
              </a:ext>
            </a:extLst>
          </p:cNvPr>
          <p:cNvSpPr/>
          <p:nvPr/>
        </p:nvSpPr>
        <p:spPr>
          <a:xfrm>
            <a:off x="1556657" y="1058038"/>
            <a:ext cx="9078685" cy="34493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7" name="標題 1">
            <a:extLst>
              <a:ext uri="{FF2B5EF4-FFF2-40B4-BE49-F238E27FC236}">
                <a16:creationId xmlns:a16="http://schemas.microsoft.com/office/drawing/2014/main" id="{4F2AAD70-E3FA-7ADD-FF67-2DBD075526B2}"/>
              </a:ext>
            </a:extLst>
          </p:cNvPr>
          <p:cNvSpPr txBox="1">
            <a:spLocks/>
          </p:cNvSpPr>
          <p:nvPr/>
        </p:nvSpPr>
        <p:spPr>
          <a:xfrm>
            <a:off x="1556657" y="734872"/>
            <a:ext cx="9119972" cy="646331"/>
          </a:xfrm>
          <a:prstGeom prst="rect">
            <a:avLst/>
          </a:prstGeom>
          <a:noFill/>
          <a:ln>
            <a:noFill/>
          </a:ln>
        </p:spPr>
        <p:txBody>
          <a:bodyPr spcFirstLastPara="1" vert="horz" wrap="square" lIns="91440" tIns="45720" rIns="91440" bIns="45720" rtlCol="0" anchor="ctr" anchorCtr="0">
            <a:spAutoFit/>
          </a:bodyPr>
          <a:lstStyle/>
          <a:p>
            <a:pPr marL="0" marR="0" lvl="0" indent="0" algn="l" defTabSz="914400" rtl="0" eaLnBrk="1" fontAlgn="auto" latinLnBrk="0" hangingPunct="1">
              <a:lnSpc>
                <a:spcPct val="90000"/>
              </a:lnSpc>
              <a:spcBef>
                <a:spcPts val="0"/>
              </a:spcBef>
              <a:spcAft>
                <a:spcPts val="0"/>
              </a:spcAft>
              <a:buClr>
                <a:schemeClr val="dk1"/>
              </a:buClr>
              <a:buSzPts val="4800"/>
              <a:buFont typeface="Barlow Semi Condensed SemiBold"/>
              <a:buNone/>
              <a:tabLst/>
              <a:defRPr/>
            </a:pPr>
            <a:r>
              <a:rPr kumimoji="0" lang="en-US" altLang="zh-TW" sz="40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新細明體"/>
                <a:cs typeface="Arial" panose="020B0604020202020204" pitchFamily="34" charset="0"/>
                <a:sym typeface="Barlow Semi Condensed SemiBold"/>
              </a:rPr>
              <a:t>What Is Campus Sexual Harassment?</a:t>
            </a:r>
          </a:p>
        </p:txBody>
      </p:sp>
      <p:sp>
        <p:nvSpPr>
          <p:cNvPr id="502" name="Google Shape;502;p15"/>
          <p:cNvSpPr txBox="1">
            <a:spLocks noGrp="1"/>
          </p:cNvSpPr>
          <p:nvPr>
            <p:ph type="body" idx="1"/>
          </p:nvPr>
        </p:nvSpPr>
        <p:spPr>
          <a:xfrm>
            <a:off x="979028" y="1526122"/>
            <a:ext cx="10223058" cy="1874319"/>
          </a:xfrm>
          <a:prstGeom prst="rect">
            <a:avLst/>
          </a:prstGeom>
        </p:spPr>
        <p:txBody>
          <a:bodyPr spcFirstLastPara="1" wrap="square" lIns="121900" tIns="121900" rIns="121900" bIns="121900" anchor="t" anchorCtr="0">
            <a:spAutoFit/>
          </a:bodyPr>
          <a:lstStyle/>
          <a:p>
            <a:pPr marL="0" indent="0">
              <a:buNone/>
            </a:pPr>
            <a:r>
              <a:rPr lang="en-US" altLang="zh-TW" b="1" dirty="0">
                <a:solidFill>
                  <a:schemeClr val="tx1"/>
                </a:solidFill>
                <a:latin typeface="Arial" panose="020B0604020202020204" pitchFamily="34" charset="0"/>
                <a:ea typeface="新細明體"/>
                <a:cs typeface="Arial" panose="020B0604020202020204" pitchFamily="34" charset="0"/>
              </a:rPr>
              <a:t>According to Gender Equity Education Act, Article3,Subparagraph3,</a:t>
            </a:r>
          </a:p>
          <a:p>
            <a:pPr marL="0" indent="0">
              <a:buNone/>
            </a:pPr>
            <a:r>
              <a:rPr lang="en-US" altLang="zh-TW" b="1" dirty="0">
                <a:solidFill>
                  <a:schemeClr val="tx1"/>
                </a:solidFill>
                <a:latin typeface="Arial" panose="020B0604020202020204" pitchFamily="34" charset="0"/>
                <a:ea typeface="新細明體"/>
                <a:cs typeface="Arial" panose="020B0604020202020204" pitchFamily="34" charset="0"/>
              </a:rPr>
              <a:t>Item2: </a:t>
            </a:r>
            <a:endParaRPr lang="en-US" altLang="zh-TW" dirty="0">
              <a:solidFill>
                <a:schemeClr val="tx1"/>
              </a:solidFill>
              <a:latin typeface="Arial" panose="020B0604020202020204" pitchFamily="34" charset="0"/>
              <a:ea typeface="新細明體"/>
              <a:cs typeface="Arial" panose="020B0604020202020204" pitchFamily="34" charset="0"/>
            </a:endParaRPr>
          </a:p>
          <a:p>
            <a:pPr marL="210185" indent="-228600"/>
            <a:r>
              <a:rPr lang="en-US" altLang="zh-TW" sz="2200" b="1" dirty="0">
                <a:solidFill>
                  <a:schemeClr val="accent2">
                    <a:lumMod val="50000"/>
                  </a:schemeClr>
                </a:solidFill>
                <a:latin typeface="Arial" panose="020B0604020202020204" pitchFamily="34" charset="0"/>
                <a:ea typeface="新細明體"/>
                <a:cs typeface="Arial" panose="020B0604020202020204" pitchFamily="34" charset="0"/>
              </a:rPr>
              <a:t>Sexual harassment</a:t>
            </a:r>
            <a:r>
              <a:rPr lang="en-US" altLang="zh-TW" sz="2200" b="1" dirty="0">
                <a:solidFill>
                  <a:schemeClr val="tx1"/>
                </a:solidFill>
                <a:latin typeface="Arial" panose="020B0604020202020204" pitchFamily="34" charset="0"/>
                <a:ea typeface="新細明體"/>
                <a:cs typeface="Arial" panose="020B0604020202020204" pitchFamily="34" charset="0"/>
              </a:rPr>
              <a:t>: </a:t>
            </a:r>
            <a:r>
              <a:rPr lang="en-US" altLang="zh-TW" sz="2200" dirty="0">
                <a:solidFill>
                  <a:schemeClr val="tx1"/>
                </a:solidFill>
                <a:latin typeface="Arial" panose="020B0604020202020204" pitchFamily="34" charset="0"/>
                <a:cs typeface="Arial" panose="020B0604020202020204" pitchFamily="34" charset="0"/>
              </a:rPr>
              <a:t>acts meeting one of the following criteria but not constituting sexual assault:</a:t>
            </a:r>
          </a:p>
        </p:txBody>
      </p:sp>
      <p:pic>
        <p:nvPicPr>
          <p:cNvPr id="1026" name="Picture 2" descr="https://i1.kknews.cc/4xsCqFyNoaZBsVlH0ax35Xa_NYn4fpNCyAoVCM8vaKw/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575" r="30408"/>
          <a:stretch/>
        </p:blipFill>
        <p:spPr bwMode="auto">
          <a:xfrm>
            <a:off x="9082072" y="3294993"/>
            <a:ext cx="2048953" cy="232426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5"/>
          <a:stretch>
            <a:fillRect/>
          </a:stretch>
        </p:blipFill>
        <p:spPr>
          <a:xfrm>
            <a:off x="10196026" y="5826084"/>
            <a:ext cx="1238250" cy="219075"/>
          </a:xfrm>
          <a:prstGeom prst="rect">
            <a:avLst/>
          </a:prstGeom>
        </p:spPr>
      </p:pic>
      <p:sp>
        <p:nvSpPr>
          <p:cNvPr id="3" name="文字方塊 2"/>
          <p:cNvSpPr txBox="1"/>
          <p:nvPr/>
        </p:nvSpPr>
        <p:spPr>
          <a:xfrm>
            <a:off x="1060975" y="3240812"/>
            <a:ext cx="8103044" cy="2811026"/>
          </a:xfrm>
          <a:prstGeom prst="rect">
            <a:avLst/>
          </a:prstGeom>
          <a:noFill/>
        </p:spPr>
        <p:txBody>
          <a:bodyPr wrap="square" rtlCol="0">
            <a:spAutoFit/>
          </a:bodyPr>
          <a:lstStyle/>
          <a:p>
            <a:pPr marL="358775" lvl="0" indent="-358775">
              <a:lnSpc>
                <a:spcPts val="2900"/>
              </a:lnSpc>
              <a:spcBef>
                <a:spcPts val="900"/>
              </a:spcBef>
              <a:buClr>
                <a:srgbClr val="595959"/>
              </a:buClr>
              <a:buSzPts val="2400"/>
              <a:buFont typeface="+mj-lt"/>
              <a:buAutoNum type="arabicPeriod"/>
            </a:pPr>
            <a:r>
              <a:rPr lang="en-US" altLang="zh-TW" sz="2200" dirty="0">
                <a:solidFill>
                  <a:schemeClr val="tx1">
                    <a:lumMod val="95000"/>
                    <a:lumOff val="5000"/>
                  </a:schemeClr>
                </a:solidFill>
                <a:latin typeface="Arial" panose="020B0604020202020204" pitchFamily="34" charset="0"/>
                <a:cs typeface="Arial" panose="020B0604020202020204" pitchFamily="34" charset="0"/>
                <a:sym typeface="Barlow"/>
              </a:rPr>
              <a:t>Engaging in unwelcome sex- or gender-related speech or behavior, whether explicit or implied, which adversely affect the other party's personal dignity, learning, or work opportunities or performance.</a:t>
            </a:r>
          </a:p>
          <a:p>
            <a:pPr marL="358775" lvl="0" indent="-358775">
              <a:lnSpc>
                <a:spcPts val="2900"/>
              </a:lnSpc>
              <a:spcBef>
                <a:spcPts val="900"/>
              </a:spcBef>
              <a:buClr>
                <a:srgbClr val="595959"/>
              </a:buClr>
              <a:buSzPts val="2400"/>
              <a:buFont typeface="+mj-lt"/>
              <a:buAutoNum type="arabicPeriod"/>
            </a:pPr>
            <a:r>
              <a:rPr lang="en-US" altLang="zh-TW" sz="2200" dirty="0">
                <a:solidFill>
                  <a:schemeClr val="tx1">
                    <a:lumMod val="95000"/>
                    <a:lumOff val="5000"/>
                  </a:schemeClr>
                </a:solidFill>
                <a:latin typeface="Arial" panose="020B0604020202020204" pitchFamily="34" charset="0"/>
                <a:cs typeface="Arial" panose="020B0604020202020204" pitchFamily="34" charset="0"/>
                <a:sym typeface="Barlow"/>
              </a:rPr>
              <a:t>Sex- or gender-related behavior that serves as the condition for oneself or others to gain or lose rights or interests in learning or work.</a:t>
            </a:r>
          </a:p>
        </p:txBody>
      </p:sp>
    </p:spTree>
    <p:extLst>
      <p:ext uri="{BB962C8B-B14F-4D97-AF65-F5344CB8AC3E}">
        <p14:creationId xmlns:p14="http://schemas.microsoft.com/office/powerpoint/2010/main" val="321964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7" name="Google Shape;501;p15">
            <a:extLst>
              <a:ext uri="{FF2B5EF4-FFF2-40B4-BE49-F238E27FC236}">
                <a16:creationId xmlns:a16="http://schemas.microsoft.com/office/drawing/2014/main" id="{BEBAED4A-B05A-47FC-B149-0266FD181587}"/>
              </a:ext>
            </a:extLst>
          </p:cNvPr>
          <p:cNvSpPr/>
          <p:nvPr/>
        </p:nvSpPr>
        <p:spPr>
          <a:xfrm>
            <a:off x="1893717" y="1008081"/>
            <a:ext cx="8148057" cy="39044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502" name="Google Shape;502;p15"/>
          <p:cNvSpPr txBox="1">
            <a:spLocks noGrp="1"/>
          </p:cNvSpPr>
          <p:nvPr>
            <p:ph type="body" idx="1"/>
          </p:nvPr>
        </p:nvSpPr>
        <p:spPr>
          <a:xfrm>
            <a:off x="4064198" y="1983517"/>
            <a:ext cx="7311374" cy="3508612"/>
          </a:xfrm>
          <a:prstGeom prst="rect">
            <a:avLst/>
          </a:prstGeom>
        </p:spPr>
        <p:txBody>
          <a:bodyPr spcFirstLastPara="1" wrap="square" lIns="121900" tIns="121900" rIns="121900" bIns="121900" anchor="t" anchorCtr="0">
            <a:spAutoFit/>
          </a:bodyPr>
          <a:lstStyle/>
          <a:p>
            <a:pPr marL="0" indent="0">
              <a:buNone/>
            </a:pPr>
            <a:r>
              <a:rPr lang="en-US" altLang="zh-TW" b="1" dirty="0">
                <a:solidFill>
                  <a:schemeClr val="tx1"/>
                </a:solidFill>
                <a:latin typeface="Arial" panose="020B0604020202020204" pitchFamily="34" charset="0"/>
                <a:ea typeface="Microsoft JhengHei UI"/>
                <a:cs typeface="Arial" panose="020B0604020202020204" pitchFamily="34" charset="0"/>
              </a:rPr>
              <a:t>According</a:t>
            </a:r>
            <a:r>
              <a:rPr lang="zh-TW" altLang="en-US" b="1" dirty="0">
                <a:solidFill>
                  <a:schemeClr val="tx1"/>
                </a:solidFill>
                <a:latin typeface="Arial" panose="020B0604020202020204" pitchFamily="34" charset="0"/>
                <a:ea typeface="Microsoft JhengHei UI"/>
                <a:cs typeface="Arial" panose="020B0604020202020204" pitchFamily="34" charset="0"/>
              </a:rPr>
              <a:t> </a:t>
            </a:r>
            <a:r>
              <a:rPr lang="en-US" altLang="zh-TW" b="1" dirty="0">
                <a:solidFill>
                  <a:schemeClr val="tx1"/>
                </a:solidFill>
                <a:latin typeface="Arial" panose="020B0604020202020204" pitchFamily="34" charset="0"/>
                <a:ea typeface="Microsoft JhengHei UI"/>
                <a:cs typeface="Arial" panose="020B0604020202020204" pitchFamily="34" charset="0"/>
              </a:rPr>
              <a:t>to</a:t>
            </a:r>
            <a:r>
              <a:rPr lang="zh-TW" altLang="en-US" b="1" dirty="0">
                <a:solidFill>
                  <a:schemeClr val="tx1"/>
                </a:solidFill>
                <a:latin typeface="Arial" panose="020B0604020202020204" pitchFamily="34" charset="0"/>
                <a:ea typeface="Microsoft JhengHei UI"/>
                <a:cs typeface="Arial" panose="020B0604020202020204" pitchFamily="34" charset="0"/>
              </a:rPr>
              <a:t> </a:t>
            </a:r>
            <a:r>
              <a:rPr lang="en-US" altLang="zh-TW" b="1" dirty="0">
                <a:solidFill>
                  <a:schemeClr val="tx1"/>
                </a:solidFill>
                <a:latin typeface="Arial" panose="020B0604020202020204" pitchFamily="34" charset="0"/>
                <a:ea typeface="Microsoft JhengHei UI"/>
                <a:cs typeface="Arial" panose="020B0604020202020204" pitchFamily="34" charset="0"/>
              </a:rPr>
              <a:t>Gender</a:t>
            </a:r>
            <a:r>
              <a:rPr lang="zh-TW" altLang="en-US" b="1" dirty="0">
                <a:solidFill>
                  <a:schemeClr val="tx1"/>
                </a:solidFill>
                <a:latin typeface="Arial" panose="020B0604020202020204" pitchFamily="34" charset="0"/>
                <a:ea typeface="Microsoft JhengHei UI"/>
                <a:cs typeface="Arial" panose="020B0604020202020204" pitchFamily="34" charset="0"/>
              </a:rPr>
              <a:t> </a:t>
            </a:r>
            <a:r>
              <a:rPr lang="en-US" altLang="zh-TW" b="1" dirty="0">
                <a:solidFill>
                  <a:schemeClr val="tx1"/>
                </a:solidFill>
                <a:latin typeface="Arial" panose="020B0604020202020204" pitchFamily="34" charset="0"/>
                <a:ea typeface="Microsoft JhengHei UI"/>
                <a:cs typeface="Arial" panose="020B0604020202020204" pitchFamily="34" charset="0"/>
              </a:rPr>
              <a:t>Equity</a:t>
            </a:r>
            <a:r>
              <a:rPr lang="zh-TW" altLang="en-US" b="1" dirty="0">
                <a:solidFill>
                  <a:schemeClr val="tx1"/>
                </a:solidFill>
                <a:latin typeface="Arial" panose="020B0604020202020204" pitchFamily="34" charset="0"/>
                <a:ea typeface="Microsoft JhengHei UI"/>
                <a:cs typeface="Arial" panose="020B0604020202020204" pitchFamily="34" charset="0"/>
              </a:rPr>
              <a:t> </a:t>
            </a:r>
            <a:r>
              <a:rPr lang="en-US" altLang="zh-TW" b="1" dirty="0">
                <a:solidFill>
                  <a:schemeClr val="tx1"/>
                </a:solidFill>
                <a:latin typeface="Arial" panose="020B0604020202020204" pitchFamily="34" charset="0"/>
                <a:ea typeface="Microsoft JhengHei UI"/>
                <a:cs typeface="Arial" panose="020B0604020202020204" pitchFamily="34" charset="0"/>
              </a:rPr>
              <a:t>Education</a:t>
            </a:r>
            <a:r>
              <a:rPr lang="zh-TW" altLang="en-US" b="1" dirty="0">
                <a:solidFill>
                  <a:schemeClr val="tx1"/>
                </a:solidFill>
                <a:latin typeface="Arial" panose="020B0604020202020204" pitchFamily="34" charset="0"/>
                <a:ea typeface="Microsoft JhengHei UI"/>
                <a:cs typeface="Arial" panose="020B0604020202020204" pitchFamily="34" charset="0"/>
              </a:rPr>
              <a:t> </a:t>
            </a:r>
            <a:r>
              <a:rPr lang="en-US" altLang="zh-TW" b="1" dirty="0">
                <a:solidFill>
                  <a:schemeClr val="tx1"/>
                </a:solidFill>
                <a:latin typeface="Arial" panose="020B0604020202020204" pitchFamily="34" charset="0"/>
                <a:ea typeface="Microsoft JhengHei UI"/>
                <a:cs typeface="Arial" panose="020B0604020202020204" pitchFamily="34" charset="0"/>
              </a:rPr>
              <a:t>Act,</a:t>
            </a:r>
            <a:r>
              <a:rPr lang="zh-TW" altLang="en-US" b="1" dirty="0">
                <a:solidFill>
                  <a:schemeClr val="tx1"/>
                </a:solidFill>
                <a:latin typeface="Arial" panose="020B0604020202020204" pitchFamily="34" charset="0"/>
                <a:ea typeface="Microsoft JhengHei UI"/>
                <a:cs typeface="Arial" panose="020B0604020202020204" pitchFamily="34" charset="0"/>
              </a:rPr>
              <a:t> </a:t>
            </a:r>
            <a:r>
              <a:rPr lang="en-US" altLang="zh-TW" b="1" dirty="0">
                <a:solidFill>
                  <a:schemeClr val="tx1"/>
                </a:solidFill>
                <a:latin typeface="Arial" panose="020B0604020202020204" pitchFamily="34" charset="0"/>
                <a:ea typeface="Microsoft JhengHei UI"/>
                <a:cs typeface="Arial" panose="020B0604020202020204" pitchFamily="34" charset="0"/>
              </a:rPr>
              <a:t>Article3,</a:t>
            </a:r>
            <a:r>
              <a:rPr lang="en-US" altLang="zh-TW" b="1" dirty="0">
                <a:solidFill>
                  <a:schemeClr val="tx1"/>
                </a:solidFill>
                <a:latin typeface="Arial" panose="020B0604020202020204" pitchFamily="34" charset="0"/>
                <a:ea typeface="新細明體"/>
                <a:cs typeface="Arial" panose="020B0604020202020204" pitchFamily="34" charset="0"/>
              </a:rPr>
              <a:t>Subparagraph3,Item3</a:t>
            </a:r>
            <a:r>
              <a:rPr lang="en-US" altLang="zh-TW" b="1" dirty="0">
                <a:solidFill>
                  <a:schemeClr val="tx1"/>
                </a:solidFill>
                <a:latin typeface="Arial" panose="020B0604020202020204" pitchFamily="34" charset="0"/>
                <a:ea typeface="Microsoft JhengHei UI"/>
                <a:cs typeface="Arial" panose="020B0604020202020204" pitchFamily="34" charset="0"/>
              </a:rPr>
              <a:t> :</a:t>
            </a:r>
            <a:r>
              <a:rPr lang="zh-TW" altLang="en-US" b="1" dirty="0">
                <a:solidFill>
                  <a:schemeClr val="tx1"/>
                </a:solidFill>
                <a:latin typeface="Arial" panose="020B0604020202020204" pitchFamily="34" charset="0"/>
                <a:ea typeface="Microsoft JhengHei UI"/>
                <a:cs typeface="Arial" panose="020B0604020202020204" pitchFamily="34" charset="0"/>
              </a:rPr>
              <a:t> </a:t>
            </a:r>
            <a:endParaRPr lang="zh-TW" altLang="en-US" dirty="0">
              <a:solidFill>
                <a:schemeClr val="tx1"/>
              </a:solidFill>
              <a:latin typeface="Arial" panose="020B0604020202020204" pitchFamily="34" charset="0"/>
              <a:ea typeface="Microsoft JhengHei UI"/>
              <a:cs typeface="Arial" panose="020B0604020202020204" pitchFamily="34" charset="0"/>
            </a:endParaRPr>
          </a:p>
          <a:p>
            <a:pPr marL="210185" indent="-210185"/>
            <a:r>
              <a:rPr lang="zh-TW" altLang="zh-TW" sz="2200" b="1" dirty="0">
                <a:solidFill>
                  <a:schemeClr val="accent2">
                    <a:lumMod val="50000"/>
                  </a:schemeClr>
                </a:solidFill>
                <a:latin typeface="Arial" panose="020B0604020202020204" pitchFamily="34" charset="0"/>
                <a:ea typeface="Microsoft JhengHei UI"/>
                <a:cs typeface="Arial" panose="020B0604020202020204" pitchFamily="34" charset="0"/>
              </a:rPr>
              <a:t>Sexual bullying</a:t>
            </a:r>
            <a:r>
              <a:rPr lang="zh-TW" altLang="zh-TW" sz="2200" b="1" dirty="0">
                <a:solidFill>
                  <a:schemeClr val="tx1"/>
                </a:solidFill>
                <a:latin typeface="Arial" panose="020B0604020202020204" pitchFamily="34" charset="0"/>
                <a:ea typeface="Microsoft JhengHei UI"/>
                <a:cs typeface="Arial" panose="020B0604020202020204" pitchFamily="34" charset="0"/>
              </a:rPr>
              <a:t>:</a:t>
            </a:r>
            <a:r>
              <a:rPr lang="zh-TW" altLang="zh-TW" sz="2200" dirty="0">
                <a:solidFill>
                  <a:schemeClr val="tx1"/>
                </a:solidFill>
                <a:latin typeface="Arial" panose="020B0604020202020204" pitchFamily="34" charset="0"/>
                <a:ea typeface="Microsoft JhengHei UI"/>
                <a:cs typeface="Arial" panose="020B0604020202020204" pitchFamily="34" charset="0"/>
              </a:rPr>
              <a:t> </a:t>
            </a:r>
            <a:endParaRPr lang="en-US" altLang="zh-TW" sz="2200" dirty="0">
              <a:solidFill>
                <a:schemeClr val="tx1"/>
              </a:solidFill>
              <a:latin typeface="Arial" panose="020B0604020202020204" pitchFamily="34" charset="0"/>
              <a:ea typeface="Microsoft JhengHei UI"/>
              <a:cs typeface="Arial" panose="020B0604020202020204" pitchFamily="34" charset="0"/>
            </a:endParaRPr>
          </a:p>
          <a:p>
            <a:pPr marL="271463" lvl="1" indent="0">
              <a:spcBef>
                <a:spcPts val="600"/>
              </a:spcBef>
              <a:buNone/>
            </a:pPr>
            <a:r>
              <a:rPr lang="en-US" altLang="zh-TW" sz="2200" dirty="0">
                <a:solidFill>
                  <a:schemeClr val="tx1"/>
                </a:solidFill>
                <a:latin typeface="Arial" panose="020B0604020202020204" pitchFamily="34" charset="0"/>
                <a:ea typeface="Microsoft JhengHei UI"/>
                <a:cs typeface="Arial" panose="020B0604020202020204" pitchFamily="34" charset="0"/>
              </a:rPr>
              <a:t>ridicule, attacks, or threats directed at another person’s gender characteristics, gender temperaments, sexual orientation, or gender identity by using verbal, physical or other forms of violence will be under the category of sexual bullying not sexual harassment.</a:t>
            </a:r>
          </a:p>
        </p:txBody>
      </p:sp>
      <p:pic>
        <p:nvPicPr>
          <p:cNvPr id="10" name="Picture 2" descr="This is a clear statement, not a request Shot of an unrecognizable woman holding a notepad written &quot;WE ARE ALL EQUAL!&quot; in the city equality stock pictures, royalty-free photos &amp; images">
            <a:extLst>
              <a:ext uri="{FF2B5EF4-FFF2-40B4-BE49-F238E27FC236}">
                <a16:creationId xmlns:a16="http://schemas.microsoft.com/office/drawing/2014/main" id="{75CBD993-D6A1-4AD3-ACF6-8487E42BE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14" r="10239"/>
          <a:stretch/>
        </p:blipFill>
        <p:spPr bwMode="auto">
          <a:xfrm>
            <a:off x="722782" y="2283132"/>
            <a:ext cx="3232558" cy="2733164"/>
          </a:xfrm>
          <a:prstGeom prst="rect">
            <a:avLst/>
          </a:prstGeom>
          <a:noFill/>
          <a:extLst>
            <a:ext uri="{909E8E84-426E-40DD-AFC4-6F175D3DCCD1}">
              <a14:hiddenFill xmlns:a14="http://schemas.microsoft.com/office/drawing/2010/main">
                <a:solidFill>
                  <a:srgbClr val="FFFFFF"/>
                </a:solidFill>
              </a14:hiddenFill>
            </a:ext>
          </a:extLst>
        </p:spPr>
      </p:pic>
      <p:sp>
        <p:nvSpPr>
          <p:cNvPr id="11" name="標題 1">
            <a:extLst>
              <a:ext uri="{FF2B5EF4-FFF2-40B4-BE49-F238E27FC236}">
                <a16:creationId xmlns:a16="http://schemas.microsoft.com/office/drawing/2014/main" id="{6782FAD8-2AAC-4BEE-AA56-F5EED3DF326B}"/>
              </a:ext>
            </a:extLst>
          </p:cNvPr>
          <p:cNvSpPr txBox="1">
            <a:spLocks/>
          </p:cNvSpPr>
          <p:nvPr/>
        </p:nvSpPr>
        <p:spPr>
          <a:xfrm>
            <a:off x="1058927" y="5016296"/>
            <a:ext cx="1384601"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en-US" altLang="zh-TW" sz="800"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source</a:t>
            </a:r>
            <a:r>
              <a:rPr lang="zh-TW" altLang="en-US" sz="800"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a:t>
            </a:r>
            <a:r>
              <a:rPr lang="en-US" altLang="zh-TW" sz="800" dirty="0" err="1">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istock</a:t>
            </a:r>
            <a:endParaRPr lang="zh-TW" altLang="en-US" sz="800"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標題 1">
            <a:extLst>
              <a:ext uri="{FF2B5EF4-FFF2-40B4-BE49-F238E27FC236}">
                <a16:creationId xmlns:a16="http://schemas.microsoft.com/office/drawing/2014/main" id="{4F2AAD70-E3FA-7ADD-FF67-2DBD075526B2}"/>
              </a:ext>
            </a:extLst>
          </p:cNvPr>
          <p:cNvSpPr txBox="1">
            <a:spLocks/>
          </p:cNvSpPr>
          <p:nvPr/>
        </p:nvSpPr>
        <p:spPr>
          <a:xfrm>
            <a:off x="1512981" y="656240"/>
            <a:ext cx="9166039" cy="806454"/>
          </a:xfrm>
          <a:prstGeom prst="rect">
            <a:avLst/>
          </a:prstGeom>
          <a:noFill/>
          <a:ln>
            <a:noFill/>
          </a:ln>
        </p:spPr>
        <p:txBody>
          <a:bodyPr spcFirstLastPara="1" vert="horz" wrap="square" lIns="91440" tIns="45720" rIns="91440" bIns="45720" rtlCol="0" anchor="ctr" anchorCtr="0">
            <a:noAutofit/>
          </a:bodyPr>
          <a:lstStyle/>
          <a:p>
            <a:pPr lvl="0" algn="ctr">
              <a:lnSpc>
                <a:spcPct val="90000"/>
              </a:lnSpc>
              <a:buClr>
                <a:schemeClr val="dk1"/>
              </a:buClr>
              <a:buSzPts val="4800"/>
              <a:defRPr/>
            </a:pPr>
            <a:r>
              <a:rPr lang="en-US" altLang="zh-TW" sz="4000" b="1" dirty="0">
                <a:solidFill>
                  <a:schemeClr val="accent3">
                    <a:lumMod val="50000"/>
                  </a:schemeClr>
                </a:solidFill>
                <a:latin typeface="Arial" panose="020B0604020202020204" pitchFamily="34" charset="0"/>
                <a:ea typeface="Microsoft JhengHei UI"/>
                <a:cs typeface="Arial" panose="020B0604020202020204" pitchFamily="34" charset="0"/>
              </a:rPr>
              <a:t>What Is Campus Sexual Bullying? </a:t>
            </a:r>
            <a:endParaRPr kumimoji="0" lang="en-US" altLang="zh-TW" sz="40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新細明體"/>
              <a:cs typeface="Arial" panose="020B0604020202020204" pitchFamily="34" charset="0"/>
              <a:sym typeface="Barlow Semi Condensed SemiBold"/>
            </a:endParaRPr>
          </a:p>
        </p:txBody>
      </p:sp>
    </p:spTree>
    <p:extLst>
      <p:ext uri="{BB962C8B-B14F-4D97-AF65-F5344CB8AC3E}">
        <p14:creationId xmlns:p14="http://schemas.microsoft.com/office/powerpoint/2010/main" val="222133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 name="Google Shape;501;p15">
            <a:extLst>
              <a:ext uri="{FF2B5EF4-FFF2-40B4-BE49-F238E27FC236}">
                <a16:creationId xmlns:a16="http://schemas.microsoft.com/office/drawing/2014/main" id="{BEBAED4A-B05A-47FC-B149-0266FD181587}"/>
              </a:ext>
            </a:extLst>
          </p:cNvPr>
          <p:cNvSpPr/>
          <p:nvPr/>
        </p:nvSpPr>
        <p:spPr>
          <a:xfrm>
            <a:off x="2129233" y="920296"/>
            <a:ext cx="7950938"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10" name="標題 1">
            <a:extLst>
              <a:ext uri="{FF2B5EF4-FFF2-40B4-BE49-F238E27FC236}">
                <a16:creationId xmlns:a16="http://schemas.microsoft.com/office/drawing/2014/main" id="{820138B7-F018-4202-BD40-7ABA5E12C66B}"/>
              </a:ext>
            </a:extLst>
          </p:cNvPr>
          <p:cNvSpPr>
            <a:spLocks noGrp="1"/>
          </p:cNvSpPr>
          <p:nvPr>
            <p:ph type="title"/>
          </p:nvPr>
        </p:nvSpPr>
        <p:spPr>
          <a:xfrm>
            <a:off x="941083" y="1643902"/>
            <a:ext cx="9779183" cy="1325563"/>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 </a:t>
            </a:r>
          </a:p>
        </p:txBody>
      </p:sp>
      <p:sp>
        <p:nvSpPr>
          <p:cNvPr id="8" name="內容版面配置區 2">
            <a:extLst>
              <a:ext uri="{FF2B5EF4-FFF2-40B4-BE49-F238E27FC236}">
                <a16:creationId xmlns:a16="http://schemas.microsoft.com/office/drawing/2014/main" id="{EE4FE9F8-A4BA-6E69-2B32-8589C180BBDF}"/>
              </a:ext>
            </a:extLst>
          </p:cNvPr>
          <p:cNvSpPr>
            <a:spLocks noGrp="1"/>
          </p:cNvSpPr>
          <p:nvPr>
            <p:ph type="body" idx="1"/>
          </p:nvPr>
        </p:nvSpPr>
        <p:spPr>
          <a:xfrm>
            <a:off x="1107783" y="1388267"/>
            <a:ext cx="8917962" cy="906402"/>
          </a:xfrm>
        </p:spPr>
        <p:txBody>
          <a:bodyPr vert="horz" wrap="square" lIns="91440" tIns="45720" rIns="91440" bIns="45720" rtlCol="0" anchor="ctr">
            <a:spAutoFit/>
          </a:bodyPr>
          <a:lstStyle/>
          <a:p>
            <a:pPr marL="0" indent="0">
              <a:buNone/>
            </a:pPr>
            <a:r>
              <a:rPr lang="en-US" altLang="zh-TW" sz="2200" b="1" dirty="0">
                <a:solidFill>
                  <a:schemeClr val="accent2">
                    <a:lumMod val="50000"/>
                  </a:schemeClr>
                </a:solidFill>
                <a:latin typeface="Arial" panose="020B0604020202020204" pitchFamily="34" charset="0"/>
                <a:ea typeface="Microsoft JhengHei UI"/>
                <a:cs typeface="Arial" panose="020B0604020202020204" pitchFamily="34" charset="0"/>
              </a:rPr>
              <a:t>S</a:t>
            </a:r>
            <a:r>
              <a:rPr lang="zh-TW" sz="2200" b="1" dirty="0">
                <a:solidFill>
                  <a:schemeClr val="accent2">
                    <a:lumMod val="50000"/>
                  </a:schemeClr>
                </a:solidFill>
                <a:latin typeface="Arial" panose="020B0604020202020204" pitchFamily="34" charset="0"/>
                <a:ea typeface="Microsoft JhengHei UI"/>
                <a:cs typeface="Arial" panose="020B0604020202020204" pitchFamily="34" charset="0"/>
              </a:rPr>
              <a:t>exual assault</a:t>
            </a:r>
            <a:r>
              <a:rPr lang="en-US" altLang="zh-TW" sz="2200" b="1" dirty="0">
                <a:solidFill>
                  <a:schemeClr val="accent2">
                    <a:lumMod val="50000"/>
                  </a:schemeClr>
                </a:solidFill>
                <a:latin typeface="Arial" panose="020B0604020202020204" pitchFamily="34" charset="0"/>
                <a:ea typeface="Microsoft JhengHei UI"/>
                <a:cs typeface="Arial" panose="020B0604020202020204" pitchFamily="34" charset="0"/>
              </a:rPr>
              <a:t> </a:t>
            </a:r>
            <a:r>
              <a:rPr lang="en-US" altLang="zh-TW" sz="2200" dirty="0">
                <a:solidFill>
                  <a:schemeClr val="tx1"/>
                </a:solidFill>
                <a:latin typeface="Arial" panose="020B0604020202020204" pitchFamily="34" charset="0"/>
                <a:ea typeface="Microsoft JhengHei UI"/>
                <a:cs typeface="Arial" panose="020B0604020202020204" pitchFamily="34" charset="0"/>
              </a:rPr>
              <a:t>is</a:t>
            </a:r>
            <a:r>
              <a:rPr lang="en-US" altLang="zh-TW" sz="2200" b="1" dirty="0">
                <a:solidFill>
                  <a:schemeClr val="tx1"/>
                </a:solidFill>
                <a:latin typeface="Arial" panose="020B0604020202020204" pitchFamily="34" charset="0"/>
                <a:ea typeface="Microsoft JhengHei UI"/>
                <a:cs typeface="Arial" panose="020B0604020202020204" pitchFamily="34" charset="0"/>
              </a:rPr>
              <a:t> </a:t>
            </a:r>
            <a:r>
              <a:rPr lang="zh-TW" sz="2200" dirty="0">
                <a:solidFill>
                  <a:schemeClr val="tx1"/>
                </a:solidFill>
                <a:latin typeface="Arial" panose="020B0604020202020204" pitchFamily="34" charset="0"/>
                <a:ea typeface="Microsoft JhengHei UI"/>
                <a:cs typeface="Arial" panose="020B0604020202020204" pitchFamily="34" charset="0"/>
              </a:rPr>
              <a:t>an act of sexual intrusion with an improper purpose</a:t>
            </a:r>
            <a:r>
              <a:rPr lang="en-US" altLang="zh-TW" sz="2200" dirty="0">
                <a:solidFill>
                  <a:schemeClr val="tx1"/>
                </a:solidFill>
                <a:latin typeface="Arial" panose="020B0604020202020204" pitchFamily="34" charset="0"/>
                <a:ea typeface="Microsoft JhengHei UI"/>
                <a:cs typeface="Arial" panose="020B0604020202020204" pitchFamily="34" charset="0"/>
              </a:rPr>
              <a:t>.</a:t>
            </a:r>
            <a:endParaRPr lang="zh-TW" altLang="en-US" sz="2200" b="1" dirty="0">
              <a:solidFill>
                <a:schemeClr val="tx1"/>
              </a:solidFill>
              <a:latin typeface="Arial" panose="020B0604020202020204" pitchFamily="34" charset="0"/>
              <a:ea typeface="Microsoft JhengHei UI"/>
              <a:cs typeface="Arial" panose="020B0604020202020204" pitchFamily="34" charset="0"/>
            </a:endParaRPr>
          </a:p>
          <a:p>
            <a:pPr marL="0" indent="0">
              <a:buNone/>
            </a:pPr>
            <a:r>
              <a:rPr lang="en-US" altLang="zh-TW" b="1" dirty="0">
                <a:solidFill>
                  <a:schemeClr val="tx1"/>
                </a:solidFill>
                <a:latin typeface="Arial" panose="020B0604020202020204" pitchFamily="34" charset="0"/>
                <a:ea typeface="Microsoft JhengHei UI"/>
                <a:cs typeface="Arial" panose="020B0604020202020204" pitchFamily="34" charset="0"/>
              </a:rPr>
              <a:t>According to Criminal Code, Article10, Paragraph5:</a:t>
            </a:r>
            <a:endParaRPr lang="en-US" dirty="0">
              <a:solidFill>
                <a:schemeClr val="tx1"/>
              </a:solidFill>
              <a:latin typeface="Arial" panose="020B0604020202020204" pitchFamily="34" charset="0"/>
              <a:cs typeface="Arial" panose="020B0604020202020204" pitchFamily="34" charset="0"/>
            </a:endParaRPr>
          </a:p>
        </p:txBody>
      </p:sp>
      <p:sp>
        <p:nvSpPr>
          <p:cNvPr id="12" name="標題 1">
            <a:extLst>
              <a:ext uri="{FF2B5EF4-FFF2-40B4-BE49-F238E27FC236}">
                <a16:creationId xmlns:a16="http://schemas.microsoft.com/office/drawing/2014/main" id="{4F2AAD70-E3FA-7ADD-FF67-2DBD075526B2}"/>
              </a:ext>
            </a:extLst>
          </p:cNvPr>
          <p:cNvSpPr txBox="1">
            <a:spLocks/>
          </p:cNvSpPr>
          <p:nvPr/>
        </p:nvSpPr>
        <p:spPr>
          <a:xfrm>
            <a:off x="1922631" y="523496"/>
            <a:ext cx="8346738" cy="1041901"/>
          </a:xfrm>
          <a:prstGeom prst="rect">
            <a:avLst/>
          </a:prstGeom>
          <a:noFill/>
          <a:ln>
            <a:noFill/>
          </a:ln>
        </p:spPr>
        <p:txBody>
          <a:bodyPr spcFirstLastPara="1" vert="horz" wrap="square" lIns="91440" tIns="45720" rIns="91440" bIns="45720" rtlCol="0" anchor="ctr" anchorCtr="0">
            <a:normAutofit/>
          </a:bodyPr>
          <a:lstStyle/>
          <a:p>
            <a:pPr algn="ctr"/>
            <a:r>
              <a:rPr lang="en-US" altLang="zh-TW" sz="4000" b="1" dirty="0">
                <a:solidFill>
                  <a:schemeClr val="accent3">
                    <a:lumMod val="50000"/>
                  </a:schemeClr>
                </a:solidFill>
                <a:latin typeface="Arial" panose="020B0604020202020204" pitchFamily="34" charset="0"/>
                <a:ea typeface="Microsoft JhengHei UI"/>
                <a:cs typeface="Arial" panose="020B0604020202020204" pitchFamily="34" charset="0"/>
              </a:rPr>
              <a:t>What Is Campus Sexual Assault?</a:t>
            </a:r>
            <a:endParaRPr lang="zh-TW" altLang="en-US" sz="4000" dirty="0">
              <a:solidFill>
                <a:schemeClr val="accent3">
                  <a:lumMod val="50000"/>
                </a:schemeClr>
              </a:solidFill>
              <a:latin typeface="Arial" panose="020B0604020202020204" pitchFamily="34" charset="0"/>
              <a:cs typeface="Arial" panose="020B0604020202020204" pitchFamily="34" charset="0"/>
            </a:endParaRPr>
          </a:p>
        </p:txBody>
      </p:sp>
      <p:sp>
        <p:nvSpPr>
          <p:cNvPr id="3" name="矩形 2"/>
          <p:cNvSpPr/>
          <p:nvPr/>
        </p:nvSpPr>
        <p:spPr>
          <a:xfrm>
            <a:off x="1229227" y="2303918"/>
            <a:ext cx="9908162" cy="3631763"/>
          </a:xfrm>
          <a:prstGeom prst="rect">
            <a:avLst/>
          </a:prstGeom>
        </p:spPr>
        <p:txBody>
          <a:bodyPr wrap="square">
            <a:spAutoFit/>
          </a:bodyPr>
          <a:lstStyle/>
          <a:p>
            <a:pPr marL="358775" lvl="0" indent="-358775">
              <a:lnSpc>
                <a:spcPts val="2400"/>
              </a:lnSpc>
              <a:spcBef>
                <a:spcPts val="700"/>
              </a:spcBef>
              <a:buClr>
                <a:srgbClr val="434343"/>
              </a:buClr>
              <a:buSzPct val="95000"/>
              <a:buFont typeface="+mj-lt"/>
              <a:buAutoNum type="arabicPeriod"/>
            </a:pPr>
            <a:r>
              <a:rPr lang="en-US" altLang="zh-TW" sz="2200" dirty="0">
                <a:latin typeface="Arial" panose="020B0604020202020204" pitchFamily="34" charset="0"/>
                <a:ea typeface="Microsoft JhengHei UI"/>
                <a:cs typeface="Arial" panose="020B0604020202020204" pitchFamily="34" charset="0"/>
                <a:sym typeface="Barlow"/>
              </a:rPr>
              <a:t>The term “sexual intercourse” means the following listed sexual acts that are not based on rightful purposes:</a:t>
            </a:r>
            <a:br>
              <a:rPr lang="en-US" altLang="zh-TW" sz="2200" dirty="0">
                <a:latin typeface="Arial" panose="020B0604020202020204" pitchFamily="34" charset="0"/>
                <a:cs typeface="Arial" panose="020B0604020202020204" pitchFamily="34" charset="0"/>
                <a:sym typeface="Barlow"/>
              </a:rPr>
            </a:br>
            <a:r>
              <a:rPr lang="en-US" altLang="zh-TW" sz="2200" dirty="0">
                <a:latin typeface="Arial" panose="020B0604020202020204" pitchFamily="34" charset="0"/>
                <a:ea typeface="Microsoft JhengHei UI"/>
                <a:cs typeface="Arial" panose="020B0604020202020204" pitchFamily="34" charset="0"/>
                <a:sym typeface="Barlow"/>
              </a:rPr>
              <a:t>Insertion of a reproductive organ into the reproductive organ, anus,  or mouth of another person or an act of making them connected.</a:t>
            </a:r>
          </a:p>
          <a:p>
            <a:pPr marL="358775" lvl="0" indent="-358775">
              <a:lnSpc>
                <a:spcPts val="2400"/>
              </a:lnSpc>
              <a:spcBef>
                <a:spcPts val="700"/>
              </a:spcBef>
              <a:buClr>
                <a:srgbClr val="434343"/>
              </a:buClr>
              <a:buSzPct val="95000"/>
              <a:buFont typeface="+mj-lt"/>
              <a:buAutoNum type="arabicPeriod"/>
            </a:pPr>
            <a:r>
              <a:rPr lang="en-US" altLang="zh-TW" sz="2200" dirty="0">
                <a:latin typeface="Arial" panose="020B0604020202020204" pitchFamily="34" charset="0"/>
                <a:ea typeface="Microsoft JhengHei UI"/>
                <a:cs typeface="Arial" panose="020B0604020202020204" pitchFamily="34" charset="0"/>
                <a:sym typeface="Barlow"/>
              </a:rPr>
              <a:t>Insertion of a body part or an object other than a reproductive organ into the reproductive organ or anus of another person or an act of making them connected. For instance: entering another person's reproductive organ and/or anus with fingers; or inserting another person's reproductive organ and/ or anus with massage sticks, vibrating eggs, bottles, or other objects.</a:t>
            </a:r>
          </a:p>
          <a:p>
            <a:pPr marL="358775" lvl="0" indent="-358775">
              <a:lnSpc>
                <a:spcPts val="2400"/>
              </a:lnSpc>
              <a:spcBef>
                <a:spcPts val="700"/>
              </a:spcBef>
              <a:buClr>
                <a:srgbClr val="434343"/>
              </a:buClr>
              <a:buSzPct val="95000"/>
              <a:buFont typeface="+mj-lt"/>
              <a:buAutoNum type="arabicPeriod"/>
            </a:pPr>
            <a:r>
              <a:rPr lang="en-US" altLang="zh-TW" sz="2200" dirty="0">
                <a:latin typeface="Arial" panose="020B0604020202020204" pitchFamily="34" charset="0"/>
                <a:ea typeface="Microsoft JhengHei UI"/>
                <a:cs typeface="Arial" panose="020B0604020202020204" pitchFamily="34" charset="0"/>
                <a:sym typeface="Barlow"/>
              </a:rPr>
              <a:t>As for the two people who have sexual intercourse, it is not exclusively limited to males and females, but also same-sex sexual intercourse. </a:t>
            </a:r>
            <a:endParaRPr lang="en-US" altLang="zh-TW" sz="2200" dirty="0">
              <a:latin typeface="Arial" panose="020B0604020202020204" pitchFamily="34" charset="0"/>
              <a:cs typeface="Arial" panose="020B0604020202020204" pitchFamily="34" charset="0"/>
              <a:sym typeface="Barlow"/>
            </a:endParaRPr>
          </a:p>
        </p:txBody>
      </p:sp>
    </p:spTree>
    <p:extLst>
      <p:ext uri="{BB962C8B-B14F-4D97-AF65-F5344CB8AC3E}">
        <p14:creationId xmlns:p14="http://schemas.microsoft.com/office/powerpoint/2010/main" val="125393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B4B6DA-4D79-458B-9B94-66E3D0544EBE}"/>
              </a:ext>
            </a:extLst>
          </p:cNvPr>
          <p:cNvGrpSpPr/>
          <p:nvPr/>
        </p:nvGrpSpPr>
        <p:grpSpPr>
          <a:xfrm>
            <a:off x="153233" y="1305451"/>
            <a:ext cx="11477208" cy="4007235"/>
            <a:chOff x="170818" y="970227"/>
            <a:chExt cx="11477208" cy="4241526"/>
          </a:xfrm>
        </p:grpSpPr>
        <p:sp>
          <p:nvSpPr>
            <p:cNvPr id="74" name="Oval 6">
              <a:extLst>
                <a:ext uri="{FF2B5EF4-FFF2-40B4-BE49-F238E27FC236}">
                  <a16:creationId xmlns:a16="http://schemas.microsoft.com/office/drawing/2014/main" id="{DB7DB391-5A87-4FCD-9C0F-82DE718DA547}"/>
                </a:ext>
              </a:extLst>
            </p:cNvPr>
            <p:cNvSpPr/>
            <p:nvPr/>
          </p:nvSpPr>
          <p:spPr>
            <a:xfrm rot="15362937">
              <a:off x="3576726" y="2677479"/>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5" name="Oval 6">
              <a:extLst>
                <a:ext uri="{FF2B5EF4-FFF2-40B4-BE49-F238E27FC236}">
                  <a16:creationId xmlns:a16="http://schemas.microsoft.com/office/drawing/2014/main" id="{DB7DB391-5A87-4FCD-9C0F-82DE718DA547}"/>
                </a:ext>
              </a:extLst>
            </p:cNvPr>
            <p:cNvSpPr/>
            <p:nvPr/>
          </p:nvSpPr>
          <p:spPr>
            <a:xfrm rot="15362937">
              <a:off x="5580008" y="2174985"/>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6" name="Oval 6">
              <a:extLst>
                <a:ext uri="{FF2B5EF4-FFF2-40B4-BE49-F238E27FC236}">
                  <a16:creationId xmlns:a16="http://schemas.microsoft.com/office/drawing/2014/main" id="{DB7DB391-5A87-4FCD-9C0F-82DE718DA547}"/>
                </a:ext>
              </a:extLst>
            </p:cNvPr>
            <p:cNvSpPr/>
            <p:nvPr/>
          </p:nvSpPr>
          <p:spPr>
            <a:xfrm rot="15362937">
              <a:off x="7350927" y="1681089"/>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7" name="Oval 6">
              <a:extLst>
                <a:ext uri="{FF2B5EF4-FFF2-40B4-BE49-F238E27FC236}">
                  <a16:creationId xmlns:a16="http://schemas.microsoft.com/office/drawing/2014/main" id="{DB7DB391-5A87-4FCD-9C0F-82DE718DA547}"/>
                </a:ext>
              </a:extLst>
            </p:cNvPr>
            <p:cNvSpPr/>
            <p:nvPr/>
          </p:nvSpPr>
          <p:spPr>
            <a:xfrm rot="15362937">
              <a:off x="9194601" y="1231246"/>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3" name="Oval 6">
              <a:extLst>
                <a:ext uri="{FF2B5EF4-FFF2-40B4-BE49-F238E27FC236}">
                  <a16:creationId xmlns:a16="http://schemas.microsoft.com/office/drawing/2014/main" id="{DB7DB391-5A87-4FCD-9C0F-82DE718DA547}"/>
                </a:ext>
              </a:extLst>
            </p:cNvPr>
            <p:cNvSpPr/>
            <p:nvPr/>
          </p:nvSpPr>
          <p:spPr>
            <a:xfrm rot="15362937">
              <a:off x="1514898" y="3255803"/>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63" name="群組 62"/>
            <p:cNvGrpSpPr/>
            <p:nvPr/>
          </p:nvGrpSpPr>
          <p:grpSpPr>
            <a:xfrm>
              <a:off x="170818" y="3288914"/>
              <a:ext cx="1739890" cy="1739890"/>
              <a:chOff x="165340" y="3729932"/>
              <a:chExt cx="1739890" cy="1739890"/>
            </a:xfrm>
          </p:grpSpPr>
          <p:grpSp>
            <p:nvGrpSpPr>
              <p:cNvPr id="64" name="Group 9">
                <a:extLst>
                  <a:ext uri="{FF2B5EF4-FFF2-40B4-BE49-F238E27FC236}">
                    <a16:creationId xmlns:a16="http://schemas.microsoft.com/office/drawing/2014/main" id="{94186C0E-1D85-4DD2-96F2-45D0DCE728C6}"/>
                  </a:ext>
                </a:extLst>
              </p:cNvPr>
              <p:cNvGrpSpPr/>
              <p:nvPr/>
            </p:nvGrpSpPr>
            <p:grpSpPr>
              <a:xfrm>
                <a:off x="165340" y="3729932"/>
                <a:ext cx="1739890" cy="1739890"/>
                <a:chOff x="1763688" y="2492896"/>
                <a:chExt cx="1512168" cy="1512168"/>
              </a:xfrm>
            </p:grpSpPr>
            <p:sp>
              <p:nvSpPr>
                <p:cNvPr id="65" name="Oval 22">
                  <a:extLst>
                    <a:ext uri="{FF2B5EF4-FFF2-40B4-BE49-F238E27FC236}">
                      <a16:creationId xmlns:a16="http://schemas.microsoft.com/office/drawing/2014/main" id="{9FDA29D9-9DA2-4800-8620-7794D7A70313}"/>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6" name="Oval 3">
                  <a:extLst>
                    <a:ext uri="{FF2B5EF4-FFF2-40B4-BE49-F238E27FC236}">
                      <a16:creationId xmlns:a16="http://schemas.microsoft.com/office/drawing/2014/main" id="{5E99A8EE-8804-405D-9BEB-DAA541C5F2D1}"/>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3"/>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67" name="TextBox 37">
                <a:extLst>
                  <a:ext uri="{FF2B5EF4-FFF2-40B4-BE49-F238E27FC236}">
                    <a16:creationId xmlns:a16="http://schemas.microsoft.com/office/drawing/2014/main" id="{05B68626-F56B-4737-873F-D57ACC2310E6}"/>
                  </a:ext>
                </a:extLst>
              </p:cNvPr>
              <p:cNvSpPr txBox="1"/>
              <p:nvPr/>
            </p:nvSpPr>
            <p:spPr>
              <a:xfrm>
                <a:off x="1298049" y="4883682"/>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01</a:t>
                </a:r>
                <a:endParaRPr lang="ko-KR" altLang="en-US" sz="1400" b="1" dirty="0">
                  <a:solidFill>
                    <a:schemeClr val="tx1">
                      <a:lumMod val="75000"/>
                      <a:lumOff val="25000"/>
                    </a:schemeClr>
                  </a:solidFill>
                </a:endParaRPr>
              </a:p>
            </p:txBody>
          </p:sp>
        </p:grpSp>
        <p:grpSp>
          <p:nvGrpSpPr>
            <p:cNvPr id="43" name="群組 42"/>
            <p:cNvGrpSpPr/>
            <p:nvPr/>
          </p:nvGrpSpPr>
          <p:grpSpPr>
            <a:xfrm>
              <a:off x="2111492" y="2877324"/>
              <a:ext cx="1739890" cy="1739890"/>
              <a:chOff x="1596651" y="-2272735"/>
              <a:chExt cx="1739890" cy="1739890"/>
            </a:xfrm>
          </p:grpSpPr>
          <p:grpSp>
            <p:nvGrpSpPr>
              <p:cNvPr id="47" name="Group 8">
                <a:extLst>
                  <a:ext uri="{FF2B5EF4-FFF2-40B4-BE49-F238E27FC236}">
                    <a16:creationId xmlns:a16="http://schemas.microsoft.com/office/drawing/2014/main" id="{A45C750A-EEE2-4184-BD47-F81DD0D729D4}"/>
                  </a:ext>
                </a:extLst>
              </p:cNvPr>
              <p:cNvGrpSpPr/>
              <p:nvPr/>
            </p:nvGrpSpPr>
            <p:grpSpPr>
              <a:xfrm>
                <a:off x="1596651" y="-2272735"/>
                <a:ext cx="1739890" cy="1739890"/>
                <a:chOff x="1763688" y="2492896"/>
                <a:chExt cx="1512168" cy="1512168"/>
              </a:xfrm>
            </p:grpSpPr>
            <p:sp>
              <p:nvSpPr>
                <p:cNvPr id="48" name="Oval 24">
                  <a:extLst>
                    <a:ext uri="{FF2B5EF4-FFF2-40B4-BE49-F238E27FC236}">
                      <a16:creationId xmlns:a16="http://schemas.microsoft.com/office/drawing/2014/main" id="{19FFA819-E300-455B-8896-4500158326F3}"/>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9" name="Oval 3">
                  <a:extLst>
                    <a:ext uri="{FF2B5EF4-FFF2-40B4-BE49-F238E27FC236}">
                      <a16:creationId xmlns:a16="http://schemas.microsoft.com/office/drawing/2014/main" id="{9DFECC8D-8B1A-4E05-A94E-39C078163F4A}"/>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6"/>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9" name="TextBox 36">
                <a:extLst>
                  <a:ext uri="{FF2B5EF4-FFF2-40B4-BE49-F238E27FC236}">
                    <a16:creationId xmlns:a16="http://schemas.microsoft.com/office/drawing/2014/main" id="{5138B4D1-B635-43E0-8DC1-B9F3DDBD7364}"/>
                  </a:ext>
                </a:extLst>
              </p:cNvPr>
              <p:cNvSpPr txBox="1"/>
              <p:nvPr/>
            </p:nvSpPr>
            <p:spPr>
              <a:xfrm>
                <a:off x="2729360"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02</a:t>
                </a:r>
                <a:endParaRPr lang="ko-KR" altLang="en-US" sz="1400" b="1" dirty="0">
                  <a:solidFill>
                    <a:schemeClr val="tx1">
                      <a:lumMod val="75000"/>
                      <a:lumOff val="25000"/>
                    </a:schemeClr>
                  </a:solidFill>
                </a:endParaRPr>
              </a:p>
            </p:txBody>
          </p:sp>
        </p:grpSp>
        <p:grpSp>
          <p:nvGrpSpPr>
            <p:cNvPr id="44" name="群組 43"/>
            <p:cNvGrpSpPr/>
            <p:nvPr/>
          </p:nvGrpSpPr>
          <p:grpSpPr>
            <a:xfrm>
              <a:off x="4038390" y="2308934"/>
              <a:ext cx="1739890" cy="1739890"/>
              <a:chOff x="4224139" y="-2272735"/>
              <a:chExt cx="1739890" cy="1739890"/>
            </a:xfrm>
          </p:grpSpPr>
          <p:grpSp>
            <p:nvGrpSpPr>
              <p:cNvPr id="50" name="群組 49"/>
              <p:cNvGrpSpPr/>
              <p:nvPr/>
            </p:nvGrpSpPr>
            <p:grpSpPr>
              <a:xfrm>
                <a:off x="4224139" y="-2272735"/>
                <a:ext cx="1739890" cy="1739890"/>
                <a:chOff x="3817739" y="1907885"/>
                <a:chExt cx="1739890" cy="1739890"/>
              </a:xfrm>
            </p:grpSpPr>
            <p:sp>
              <p:nvSpPr>
                <p:cNvPr id="51" name="Oval 20">
                  <a:extLst>
                    <a:ext uri="{FF2B5EF4-FFF2-40B4-BE49-F238E27FC236}">
                      <a16:creationId xmlns:a16="http://schemas.microsoft.com/office/drawing/2014/main" id="{98A91D8F-4D2B-44C0-9D8B-04EBB6A44CBE}"/>
                    </a:ext>
                  </a:extLst>
                </p:cNvPr>
                <p:cNvSpPr/>
                <p:nvPr/>
              </p:nvSpPr>
              <p:spPr>
                <a:xfrm>
                  <a:off x="3817739" y="1907885"/>
                  <a:ext cx="1739890" cy="1739890"/>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2" name="Oval 3">
                  <a:extLst>
                    <a:ext uri="{FF2B5EF4-FFF2-40B4-BE49-F238E27FC236}">
                      <a16:creationId xmlns:a16="http://schemas.microsoft.com/office/drawing/2014/main" id="{F6356BF2-9D9E-40A3-B3AB-02BAFCBEE517}"/>
                    </a:ext>
                  </a:extLst>
                </p:cNvPr>
                <p:cNvSpPr/>
                <p:nvPr/>
              </p:nvSpPr>
              <p:spPr>
                <a:xfrm>
                  <a:off x="3900591" y="1990737"/>
                  <a:ext cx="1574186" cy="1574186"/>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5"/>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0" name="TextBox 53">
                <a:extLst>
                  <a:ext uri="{FF2B5EF4-FFF2-40B4-BE49-F238E27FC236}">
                    <a16:creationId xmlns:a16="http://schemas.microsoft.com/office/drawing/2014/main" id="{77D2AD55-A304-4DFE-A34E-910D60AE9074}"/>
                  </a:ext>
                </a:extLst>
              </p:cNvPr>
              <p:cNvSpPr txBox="1"/>
              <p:nvPr/>
            </p:nvSpPr>
            <p:spPr>
              <a:xfrm>
                <a:off x="5365553"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03</a:t>
                </a:r>
                <a:endParaRPr lang="ko-KR" altLang="en-US" sz="1400" b="1" dirty="0">
                  <a:solidFill>
                    <a:schemeClr val="tx1">
                      <a:lumMod val="75000"/>
                      <a:lumOff val="25000"/>
                    </a:schemeClr>
                  </a:solidFill>
                </a:endParaRPr>
              </a:p>
            </p:txBody>
          </p:sp>
        </p:grpSp>
        <p:grpSp>
          <p:nvGrpSpPr>
            <p:cNvPr id="45" name="群組 44"/>
            <p:cNvGrpSpPr/>
            <p:nvPr/>
          </p:nvGrpSpPr>
          <p:grpSpPr>
            <a:xfrm>
              <a:off x="5965288" y="1838406"/>
              <a:ext cx="1739890" cy="1739890"/>
              <a:chOff x="6851626" y="-2272735"/>
              <a:chExt cx="1739890" cy="1739890"/>
            </a:xfrm>
          </p:grpSpPr>
          <p:grpSp>
            <p:nvGrpSpPr>
              <p:cNvPr id="53" name="Group 11">
                <a:extLst>
                  <a:ext uri="{FF2B5EF4-FFF2-40B4-BE49-F238E27FC236}">
                    <a16:creationId xmlns:a16="http://schemas.microsoft.com/office/drawing/2014/main" id="{5F6E4F20-BCBF-48D3-BC15-467B83CEF094}"/>
                  </a:ext>
                </a:extLst>
              </p:cNvPr>
              <p:cNvGrpSpPr/>
              <p:nvPr/>
            </p:nvGrpSpPr>
            <p:grpSpPr>
              <a:xfrm>
                <a:off x="6851626" y="-2272735"/>
                <a:ext cx="1739890" cy="1739890"/>
                <a:chOff x="1763688" y="2492896"/>
                <a:chExt cx="1512168" cy="1512168"/>
              </a:xfrm>
            </p:grpSpPr>
            <p:sp>
              <p:nvSpPr>
                <p:cNvPr id="54" name="Oval 18">
                  <a:extLst>
                    <a:ext uri="{FF2B5EF4-FFF2-40B4-BE49-F238E27FC236}">
                      <a16:creationId xmlns:a16="http://schemas.microsoft.com/office/drawing/2014/main" id="{D92E4061-ECCC-4B1E-AABB-3B7BD6DA223E}"/>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Oval 3">
                  <a:extLst>
                    <a:ext uri="{FF2B5EF4-FFF2-40B4-BE49-F238E27FC236}">
                      <a16:creationId xmlns:a16="http://schemas.microsoft.com/office/drawing/2014/main" id="{C3A1F984-64D4-483C-9215-082C85D07324}"/>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2"/>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1" name="TextBox 54">
                <a:extLst>
                  <a:ext uri="{FF2B5EF4-FFF2-40B4-BE49-F238E27FC236}">
                    <a16:creationId xmlns:a16="http://schemas.microsoft.com/office/drawing/2014/main" id="{81488A48-8DF5-4D30-9C21-D45A6001EA2F}"/>
                  </a:ext>
                </a:extLst>
              </p:cNvPr>
              <p:cNvSpPr txBox="1"/>
              <p:nvPr/>
            </p:nvSpPr>
            <p:spPr>
              <a:xfrm>
                <a:off x="8001746"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04</a:t>
                </a:r>
                <a:endParaRPr lang="ko-KR" altLang="en-US" sz="1400" b="1" dirty="0">
                  <a:solidFill>
                    <a:schemeClr val="tx1">
                      <a:lumMod val="75000"/>
                      <a:lumOff val="25000"/>
                    </a:schemeClr>
                  </a:solidFill>
                </a:endParaRPr>
              </a:p>
            </p:txBody>
          </p:sp>
        </p:grpSp>
        <p:grpSp>
          <p:nvGrpSpPr>
            <p:cNvPr id="46" name="群組 45"/>
            <p:cNvGrpSpPr/>
            <p:nvPr/>
          </p:nvGrpSpPr>
          <p:grpSpPr>
            <a:xfrm>
              <a:off x="7892186" y="1396906"/>
              <a:ext cx="1739890" cy="1739890"/>
              <a:chOff x="9479112" y="-2272735"/>
              <a:chExt cx="1739890" cy="1739890"/>
            </a:xfrm>
          </p:grpSpPr>
          <p:grpSp>
            <p:nvGrpSpPr>
              <p:cNvPr id="56" name="Group 12">
                <a:extLst>
                  <a:ext uri="{FF2B5EF4-FFF2-40B4-BE49-F238E27FC236}">
                    <a16:creationId xmlns:a16="http://schemas.microsoft.com/office/drawing/2014/main" id="{0991779B-8D9A-4E32-AE1C-FD91DFDF9B12}"/>
                  </a:ext>
                </a:extLst>
              </p:cNvPr>
              <p:cNvGrpSpPr/>
              <p:nvPr/>
            </p:nvGrpSpPr>
            <p:grpSpPr>
              <a:xfrm>
                <a:off x="9479112" y="-2272735"/>
                <a:ext cx="1739890" cy="1739890"/>
                <a:chOff x="1763688" y="2492896"/>
                <a:chExt cx="1512168" cy="1512168"/>
              </a:xfrm>
            </p:grpSpPr>
            <p:sp>
              <p:nvSpPr>
                <p:cNvPr id="57" name="Oval 16">
                  <a:extLst>
                    <a:ext uri="{FF2B5EF4-FFF2-40B4-BE49-F238E27FC236}">
                      <a16:creationId xmlns:a16="http://schemas.microsoft.com/office/drawing/2014/main" id="{DB7C3DB7-CBCD-42F3-A9AA-CFD3F95E1C27}"/>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8" name="Oval 3">
                  <a:extLst>
                    <a:ext uri="{FF2B5EF4-FFF2-40B4-BE49-F238E27FC236}">
                      <a16:creationId xmlns:a16="http://schemas.microsoft.com/office/drawing/2014/main" id="{630D1DED-58E1-49FF-861B-B1A1F0E4E179}"/>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1"/>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2" name="TextBox 55">
                <a:extLst>
                  <a:ext uri="{FF2B5EF4-FFF2-40B4-BE49-F238E27FC236}">
                    <a16:creationId xmlns:a16="http://schemas.microsoft.com/office/drawing/2014/main" id="{927DE66A-E514-4B1B-8694-910BEBE3BAE4}"/>
                  </a:ext>
                </a:extLst>
              </p:cNvPr>
              <p:cNvSpPr txBox="1"/>
              <p:nvPr/>
            </p:nvSpPr>
            <p:spPr>
              <a:xfrm>
                <a:off x="10637938"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05</a:t>
                </a:r>
                <a:endParaRPr lang="ko-KR" altLang="en-US" sz="1400" b="1" dirty="0">
                  <a:solidFill>
                    <a:schemeClr val="tx1">
                      <a:lumMod val="75000"/>
                      <a:lumOff val="25000"/>
                    </a:schemeClr>
                  </a:solidFill>
                </a:endParaRPr>
              </a:p>
            </p:txBody>
          </p:sp>
        </p:grpSp>
        <p:grpSp>
          <p:nvGrpSpPr>
            <p:cNvPr id="68" name="群組 67"/>
            <p:cNvGrpSpPr/>
            <p:nvPr/>
          </p:nvGrpSpPr>
          <p:grpSpPr>
            <a:xfrm>
              <a:off x="9819085" y="970227"/>
              <a:ext cx="1739890" cy="1739890"/>
              <a:chOff x="9099454" y="4321964"/>
              <a:chExt cx="1739890" cy="1739890"/>
            </a:xfrm>
          </p:grpSpPr>
          <p:grpSp>
            <p:nvGrpSpPr>
              <p:cNvPr id="69" name="Group 13">
                <a:extLst>
                  <a:ext uri="{FF2B5EF4-FFF2-40B4-BE49-F238E27FC236}">
                    <a16:creationId xmlns:a16="http://schemas.microsoft.com/office/drawing/2014/main" id="{F3F7C618-13CB-4F6E-9256-269EB62BD76C}"/>
                  </a:ext>
                </a:extLst>
              </p:cNvPr>
              <p:cNvGrpSpPr/>
              <p:nvPr/>
            </p:nvGrpSpPr>
            <p:grpSpPr>
              <a:xfrm>
                <a:off x="9099454" y="4321964"/>
                <a:ext cx="1739890" cy="1739890"/>
                <a:chOff x="1858938" y="2492896"/>
                <a:chExt cx="1512168" cy="1512168"/>
              </a:xfrm>
            </p:grpSpPr>
            <p:sp>
              <p:nvSpPr>
                <p:cNvPr id="71" name="Oval 14">
                  <a:extLst>
                    <a:ext uri="{FF2B5EF4-FFF2-40B4-BE49-F238E27FC236}">
                      <a16:creationId xmlns:a16="http://schemas.microsoft.com/office/drawing/2014/main" id="{569739D9-2ACA-4FC9-AD78-A450F3C6C0F7}"/>
                    </a:ext>
                  </a:extLst>
                </p:cNvPr>
                <p:cNvSpPr/>
                <p:nvPr/>
              </p:nvSpPr>
              <p:spPr>
                <a:xfrm>
                  <a:off x="185893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2" name="Oval 3">
                  <a:extLst>
                    <a:ext uri="{FF2B5EF4-FFF2-40B4-BE49-F238E27FC236}">
                      <a16:creationId xmlns:a16="http://schemas.microsoft.com/office/drawing/2014/main" id="{5EEAF3A3-1576-4DEB-BF7E-A4BADB51DFF2}"/>
                    </a:ext>
                  </a:extLst>
                </p:cNvPr>
                <p:cNvSpPr/>
                <p:nvPr/>
              </p:nvSpPr>
              <p:spPr>
                <a:xfrm>
                  <a:off x="1910887" y="2518396"/>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4"/>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0" name="TextBox 56">
                <a:extLst>
                  <a:ext uri="{FF2B5EF4-FFF2-40B4-BE49-F238E27FC236}">
                    <a16:creationId xmlns:a16="http://schemas.microsoft.com/office/drawing/2014/main" id="{3F3B9276-4B25-40D4-9532-D66C99FE7CD8}"/>
                  </a:ext>
                </a:extLst>
              </p:cNvPr>
              <p:cNvSpPr txBox="1"/>
              <p:nvPr/>
            </p:nvSpPr>
            <p:spPr>
              <a:xfrm>
                <a:off x="10231538" y="547876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06</a:t>
                </a:r>
                <a:endParaRPr lang="ko-KR" altLang="en-US" sz="1400" b="1" dirty="0">
                  <a:solidFill>
                    <a:schemeClr val="tx1">
                      <a:lumMod val="75000"/>
                      <a:lumOff val="25000"/>
                    </a:schemeClr>
                  </a:solidFill>
                </a:endParaRPr>
              </a:p>
            </p:txBody>
          </p:sp>
        </p:grpSp>
        <p:sp>
          <p:nvSpPr>
            <p:cNvPr id="27" name="手繪多邊形 26"/>
            <p:cNvSpPr/>
            <p:nvPr/>
          </p:nvSpPr>
          <p:spPr>
            <a:xfrm>
              <a:off x="242888" y="3785152"/>
              <a:ext cx="1876857" cy="1426601"/>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defTabSz="1600200">
                <a:lnSpc>
                  <a:spcPct val="90000"/>
                </a:lnSpc>
                <a:spcBef>
                  <a:spcPct val="0"/>
                </a:spcBef>
                <a:spcAft>
                  <a:spcPct val="35000"/>
                </a:spcAft>
              </a:pPr>
              <a:r>
                <a:rPr lang="zh-TW" altLang="en-US" sz="1800" b="1" dirty="0">
                  <a:solidFill>
                    <a:schemeClr val="tx1"/>
                  </a:solidFill>
                  <a:ea typeface="+mn-lt"/>
                  <a:cs typeface="+mn-lt"/>
                </a:rPr>
                <a:t>  </a:t>
              </a:r>
              <a:r>
                <a:rPr lang="en-US" altLang="zh-TW" sz="1800" b="1" dirty="0">
                  <a:solidFill>
                    <a:schemeClr val="tx1"/>
                  </a:solidFill>
                  <a:ea typeface="+mn-lt"/>
                  <a:cs typeface="+mn-lt"/>
                </a:rPr>
                <a:t>Activation</a:t>
              </a:r>
              <a:endParaRPr lang="zh-TW" altLang="en-US" sz="3600" kern="1200" dirty="0">
                <a:latin typeface="微軟正黑體" panose="020B0604030504040204" pitchFamily="34" charset="-120"/>
                <a:ea typeface="微軟正黑體" panose="020B0604030504040204" pitchFamily="34" charset="-120"/>
              </a:endParaRPr>
            </a:p>
            <a:p>
              <a:pPr algn="ctr">
                <a:buFont typeface="Wingdings" pitchFamily="2" charset="2"/>
                <a:buChar char="l"/>
              </a:pPr>
              <a:endParaRPr lang="en-US" altLang="zh-TW" sz="1800" b="1" dirty="0">
                <a:solidFill>
                  <a:schemeClr val="tx1"/>
                </a:solidFill>
                <a:ea typeface="+mn-lt"/>
                <a:cs typeface="+mn-lt"/>
              </a:endParaRPr>
            </a:p>
            <a:p>
              <a:pPr algn="ctr">
                <a:buFont typeface="Wingdings" pitchFamily="2" charset="2"/>
                <a:buChar char="l"/>
              </a:pPr>
              <a:endParaRPr lang="en-US" altLang="zh-TW" sz="1800" b="1" dirty="0">
                <a:solidFill>
                  <a:schemeClr val="tx1"/>
                </a:solidFill>
                <a:ea typeface="+mn-lt"/>
                <a:cs typeface="+mn-lt"/>
              </a:endParaRPr>
            </a:p>
            <a:p>
              <a:pPr algn="ctr"/>
              <a:endParaRPr lang="en-US" altLang="zh-TW" sz="1800" b="1" dirty="0">
                <a:solidFill>
                  <a:schemeClr val="tx1"/>
                </a:solidFill>
                <a:ea typeface="+mn-lt"/>
                <a:cs typeface="+mn-lt"/>
              </a:endParaRPr>
            </a:p>
            <a:p>
              <a:pPr>
                <a:buFont typeface="Wingdings" pitchFamily="2" charset="2"/>
                <a:buChar char="l"/>
              </a:pPr>
              <a:r>
                <a:rPr lang="zh-TW" altLang="en-US" sz="1800" b="1" dirty="0">
                  <a:solidFill>
                    <a:schemeClr val="tx1"/>
                  </a:solidFill>
                  <a:ea typeface="+mn-lt"/>
                  <a:cs typeface="+mn-lt"/>
                </a:rPr>
                <a:t> </a:t>
              </a:r>
              <a:r>
                <a:rPr lang="en-US" altLang="zh-TW" sz="1800" b="1" dirty="0">
                  <a:solidFill>
                    <a:schemeClr val="tx1"/>
                  </a:solidFill>
                  <a:ea typeface="+mn-lt"/>
                  <a:cs typeface="+mn-lt"/>
                </a:rPr>
                <a:t>Application</a:t>
              </a:r>
            </a:p>
            <a:p>
              <a:pPr>
                <a:buFont typeface="Wingdings" pitchFamily="2" charset="2"/>
                <a:buChar char="l"/>
              </a:pPr>
              <a:r>
                <a:rPr lang="en-US" altLang="zh-TW" sz="1800" b="1" dirty="0">
                  <a:solidFill>
                    <a:schemeClr val="tx1"/>
                  </a:solidFill>
                  <a:ea typeface="+mn-lt"/>
                  <a:cs typeface="+mn-lt"/>
                </a:rPr>
                <a:t> Notification</a:t>
              </a:r>
              <a:endParaRPr lang="zh-TW" altLang="zh-TW" sz="1800" b="1" dirty="0">
                <a:solidFill>
                  <a:schemeClr val="tx1"/>
                </a:solidFill>
                <a:ea typeface="新細明體"/>
              </a:endParaRPr>
            </a:p>
          </p:txBody>
        </p:sp>
        <p:sp>
          <p:nvSpPr>
            <p:cNvPr id="30" name="手繪多邊形 29"/>
            <p:cNvSpPr/>
            <p:nvPr/>
          </p:nvSpPr>
          <p:spPr>
            <a:xfrm>
              <a:off x="2284314" y="3314626"/>
              <a:ext cx="1744761" cy="629808"/>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TW" sz="2000" b="1" kern="1200" dirty="0">
                  <a:ea typeface="微軟正黑體" panose="020B0604030504040204" pitchFamily="34" charset="-120"/>
                </a:rPr>
                <a:t>Application</a:t>
              </a: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algn="ctr"/>
              <a:r>
                <a:rPr lang="en-US" altLang="zh-TW" b="1" dirty="0">
                  <a:solidFill>
                    <a:schemeClr val="tx1"/>
                  </a:solidFill>
                  <a:ea typeface="+mn-lt"/>
                  <a:cs typeface="+mn-lt"/>
                </a:rPr>
                <a:t> </a:t>
              </a:r>
            </a:p>
            <a:p>
              <a:pPr algn="ctr">
                <a:buFont typeface="Wingdings" pitchFamily="2" charset="2"/>
                <a:buChar char="l"/>
              </a:pPr>
              <a:r>
                <a:rPr lang="zh-TW" altLang="en-US" sz="1800" b="1" dirty="0">
                  <a:solidFill>
                    <a:schemeClr val="tx1"/>
                  </a:solidFill>
                  <a:ea typeface="+mn-lt"/>
                  <a:cs typeface="+mn-lt"/>
                </a:rPr>
                <a:t> </a:t>
              </a:r>
              <a:r>
                <a:rPr lang="en-US" altLang="zh-TW" sz="1800" b="1" dirty="0">
                  <a:solidFill>
                    <a:schemeClr val="tx1"/>
                  </a:solidFill>
                  <a:ea typeface="+mn-lt"/>
                  <a:cs typeface="+mn-lt"/>
                </a:rPr>
                <a:t>Emergency Response</a:t>
              </a:r>
            </a:p>
            <a:p>
              <a:pPr algn="ctr">
                <a:buFont typeface="Wingdings" pitchFamily="2" charset="2"/>
                <a:buChar char="l"/>
              </a:pPr>
              <a:r>
                <a:rPr lang="zh-TW" altLang="en-US" sz="1800" b="1" dirty="0">
                  <a:solidFill>
                    <a:schemeClr val="tx1"/>
                  </a:solidFill>
                  <a:ea typeface="+mn-lt"/>
                  <a:cs typeface="+mn-lt"/>
                </a:rPr>
                <a:t> </a:t>
              </a:r>
              <a:r>
                <a:rPr lang="en-US" altLang="zh-TW" sz="1800" b="1" dirty="0">
                  <a:solidFill>
                    <a:schemeClr val="tx1"/>
                  </a:solidFill>
                  <a:ea typeface="+mn-lt"/>
                  <a:cs typeface="+mn-lt"/>
                </a:rPr>
                <a:t>Statutory Notification</a:t>
              </a:r>
            </a:p>
            <a:p>
              <a:pPr algn="ctr"/>
              <a:r>
                <a:rPr lang="en-US" altLang="zh-TW" b="1" dirty="0">
                  <a:solidFill>
                    <a:schemeClr val="tx1"/>
                  </a:solidFill>
                  <a:ea typeface="+mn-lt"/>
                  <a:cs typeface="+mn-lt"/>
                </a:rPr>
                <a:t> </a:t>
              </a:r>
              <a:endParaRPr lang="zh-TW" altLang="zh-TW" b="1" dirty="0">
                <a:solidFill>
                  <a:schemeClr val="tx1"/>
                </a:solidFill>
                <a:ea typeface="新細明體"/>
              </a:endParaRPr>
            </a:p>
          </p:txBody>
        </p:sp>
        <p:sp>
          <p:nvSpPr>
            <p:cNvPr id="33" name="手繪多邊形 32"/>
            <p:cNvSpPr/>
            <p:nvPr/>
          </p:nvSpPr>
          <p:spPr>
            <a:xfrm>
              <a:off x="4143376" y="2844097"/>
              <a:ext cx="1728788"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defTabSz="1600200">
                <a:lnSpc>
                  <a:spcPct val="90000"/>
                </a:lnSpc>
                <a:spcBef>
                  <a:spcPct val="0"/>
                </a:spcBef>
                <a:spcAft>
                  <a:spcPct val="35000"/>
                </a:spcAft>
              </a:pPr>
              <a:r>
                <a:rPr lang="en-US" altLang="zh-TW" sz="1800" b="1" dirty="0">
                  <a:ea typeface="+mn-lt"/>
                  <a:cs typeface="+mn-lt"/>
                </a:rPr>
                <a:t>Acceptance</a:t>
              </a:r>
              <a:endParaRPr lang="zh-TW" altLang="en-US" sz="2000" b="1" kern="1200" dirty="0">
                <a:ea typeface="微軟正黑體" panose="020B0604030504040204" pitchFamily="34" charset="-120"/>
              </a:endParaRPr>
            </a:p>
            <a:p>
              <a:pPr algn="ctr">
                <a:buFont typeface="Wingdings" pitchFamily="2" charset="2"/>
                <a:buChar char="l"/>
              </a:pPr>
              <a:endParaRPr lang="en-US" altLang="zh-TW" dirty="0">
                <a:ea typeface="+mn-lt"/>
                <a:cs typeface="+mn-lt"/>
              </a:endParaRPr>
            </a:p>
            <a:p>
              <a:pPr algn="ctr">
                <a:buFont typeface="Wingdings" pitchFamily="2" charset="2"/>
                <a:buChar char="l"/>
              </a:pPr>
              <a:endParaRPr lang="en-US" altLang="zh-TW" dirty="0">
                <a:ea typeface="+mn-lt"/>
                <a:cs typeface="+mn-lt"/>
              </a:endParaRPr>
            </a:p>
            <a:p>
              <a:pPr algn="ctr">
                <a:buFont typeface="Wingdings" pitchFamily="2" charset="2"/>
                <a:buChar char="l"/>
              </a:pPr>
              <a:endParaRPr lang="en-US" altLang="zh-TW" dirty="0">
                <a:ea typeface="+mn-lt"/>
                <a:cs typeface="+mn-lt"/>
              </a:endParaRPr>
            </a:p>
            <a:p>
              <a:pPr algn="ctr">
                <a:buFont typeface="Wingdings" pitchFamily="2" charset="2"/>
                <a:buChar char="l"/>
              </a:pPr>
              <a:endParaRPr lang="en-US" altLang="zh-TW" dirty="0">
                <a:ea typeface="+mn-lt"/>
                <a:cs typeface="+mn-lt"/>
              </a:endParaRPr>
            </a:p>
            <a:p>
              <a:pPr algn="ctr">
                <a:buFont typeface="Wingdings" pitchFamily="2" charset="2"/>
                <a:buChar char="l"/>
              </a:pPr>
              <a:endParaRPr lang="en-US" altLang="zh-TW" dirty="0">
                <a:ea typeface="+mn-lt"/>
                <a:cs typeface="+mn-lt"/>
              </a:endParaRPr>
            </a:p>
            <a:p>
              <a:pPr algn="ctr">
                <a:buFont typeface="Wingdings" pitchFamily="2" charset="2"/>
                <a:buChar char="l"/>
              </a:pPr>
              <a:r>
                <a:rPr lang="zh-TW" altLang="en-US" dirty="0">
                  <a:ea typeface="+mn-lt"/>
                  <a:cs typeface="+mn-lt"/>
                </a:rPr>
                <a:t> </a:t>
              </a:r>
              <a:r>
                <a:rPr lang="en-US" altLang="zh-TW" sz="1800" b="1" dirty="0">
                  <a:ea typeface="+mn-lt"/>
                  <a:cs typeface="+mn-lt"/>
                </a:rPr>
                <a:t>Confirm</a:t>
              </a:r>
              <a:r>
                <a:rPr lang="zh-TW" altLang="en-US" sz="1800" b="1" dirty="0">
                  <a:ea typeface="+mn-lt"/>
                  <a:cs typeface="+mn-lt"/>
                </a:rPr>
                <a:t> </a:t>
              </a:r>
              <a:r>
                <a:rPr lang="en-US" altLang="zh-TW" sz="1800" b="1" dirty="0">
                  <a:ea typeface="+mn-lt"/>
                  <a:cs typeface="+mn-lt"/>
                </a:rPr>
                <a:t>within 20 days</a:t>
              </a:r>
              <a:endParaRPr lang="zh-TW" altLang="zh-TW" sz="1800" b="1" dirty="0"/>
            </a:p>
          </p:txBody>
        </p:sp>
        <p:sp>
          <p:nvSpPr>
            <p:cNvPr id="36" name="手繪多邊形 35"/>
            <p:cNvSpPr/>
            <p:nvPr/>
          </p:nvSpPr>
          <p:spPr>
            <a:xfrm>
              <a:off x="5972175" y="2373569"/>
              <a:ext cx="2014538"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TW" sz="1800" b="1" kern="1200" dirty="0">
                  <a:ea typeface="微軟正黑體" panose="020B0604030504040204" pitchFamily="34" charset="-120"/>
                </a:rPr>
                <a:t>Investigation</a:t>
              </a:r>
              <a:endParaRPr lang="zh-TW" altLang="en-US" sz="1800" b="1" kern="1200" dirty="0">
                <a:ea typeface="微軟正黑體" panose="020B0604030504040204" pitchFamily="34" charset="-120"/>
              </a:endParaRPr>
            </a:p>
            <a:p>
              <a:pPr marL="228600" lvl="1" indent="-228600" algn="l" defTabSz="889000">
                <a:lnSpc>
                  <a:spcPct val="90000"/>
                </a:lnSpc>
                <a:spcBef>
                  <a:spcPct val="0"/>
                </a:spcBef>
                <a:spcAft>
                  <a:spcPct val="15000"/>
                </a:spcAft>
              </a:pPr>
              <a:r>
                <a:rPr lang="zh-TW" altLang="en-US" sz="2000" b="1" kern="1200" dirty="0">
                  <a:solidFill>
                    <a:srgbClr val="000092"/>
                  </a:solidFill>
                  <a:latin typeface="微軟正黑體" panose="020B0604030504040204" pitchFamily="34" charset="-120"/>
                  <a:ea typeface="微軟正黑體" panose="020B0604030504040204" pitchFamily="34" charset="-120"/>
                </a:rPr>
                <a:t> </a:t>
              </a:r>
              <a:endParaRPr lang="en-US" altLang="zh-TW" sz="2000" b="1" kern="1200" dirty="0">
                <a:solidFill>
                  <a:srgbClr val="000092"/>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endParaRPr lang="en-US" altLang="zh-TW" sz="2000" b="1" kern="1200" dirty="0">
                <a:solidFill>
                  <a:srgbClr val="000092"/>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endParaRPr lang="en-US" altLang="zh-TW" sz="2000" b="1" kern="1200" dirty="0">
                <a:solidFill>
                  <a:srgbClr val="000092"/>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endParaRPr lang="en-US" altLang="zh-TW" sz="2000" b="1" kern="1200" dirty="0">
                <a:solidFill>
                  <a:srgbClr val="000092"/>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Font typeface="Wingdings" pitchFamily="2" charset="2"/>
                <a:buChar char="l"/>
              </a:pPr>
              <a:r>
                <a:rPr lang="en-US" altLang="zh-TW" sz="1800" b="1" kern="1200" dirty="0">
                  <a:solidFill>
                    <a:srgbClr val="000092"/>
                  </a:solidFill>
                  <a:ea typeface="微軟正黑體" panose="020B0604030504040204" pitchFamily="34" charset="-120"/>
                </a:rPr>
                <a:t>Fact finding</a:t>
              </a:r>
              <a:endParaRPr lang="zh-TW" altLang="en-US" sz="1800" b="1" kern="1200" dirty="0">
                <a:solidFill>
                  <a:srgbClr val="000092"/>
                </a:solidFill>
                <a:ea typeface="微軟正黑體" panose="020B0604030504040204" pitchFamily="34" charset="-120"/>
              </a:endParaRPr>
            </a:p>
            <a:p>
              <a:pPr marL="228600" lvl="1" indent="-228600" defTabSz="889000">
                <a:lnSpc>
                  <a:spcPct val="90000"/>
                </a:lnSpc>
                <a:spcBef>
                  <a:spcPct val="0"/>
                </a:spcBef>
                <a:spcAft>
                  <a:spcPct val="15000"/>
                </a:spcAft>
                <a:buFont typeface="Wingdings" pitchFamily="2" charset="2"/>
                <a:buChar char="l"/>
              </a:pPr>
              <a:r>
                <a:rPr lang="en-US" altLang="zh-TW" sz="1800" b="1" kern="1200" dirty="0">
                  <a:solidFill>
                    <a:srgbClr val="000092"/>
                  </a:solidFill>
                  <a:ea typeface="微軟正黑體" panose="020B0604030504040204" pitchFamily="34" charset="-120"/>
                </a:rPr>
                <a:t>Punishment suggestion</a:t>
              </a:r>
              <a:endParaRPr lang="zh-TW" altLang="en-US" sz="1800" b="1" kern="1200" dirty="0">
                <a:solidFill>
                  <a:srgbClr val="000092"/>
                </a:solidFill>
                <a:ea typeface="微軟正黑體" panose="020B0604030504040204" pitchFamily="34" charset="-120"/>
              </a:endParaRPr>
            </a:p>
          </p:txBody>
        </p:sp>
        <p:sp>
          <p:nvSpPr>
            <p:cNvPr id="39" name="手繪多邊形 38"/>
            <p:cNvSpPr/>
            <p:nvPr/>
          </p:nvSpPr>
          <p:spPr>
            <a:xfrm>
              <a:off x="7908681" y="1977492"/>
              <a:ext cx="2243138" cy="551770"/>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TW" sz="2000" b="1" kern="1200" dirty="0">
                  <a:ea typeface="微軟正黑體" panose="020B0604030504040204" pitchFamily="34" charset="-120"/>
                </a:rPr>
                <a:t>   Result</a:t>
              </a: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defTabSz="889000">
                <a:lnSpc>
                  <a:spcPct val="90000"/>
                </a:lnSpc>
                <a:spcBef>
                  <a:spcPct val="0"/>
                </a:spcBef>
                <a:spcAft>
                  <a:spcPct val="15000"/>
                </a:spcAft>
                <a:buFont typeface="Wingdings" pitchFamily="2" charset="2"/>
                <a:buChar char="l"/>
              </a:pPr>
              <a:r>
                <a:rPr lang="en-US" altLang="zh-TW" sz="1800" b="1" kern="1200" dirty="0">
                  <a:solidFill>
                    <a:srgbClr val="000092"/>
                  </a:solidFill>
                  <a:ea typeface="微軟正黑體" panose="020B0604030504040204" pitchFamily="34" charset="-120"/>
                </a:rPr>
                <a:t>Transfer to committees at all levels for deliberation</a:t>
              </a:r>
              <a:endParaRPr lang="zh-TW" altLang="en-US" sz="1800" b="1" kern="1200" dirty="0">
                <a:solidFill>
                  <a:srgbClr val="000092"/>
                </a:solidFill>
                <a:ea typeface="微軟正黑體" panose="020B0604030504040204" pitchFamily="34" charset="-120"/>
              </a:endParaRPr>
            </a:p>
          </p:txBody>
        </p:sp>
        <p:sp>
          <p:nvSpPr>
            <p:cNvPr id="42" name="手繪多邊形 41"/>
            <p:cNvSpPr/>
            <p:nvPr/>
          </p:nvSpPr>
          <p:spPr>
            <a:xfrm>
              <a:off x="9929813" y="1521925"/>
              <a:ext cx="1718213"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defTabSz="1600200">
                <a:lnSpc>
                  <a:spcPct val="90000"/>
                </a:lnSpc>
                <a:spcBef>
                  <a:spcPct val="0"/>
                </a:spcBef>
                <a:spcAft>
                  <a:spcPct val="35000"/>
                </a:spcAft>
              </a:pPr>
              <a:r>
                <a:rPr lang="en-US" altLang="zh-TW" sz="2000" b="1" kern="1200" dirty="0">
                  <a:ea typeface="微軟正黑體" panose="020B0604030504040204" pitchFamily="34" charset="-120"/>
                </a:rPr>
                <a:t>Implement</a:t>
              </a:r>
            </a:p>
            <a:p>
              <a:pPr lvl="0" defTabSz="1600200">
                <a:lnSpc>
                  <a:spcPct val="90000"/>
                </a:lnSpc>
                <a:spcBef>
                  <a:spcPct val="0"/>
                </a:spcBef>
                <a:spcAft>
                  <a:spcPct val="35000"/>
                </a:spcAft>
              </a:pPr>
              <a:endParaRPr lang="en-US" altLang="zh-TW" sz="2000" b="1" kern="1200" dirty="0">
                <a:ea typeface="微軟正黑體" panose="020B0604030504040204" pitchFamily="34" charset="-120"/>
              </a:endParaRPr>
            </a:p>
            <a:p>
              <a:pPr lvl="0" defTabSz="1600200">
                <a:lnSpc>
                  <a:spcPct val="90000"/>
                </a:lnSpc>
                <a:spcBef>
                  <a:spcPct val="0"/>
                </a:spcBef>
                <a:spcAft>
                  <a:spcPct val="35000"/>
                </a:spcAft>
              </a:pPr>
              <a:endParaRPr lang="en-US" altLang="zh-TW" sz="2000" b="1" kern="1200" dirty="0">
                <a:ea typeface="微軟正黑體" panose="020B0604030504040204" pitchFamily="34" charset="-120"/>
              </a:endParaRPr>
            </a:p>
            <a:p>
              <a:pPr marL="228600" lvl="1" indent="-228600" algn="l" defTabSz="889000">
                <a:lnSpc>
                  <a:spcPct val="90000"/>
                </a:lnSpc>
                <a:spcBef>
                  <a:spcPct val="0"/>
                </a:spcBef>
                <a:spcAft>
                  <a:spcPct val="15000"/>
                </a:spcAft>
                <a:buFont typeface="Wingdings" pitchFamily="2" charset="2"/>
                <a:buChar char="l"/>
              </a:pPr>
              <a:r>
                <a:rPr lang="en-US" altLang="zh-TW" sz="1600" b="1" kern="1200" dirty="0">
                  <a:solidFill>
                    <a:srgbClr val="000092"/>
                  </a:solidFill>
                </a:rPr>
                <a:t>Punishment</a:t>
              </a:r>
              <a:endParaRPr lang="zh-TW" altLang="en-US" sz="1600" b="1" kern="1200" dirty="0">
                <a:solidFill>
                  <a:srgbClr val="000092"/>
                </a:solidFill>
              </a:endParaRPr>
            </a:p>
            <a:p>
              <a:pPr marL="171450" lvl="1" indent="-171450" defTabSz="711200">
                <a:lnSpc>
                  <a:spcPct val="90000"/>
                </a:lnSpc>
                <a:spcBef>
                  <a:spcPct val="0"/>
                </a:spcBef>
                <a:spcAft>
                  <a:spcPct val="15000"/>
                </a:spcAft>
                <a:buFont typeface="Wingdings" pitchFamily="2" charset="2"/>
                <a:buChar char="l"/>
              </a:pPr>
              <a:r>
                <a:rPr lang="en-US" altLang="zh-TW" sz="1600" b="1" kern="1200" dirty="0"/>
                <a:t> Educational counseling measures</a:t>
              </a:r>
              <a:endParaRPr lang="zh-TW" altLang="en-US" sz="1600" b="1" kern="1200" dirty="0"/>
            </a:p>
            <a:p>
              <a:pPr marL="171450" lvl="1" indent="-171450" algn="l" defTabSz="711200">
                <a:lnSpc>
                  <a:spcPct val="90000"/>
                </a:lnSpc>
                <a:spcBef>
                  <a:spcPct val="0"/>
                </a:spcBef>
                <a:spcAft>
                  <a:spcPct val="15000"/>
                </a:spcAft>
                <a:buChar char="••"/>
              </a:pPr>
              <a:endParaRPr lang="zh-TW" altLang="en-US" sz="1600" kern="1200" dirty="0"/>
            </a:p>
          </p:txBody>
        </p:sp>
      </p:grpSp>
      <p:sp>
        <p:nvSpPr>
          <p:cNvPr id="78" name="Google Shape;501;p15">
            <a:extLst>
              <a:ext uri="{FF2B5EF4-FFF2-40B4-BE49-F238E27FC236}">
                <a16:creationId xmlns:a16="http://schemas.microsoft.com/office/drawing/2014/main" id="{171A749B-65A2-4BD7-8923-8337910392FC}"/>
              </a:ext>
            </a:extLst>
          </p:cNvPr>
          <p:cNvSpPr/>
          <p:nvPr/>
        </p:nvSpPr>
        <p:spPr>
          <a:xfrm>
            <a:off x="1919894" y="772886"/>
            <a:ext cx="7996753" cy="36396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80" name="標題 1">
            <a:extLst>
              <a:ext uri="{FF2B5EF4-FFF2-40B4-BE49-F238E27FC236}">
                <a16:creationId xmlns:a16="http://schemas.microsoft.com/office/drawing/2014/main" id="{79B74899-C38D-4216-A07A-87F06CF7A66D}"/>
              </a:ext>
            </a:extLst>
          </p:cNvPr>
          <p:cNvSpPr>
            <a:spLocks noGrp="1"/>
          </p:cNvSpPr>
          <p:nvPr>
            <p:ph type="title"/>
          </p:nvPr>
        </p:nvSpPr>
        <p:spPr>
          <a:xfrm>
            <a:off x="1683544" y="324711"/>
            <a:ext cx="8824912" cy="888521"/>
          </a:xfrm>
        </p:spPr>
        <p:txBody>
          <a:bodyPr rtlCol="0">
            <a:noAutofit/>
          </a:bodyPr>
          <a:lstStyle/>
          <a:p>
            <a:r>
              <a:rPr lang="en-US" altLang="zh-TW" sz="4000" dirty="0">
                <a:solidFill>
                  <a:schemeClr val="accent3">
                    <a:lumMod val="50000"/>
                  </a:schemeClr>
                </a:solidFill>
                <a:latin typeface="Arial" panose="020B0604020202020204" pitchFamily="34" charset="0"/>
                <a:ea typeface="Microsoft JhengHei UI"/>
                <a:cs typeface="Arial" panose="020B0604020202020204" pitchFamily="34" charset="0"/>
              </a:rPr>
              <a:t>SOP on Gender Equality incidents </a:t>
            </a:r>
            <a:r>
              <a:rPr lang="zh-TW" altLang="en-U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2950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資料庫圖表 10">
            <a:extLst>
              <a:ext uri="{FF2B5EF4-FFF2-40B4-BE49-F238E27FC236}">
                <a16:creationId xmlns:a16="http://schemas.microsoft.com/office/drawing/2014/main" id="{8288BC9F-C8EA-4A90-B541-8A98F987D77D}"/>
              </a:ext>
            </a:extLst>
          </p:cNvPr>
          <p:cNvGraphicFramePr/>
          <p:nvPr>
            <p:extLst>
              <p:ext uri="{D42A27DB-BD31-4B8C-83A1-F6EECF244321}">
                <p14:modId xmlns:p14="http://schemas.microsoft.com/office/powerpoint/2010/main" val="3387812770"/>
              </p:ext>
            </p:extLst>
          </p:nvPr>
        </p:nvGraphicFramePr>
        <p:xfrm>
          <a:off x="1371601" y="3043238"/>
          <a:ext cx="9729788" cy="218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12">
            <a:extLst>
              <a:ext uri="{FF2B5EF4-FFF2-40B4-BE49-F238E27FC236}">
                <a16:creationId xmlns:a16="http://schemas.microsoft.com/office/drawing/2014/main" id="{F120A83A-2839-424D-BEF4-9D4DC7551041}"/>
              </a:ext>
            </a:extLst>
          </p:cNvPr>
          <p:cNvSpPr/>
          <p:nvPr/>
        </p:nvSpPr>
        <p:spPr>
          <a:xfrm>
            <a:off x="1494608" y="1900730"/>
            <a:ext cx="9374235" cy="830997"/>
          </a:xfrm>
          <a:prstGeom prst="rect">
            <a:avLst/>
          </a:prstGeom>
        </p:spPr>
        <p:txBody>
          <a:bodyPr wrap="square">
            <a:spAutoFit/>
          </a:bodyPr>
          <a:lstStyle/>
          <a:p>
            <a:r>
              <a:rPr lang="en-US" altLang="zh-TW" sz="2400" b="1" dirty="0">
                <a:solidFill>
                  <a:schemeClr val="tx1"/>
                </a:solidFill>
                <a:ea typeface="新細明體"/>
              </a:rPr>
              <a:t>If a party disagrees with the outcome of the proceedings or the results of the investigation, s/he may file a complaint! </a:t>
            </a:r>
          </a:p>
        </p:txBody>
      </p:sp>
      <p:sp>
        <p:nvSpPr>
          <p:cNvPr id="15" name="矩形 14">
            <a:extLst>
              <a:ext uri="{FF2B5EF4-FFF2-40B4-BE49-F238E27FC236}">
                <a16:creationId xmlns:a16="http://schemas.microsoft.com/office/drawing/2014/main" id="{D17973FE-2794-42B0-A4F4-2237461DFA15}"/>
              </a:ext>
            </a:extLst>
          </p:cNvPr>
          <p:cNvSpPr/>
          <p:nvPr/>
        </p:nvSpPr>
        <p:spPr>
          <a:xfrm>
            <a:off x="5738758" y="4537199"/>
            <a:ext cx="1932768" cy="1126847"/>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en-US" altLang="zh-TW" sz="1600" b="1" spc="59" dirty="0">
                <a:solidFill>
                  <a:srgbClr val="000092"/>
                </a:solidFill>
                <a:latin typeface="微軟正黑體" panose="020B0604030504040204" pitchFamily="34" charset="-120"/>
                <a:ea typeface="微軟正黑體" panose="020B0604030504040204" pitchFamily="34" charset="-120"/>
              </a:rPr>
              <a:t>Submit to the Ministry of Education</a:t>
            </a:r>
          </a:p>
        </p:txBody>
      </p:sp>
      <p:sp>
        <p:nvSpPr>
          <p:cNvPr id="16" name="矩形 15">
            <a:extLst>
              <a:ext uri="{FF2B5EF4-FFF2-40B4-BE49-F238E27FC236}">
                <a16:creationId xmlns:a16="http://schemas.microsoft.com/office/drawing/2014/main" id="{9F9FF670-6E13-4282-B06E-6BAD2A2E7BB6}"/>
              </a:ext>
            </a:extLst>
          </p:cNvPr>
          <p:cNvSpPr/>
          <p:nvPr/>
        </p:nvSpPr>
        <p:spPr>
          <a:xfrm>
            <a:off x="8257933" y="4555336"/>
            <a:ext cx="1681114" cy="773673"/>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en-US" altLang="zh-TW" sz="1600" b="1" spc="59" dirty="0">
                <a:solidFill>
                  <a:srgbClr val="000092"/>
                </a:solidFill>
                <a:latin typeface="微軟正黑體" panose="020B0604030504040204" pitchFamily="34" charset="-120"/>
                <a:ea typeface="微軟正黑體" panose="020B0604030504040204" pitchFamily="34" charset="-120"/>
              </a:rPr>
              <a:t>Submit to the court</a:t>
            </a:r>
          </a:p>
        </p:txBody>
      </p:sp>
      <p:sp>
        <p:nvSpPr>
          <p:cNvPr id="17" name="矩形 16">
            <a:extLst>
              <a:ext uri="{FF2B5EF4-FFF2-40B4-BE49-F238E27FC236}">
                <a16:creationId xmlns:a16="http://schemas.microsoft.com/office/drawing/2014/main" id="{1317BF3D-D304-43AD-B33B-983B0CE36FE7}"/>
              </a:ext>
            </a:extLst>
          </p:cNvPr>
          <p:cNvSpPr/>
          <p:nvPr/>
        </p:nvSpPr>
        <p:spPr>
          <a:xfrm>
            <a:off x="3471861" y="4632448"/>
            <a:ext cx="2171700" cy="1169551"/>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en-US" altLang="zh-TW" sz="1600" b="1" spc="59" dirty="0">
                <a:solidFill>
                  <a:srgbClr val="000092"/>
                </a:solidFill>
                <a:latin typeface="+mn-ea"/>
                <a:ea typeface="+mn-ea"/>
              </a:rPr>
              <a:t>Submit to the university</a:t>
            </a:r>
          </a:p>
          <a:p>
            <a:pPr marL="285750" indent="-285750" algn="ctr">
              <a:lnSpc>
                <a:spcPts val="2799"/>
              </a:lnSpc>
              <a:spcBef>
                <a:spcPct val="0"/>
              </a:spcBef>
              <a:buFont typeface="Arial" panose="020B0604020202020204" pitchFamily="34" charset="0"/>
              <a:buChar char="•"/>
            </a:pPr>
            <a:endParaRPr lang="en-US" altLang="zh-TW" sz="1800" b="1" spc="59" dirty="0">
              <a:solidFill>
                <a:srgbClr val="000092"/>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1317BF3D-D304-43AD-B33B-983B0CE36FE7}"/>
              </a:ext>
            </a:extLst>
          </p:cNvPr>
          <p:cNvSpPr/>
          <p:nvPr/>
        </p:nvSpPr>
        <p:spPr>
          <a:xfrm>
            <a:off x="1366838" y="4484810"/>
            <a:ext cx="2171700" cy="1169551"/>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en-US" altLang="zh-TW" sz="1600" b="1" spc="59" dirty="0">
                <a:solidFill>
                  <a:srgbClr val="000092"/>
                </a:solidFill>
                <a:latin typeface="+mn-ea"/>
                <a:ea typeface="+mn-ea"/>
              </a:rPr>
              <a:t>Submit to the university</a:t>
            </a:r>
          </a:p>
          <a:p>
            <a:pPr marL="285750" indent="-285750" algn="ctr">
              <a:lnSpc>
                <a:spcPts val="2799"/>
              </a:lnSpc>
              <a:spcBef>
                <a:spcPct val="0"/>
              </a:spcBef>
              <a:buFont typeface="Arial" panose="020B0604020202020204" pitchFamily="34" charset="0"/>
              <a:buChar char="•"/>
            </a:pPr>
            <a:endParaRPr lang="en-US" altLang="zh-TW" sz="1800" b="1" spc="59" dirty="0">
              <a:solidFill>
                <a:srgbClr val="000092"/>
              </a:solidFill>
              <a:latin typeface="微軟正黑體" panose="020B0604030504040204" pitchFamily="34" charset="-120"/>
              <a:ea typeface="微軟正黑體" panose="020B0604030504040204" pitchFamily="34" charset="-120"/>
            </a:endParaRPr>
          </a:p>
        </p:txBody>
      </p:sp>
      <p:sp>
        <p:nvSpPr>
          <p:cNvPr id="14" name="Google Shape;501;p15">
            <a:extLst>
              <a:ext uri="{FF2B5EF4-FFF2-40B4-BE49-F238E27FC236}">
                <a16:creationId xmlns:a16="http://schemas.microsoft.com/office/drawing/2014/main" id="{BE556256-E3E5-4976-981E-2D8C610812DD}"/>
              </a:ext>
            </a:extLst>
          </p:cNvPr>
          <p:cNvSpPr/>
          <p:nvPr/>
        </p:nvSpPr>
        <p:spPr>
          <a:xfrm>
            <a:off x="3445329" y="1051331"/>
            <a:ext cx="5301343" cy="4256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19" name="標題 1">
            <a:extLst>
              <a:ext uri="{FF2B5EF4-FFF2-40B4-BE49-F238E27FC236}">
                <a16:creationId xmlns:a16="http://schemas.microsoft.com/office/drawing/2014/main" id="{696B4C62-2ED8-4CBE-8AF2-F5E404C97B3B}"/>
              </a:ext>
            </a:extLst>
          </p:cNvPr>
          <p:cNvSpPr>
            <a:spLocks noGrp="1"/>
          </p:cNvSpPr>
          <p:nvPr>
            <p:ph type="title"/>
          </p:nvPr>
        </p:nvSpPr>
        <p:spPr>
          <a:xfrm>
            <a:off x="3186585" y="823571"/>
            <a:ext cx="5818831" cy="605254"/>
          </a:xfrm>
        </p:spPr>
        <p:txBody>
          <a:bodyPr wrap="square">
            <a:spAutoFit/>
          </a:bodyPr>
          <a:lstStyle/>
          <a:p>
            <a:pPr>
              <a:lnSpc>
                <a:spcPts val="2799"/>
              </a:lnSpc>
            </a:pPr>
            <a:r>
              <a:rPr lang="en-US" altLang="zh-TW" sz="4000" b="1" spc="59" dirty="0">
                <a:solidFill>
                  <a:schemeClr val="accent3">
                    <a:lumMod val="50000"/>
                  </a:schemeClr>
                </a:solidFill>
                <a:latin typeface="Arial" panose="020B0604020202020204" pitchFamily="34" charset="0"/>
                <a:ea typeface="微軟正黑體" panose="020B0604030504040204" pitchFamily="34" charset="-120"/>
                <a:cs typeface="Arial" panose="020B0604020202020204" pitchFamily="34" charset="0"/>
              </a:rPr>
              <a:t>Legal Remedy System</a:t>
            </a:r>
          </a:p>
        </p:txBody>
      </p:sp>
    </p:spTree>
    <p:extLst>
      <p:ext uri="{BB962C8B-B14F-4D97-AF65-F5344CB8AC3E}">
        <p14:creationId xmlns:p14="http://schemas.microsoft.com/office/powerpoint/2010/main" val="3744317964"/>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824 01" id="{71A0325D-3CAE-49DD-ACC4-F328BDC01D35}" vid="{92C3A7F6-E2A5-4F50-9E86-13BAB50BFBA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0824 01</Template>
  <TotalTime>3376</TotalTime>
  <Words>2022</Words>
  <Application>Microsoft Office PowerPoint</Application>
  <PresentationFormat>寬螢幕</PresentationFormat>
  <Paragraphs>262</Paragraphs>
  <Slides>22</Slides>
  <Notes>8</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22</vt:i4>
      </vt:variant>
    </vt:vector>
  </HeadingPairs>
  <TitlesOfParts>
    <vt:vector size="36" baseType="lpstr">
      <vt:lpstr>微軟正黑體</vt:lpstr>
      <vt:lpstr>Arial</vt:lpstr>
      <vt:lpstr>Microsoft JhengHei UI</vt:lpstr>
      <vt:lpstr>Wingdings</vt:lpstr>
      <vt:lpstr>Barlow Semi Condensed SemiBold</vt:lpstr>
      <vt:lpstr>Corbel</vt:lpstr>
      <vt:lpstr>Calibri</vt:lpstr>
      <vt:lpstr>微軟正黑體</vt:lpstr>
      <vt:lpstr>Barlow</vt:lpstr>
      <vt:lpstr>Caveat Brush</vt:lpstr>
      <vt:lpstr>Cambria</vt:lpstr>
      <vt:lpstr>新細明體</vt:lpstr>
      <vt:lpstr>Jokerman</vt:lpstr>
      <vt:lpstr>SlidesMania</vt:lpstr>
      <vt:lpstr>PowerPoint 簡報</vt:lpstr>
      <vt:lpstr>Outline</vt:lpstr>
      <vt:lpstr>What Does GEEC Do?</vt:lpstr>
      <vt:lpstr>Structure of GEEC</vt:lpstr>
      <vt:lpstr>PowerPoint 簡報</vt:lpstr>
      <vt:lpstr>PowerPoint 簡報</vt:lpstr>
      <vt:lpstr> </vt:lpstr>
      <vt:lpstr>SOP on Gender Equality incidents  </vt:lpstr>
      <vt:lpstr>Legal Remedy System</vt:lpstr>
      <vt:lpstr>PowerPoint 簡報</vt:lpstr>
      <vt:lpstr>Common Gender Myths</vt:lpstr>
      <vt:lpstr>Cases of Sexual Harassment</vt:lpstr>
      <vt:lpstr>Cases of Sexual Assault</vt:lpstr>
      <vt:lpstr>Cases of Sexual Bullying</vt:lpstr>
      <vt:lpstr>Gender Equality Incidents on the Internet</vt:lpstr>
      <vt:lpstr>Myths and Clarification</vt:lpstr>
      <vt:lpstr>Myths and Clarification</vt:lpstr>
      <vt:lpstr>How NOT to Be a Perpetrator </vt:lpstr>
      <vt:lpstr>Responsibilities of the Perpetrator </vt:lpstr>
      <vt:lpstr>Contact GEEC</vt:lpstr>
      <vt:lpstr>PowerPoint 簡報</vt:lpstr>
      <vt:lpstr>Thanks  謝謝聆聽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認識校園性別事件</dc:title>
  <dc:creator>user</dc:creator>
  <cp:lastModifiedBy>user</cp:lastModifiedBy>
  <cp:revision>307</cp:revision>
  <dcterms:created xsi:type="dcterms:W3CDTF">2022-08-24T02:37:54Z</dcterms:created>
  <dcterms:modified xsi:type="dcterms:W3CDTF">2024-03-12T10:07:40Z</dcterms:modified>
</cp:coreProperties>
</file>