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handoutMasterIdLst>
    <p:handoutMasterId r:id="rId25"/>
  </p:handoutMasterIdLst>
  <p:sldIdLst>
    <p:sldId id="256" r:id="rId2"/>
    <p:sldId id="298" r:id="rId3"/>
    <p:sldId id="258" r:id="rId4"/>
    <p:sldId id="260" r:id="rId5"/>
    <p:sldId id="276" r:id="rId6"/>
    <p:sldId id="277" r:id="rId7"/>
    <p:sldId id="278" r:id="rId8"/>
    <p:sldId id="281" r:id="rId9"/>
    <p:sldId id="283" r:id="rId10"/>
    <p:sldId id="261" r:id="rId11"/>
    <p:sldId id="285" r:id="rId12"/>
    <p:sldId id="299" r:id="rId13"/>
    <p:sldId id="300" r:id="rId14"/>
    <p:sldId id="301" r:id="rId15"/>
    <p:sldId id="302" r:id="rId16"/>
    <p:sldId id="290" r:id="rId17"/>
    <p:sldId id="293" r:id="rId18"/>
    <p:sldId id="303" r:id="rId19"/>
    <p:sldId id="295" r:id="rId20"/>
    <p:sldId id="296" r:id="rId21"/>
    <p:sldId id="297" r:id="rId22"/>
    <p:sldId id="304" r:id="rId23"/>
  </p:sldIdLst>
  <p:sldSz cx="12192000" cy="6858000"/>
  <p:notesSz cx="6858000" cy="9144000"/>
  <p:embeddedFontLst>
    <p:embeddedFont>
      <p:font typeface="Caveat Brush" panose="02020500000000000000" charset="-120"/>
      <p:regular r:id="rId26"/>
    </p:embeddedFont>
    <p:embeddedFont>
      <p:font typeface="Barlow" panose="02020500000000000000" charset="0"/>
      <p:regular r:id="rId27"/>
      <p:bold r:id="rId28"/>
      <p:italic r:id="rId29"/>
      <p:boldItalic r:id="rId30"/>
    </p:embeddedFont>
    <p:embeddedFont>
      <p:font typeface="Barlow Semi Condensed SemiBold" panose="02020500000000000000"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Jokerman" panose="04090605060D06020702" pitchFamily="82" charset="0"/>
      <p:regular r:id="rId39"/>
    </p:embeddedFont>
    <p:embeddedFont>
      <p:font typeface="Microsoft JhengHei UI" panose="020B0604030504040204" pitchFamily="34" charset="-120"/>
      <p:regular r:id="rId40"/>
      <p:bold r:id="rId41"/>
    </p:embeddedFont>
    <p:embeddedFont>
      <p:font typeface="微軟正黑體" panose="020B0604030504040204" pitchFamily="34" charset="-12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預設章節" id="{3A108CEA-8330-420A-B159-F54F69D372A5}">
          <p14:sldIdLst>
            <p14:sldId id="256"/>
            <p14:sldId id="298"/>
          </p14:sldIdLst>
        </p14:section>
        <p14:section name="一、簡介性平會" id="{AAC2EA6F-74FA-4E2D-A0C7-909578D9A2EA}">
          <p14:sldIdLst>
            <p14:sldId id="258"/>
            <p14:sldId id="260"/>
          </p14:sldIdLst>
        </p14:section>
        <p14:section name="二、求助" id="{4D1EF494-7F5D-47A1-804A-45C4B108600D}">
          <p14:sldIdLst>
            <p14:sldId id="276"/>
            <p14:sldId id="277"/>
            <p14:sldId id="278"/>
            <p14:sldId id="281"/>
            <p14:sldId id="283"/>
            <p14:sldId id="261"/>
          </p14:sldIdLst>
        </p14:section>
        <p14:section name="三、案例分享" id="{8E80EC98-93C8-4917-89A1-9C4E5D6DC9EA}">
          <p14:sldIdLst>
            <p14:sldId id="285"/>
            <p14:sldId id="299"/>
            <p14:sldId id="300"/>
            <p14:sldId id="301"/>
            <p14:sldId id="302"/>
            <p14:sldId id="290"/>
            <p14:sldId id="293"/>
            <p14:sldId id="303"/>
            <p14:sldId id="295"/>
          </p14:sldIdLst>
        </p14:section>
        <p14:section name="聯絡我們" id="{1E3BBC2F-A24A-4853-A994-C227D10614F7}">
          <p14:sldIdLst>
            <p14:sldId id="296"/>
            <p14:sldId id="297"/>
            <p14:sldId id="30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92"/>
    <a:srgbClr val="FFE7E7"/>
    <a:srgbClr val="FFCCCC"/>
    <a:srgbClr val="E0E0E0"/>
    <a:srgbClr val="CEEBFE"/>
    <a:srgbClr val="000099"/>
    <a:srgbClr val="D5E8FF"/>
    <a:srgbClr val="EEE2DE"/>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46" d="100"/>
          <a:sy n="46" d="100"/>
        </p:scale>
        <p:origin x="72" y="118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CD696-B5E7-45AF-BFA6-39E05354A1AD}"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C7279F4F-07B3-4720-AFA5-43C6A263B558}">
      <dgm:prSet phldrT="[文字]"/>
      <dgm:spPr/>
      <dgm:t>
        <a:bodyPr/>
        <a:lstStyle/>
        <a:p>
          <a:r>
            <a:rPr lang="zh-TW" altLang="en-US" b="1" dirty="0">
              <a:solidFill>
                <a:schemeClr val="tx1"/>
              </a:solidFill>
            </a:rPr>
            <a:t>申復</a:t>
          </a:r>
          <a:endParaRPr lang="en-US" altLang="zh-TW" b="1" dirty="0">
            <a:solidFill>
              <a:schemeClr val="tx1"/>
            </a:solidFill>
          </a:endParaRPr>
        </a:p>
      </dgm:t>
    </dgm:pt>
    <dgm:pt modelId="{74BB621B-9C92-4FD3-8BEB-9341DA49034A}" type="parTrans" cxnId="{248DDFD4-0345-4E68-A1D4-C33ED64BA44F}">
      <dgm:prSet/>
      <dgm:spPr/>
      <dgm:t>
        <a:bodyPr/>
        <a:lstStyle/>
        <a:p>
          <a:endParaRPr lang="zh-TW" altLang="en-US"/>
        </a:p>
      </dgm:t>
    </dgm:pt>
    <dgm:pt modelId="{DA697038-2399-47BD-8536-1747EAE59929}" type="sibTrans" cxnId="{248DDFD4-0345-4E68-A1D4-C33ED64BA44F}">
      <dgm:prSet/>
      <dgm:spPr/>
      <dgm:t>
        <a:bodyPr/>
        <a:lstStyle/>
        <a:p>
          <a:endParaRPr lang="zh-TW" altLang="en-US"/>
        </a:p>
      </dgm:t>
    </dgm:pt>
    <dgm:pt modelId="{32B9C87C-CD9D-42E8-9D80-E656FE8C37D7}">
      <dgm:prSet phldrT="[文字]"/>
      <dgm:spPr/>
      <dgm:t>
        <a:bodyPr/>
        <a:lstStyle/>
        <a:p>
          <a:r>
            <a:rPr lang="zh-TW" altLang="en-US" b="1" dirty="0">
              <a:solidFill>
                <a:schemeClr val="tx1"/>
              </a:solidFill>
            </a:rPr>
            <a:t>申訴</a:t>
          </a:r>
        </a:p>
      </dgm:t>
    </dgm:pt>
    <dgm:pt modelId="{97569517-FD9D-4087-8F53-530405ACE23E}" type="parTrans" cxnId="{685CEDD7-1B5A-4123-8868-DC72A56E28CA}">
      <dgm:prSet/>
      <dgm:spPr/>
      <dgm:t>
        <a:bodyPr/>
        <a:lstStyle/>
        <a:p>
          <a:endParaRPr lang="zh-TW" altLang="en-US"/>
        </a:p>
      </dgm:t>
    </dgm:pt>
    <dgm:pt modelId="{20269F5F-42B1-4D95-ACC6-CBFDB0361E88}" type="sibTrans" cxnId="{685CEDD7-1B5A-4123-8868-DC72A56E28CA}">
      <dgm:prSet/>
      <dgm:spPr/>
      <dgm:t>
        <a:bodyPr/>
        <a:lstStyle/>
        <a:p>
          <a:endParaRPr lang="zh-TW" altLang="en-US"/>
        </a:p>
      </dgm:t>
    </dgm:pt>
    <dgm:pt modelId="{2CA6B372-4988-452D-8321-C94AD66B03A0}">
      <dgm:prSet phldrT="[文字]"/>
      <dgm:spPr/>
      <dgm:t>
        <a:bodyPr/>
        <a:lstStyle/>
        <a:p>
          <a:r>
            <a:rPr lang="zh-TW" altLang="en-US" b="1" dirty="0">
              <a:solidFill>
                <a:schemeClr val="tx1"/>
              </a:solidFill>
            </a:rPr>
            <a:t>訴願</a:t>
          </a:r>
        </a:p>
      </dgm:t>
    </dgm:pt>
    <dgm:pt modelId="{792D5F1F-9B78-41FC-928A-A277F9E64407}" type="parTrans" cxnId="{7998129B-6C7C-42AD-945C-F5271BFBD2F4}">
      <dgm:prSet/>
      <dgm:spPr/>
      <dgm:t>
        <a:bodyPr/>
        <a:lstStyle/>
        <a:p>
          <a:endParaRPr lang="zh-TW" altLang="en-US"/>
        </a:p>
      </dgm:t>
    </dgm:pt>
    <dgm:pt modelId="{DC6808FA-9429-4DC3-9543-1691295F3020}" type="sibTrans" cxnId="{7998129B-6C7C-42AD-945C-F5271BFBD2F4}">
      <dgm:prSet/>
      <dgm:spPr/>
      <dgm:t>
        <a:bodyPr/>
        <a:lstStyle/>
        <a:p>
          <a:endParaRPr lang="zh-TW" altLang="en-US"/>
        </a:p>
      </dgm:t>
    </dgm:pt>
    <dgm:pt modelId="{D9A94902-42EA-4AFE-838A-AA364B8DDA44}">
      <dgm:prSet/>
      <dgm:spPr/>
      <dgm:t>
        <a:bodyPr/>
        <a:lstStyle/>
        <a:p>
          <a:endParaRPr lang="zh-TW" altLang="en-US"/>
        </a:p>
      </dgm:t>
    </dgm:pt>
    <dgm:pt modelId="{02AA39CB-795E-4C6C-ACC5-765E5B6BC218}" type="parTrans" cxnId="{5AEAB0E2-AC03-4229-9375-E4A39AC22398}">
      <dgm:prSet/>
      <dgm:spPr/>
      <dgm:t>
        <a:bodyPr/>
        <a:lstStyle/>
        <a:p>
          <a:endParaRPr lang="zh-TW" altLang="en-US"/>
        </a:p>
      </dgm:t>
    </dgm:pt>
    <dgm:pt modelId="{5BE3D655-8609-4610-B892-146C7687003E}" type="sibTrans" cxnId="{5AEAB0E2-AC03-4229-9375-E4A39AC22398}">
      <dgm:prSet/>
      <dgm:spPr/>
      <dgm:t>
        <a:bodyPr/>
        <a:lstStyle/>
        <a:p>
          <a:endParaRPr lang="zh-TW" altLang="en-US"/>
        </a:p>
      </dgm:t>
    </dgm:pt>
    <dgm:pt modelId="{A87882E4-58D1-4270-8AD3-380230BD9D8B}">
      <dgm:prSet/>
      <dgm:spPr/>
      <dgm:t>
        <a:bodyPr/>
        <a:lstStyle/>
        <a:p>
          <a:r>
            <a:rPr lang="zh-TW" altLang="en-US" b="1" dirty="0">
              <a:solidFill>
                <a:schemeClr val="tx1"/>
              </a:solidFill>
            </a:rPr>
            <a:t>行政訴訟</a:t>
          </a:r>
          <a:endParaRPr lang="en-US" altLang="zh-TW" b="1" dirty="0">
            <a:solidFill>
              <a:schemeClr val="tx1"/>
            </a:solidFill>
          </a:endParaRPr>
        </a:p>
      </dgm:t>
    </dgm:pt>
    <dgm:pt modelId="{CD1C5C4D-6F55-491F-A7DD-393C7D4AD762}" type="parTrans" cxnId="{D753DBC4-B648-42A4-B81B-D16FE33422E5}">
      <dgm:prSet/>
      <dgm:spPr/>
      <dgm:t>
        <a:bodyPr/>
        <a:lstStyle/>
        <a:p>
          <a:endParaRPr lang="zh-TW" altLang="en-US"/>
        </a:p>
      </dgm:t>
    </dgm:pt>
    <dgm:pt modelId="{D120C6A0-47A0-47B4-BF2B-F8EEC885EA54}" type="sibTrans" cxnId="{D753DBC4-B648-42A4-B81B-D16FE33422E5}">
      <dgm:prSet/>
      <dgm:spPr/>
      <dgm:t>
        <a:bodyPr/>
        <a:lstStyle/>
        <a:p>
          <a:endParaRPr lang="zh-TW" altLang="en-US"/>
        </a:p>
      </dgm:t>
    </dgm:pt>
    <dgm:pt modelId="{E155C963-93A2-485E-9DF5-013D75B6B161}" type="pres">
      <dgm:prSet presAssocID="{ABACD696-B5E7-45AF-BFA6-39E05354A1AD}" presName="Name0" presStyleCnt="0">
        <dgm:presLayoutVars>
          <dgm:dir/>
          <dgm:animLvl val="lvl"/>
          <dgm:resizeHandles val="exact"/>
        </dgm:presLayoutVars>
      </dgm:prSet>
      <dgm:spPr/>
    </dgm:pt>
    <dgm:pt modelId="{D7C8B1B0-173C-4384-A45A-C9CDC2ECEBB2}" type="pres">
      <dgm:prSet presAssocID="{C7279F4F-07B3-4720-AFA5-43C6A263B558}" presName="composite" presStyleCnt="0"/>
      <dgm:spPr/>
    </dgm:pt>
    <dgm:pt modelId="{1FDFE58D-667A-407C-A2CB-4638411EA6C0}" type="pres">
      <dgm:prSet presAssocID="{C7279F4F-07B3-4720-AFA5-43C6A263B558}" presName="parTx" presStyleLbl="node1" presStyleIdx="0" presStyleCnt="4">
        <dgm:presLayoutVars>
          <dgm:chMax val="0"/>
          <dgm:chPref val="0"/>
          <dgm:bulletEnabled val="1"/>
        </dgm:presLayoutVars>
      </dgm:prSet>
      <dgm:spPr/>
    </dgm:pt>
    <dgm:pt modelId="{41F9DE08-2B0F-451B-A515-054E1BFC05B6}" type="pres">
      <dgm:prSet presAssocID="{C7279F4F-07B3-4720-AFA5-43C6A263B558}" presName="desTx" presStyleLbl="revTx" presStyleIdx="0" presStyleCnt="1">
        <dgm:presLayoutVars>
          <dgm:bulletEnabled val="1"/>
        </dgm:presLayoutVars>
      </dgm:prSet>
      <dgm:spPr/>
    </dgm:pt>
    <dgm:pt modelId="{C40BE8A5-BAA5-414C-8C36-BFD7552F4FF3}" type="pres">
      <dgm:prSet presAssocID="{DA697038-2399-47BD-8536-1747EAE59929}" presName="space" presStyleCnt="0"/>
      <dgm:spPr/>
    </dgm:pt>
    <dgm:pt modelId="{289C9937-8856-4570-AB81-A4289F050F5E}" type="pres">
      <dgm:prSet presAssocID="{32B9C87C-CD9D-42E8-9D80-E656FE8C37D7}" presName="composite" presStyleCnt="0"/>
      <dgm:spPr/>
    </dgm:pt>
    <dgm:pt modelId="{1FC37971-C354-4373-AF32-77ECB7FE99C8}" type="pres">
      <dgm:prSet presAssocID="{32B9C87C-CD9D-42E8-9D80-E656FE8C37D7}" presName="parTx" presStyleLbl="node1" presStyleIdx="1" presStyleCnt="4">
        <dgm:presLayoutVars>
          <dgm:chMax val="0"/>
          <dgm:chPref val="0"/>
          <dgm:bulletEnabled val="1"/>
        </dgm:presLayoutVars>
      </dgm:prSet>
      <dgm:spPr/>
    </dgm:pt>
    <dgm:pt modelId="{A7C064D1-F886-48B9-BCE7-C74E9D7FB835}" type="pres">
      <dgm:prSet presAssocID="{32B9C87C-CD9D-42E8-9D80-E656FE8C37D7}" presName="desTx" presStyleLbl="revTx" presStyleIdx="0" presStyleCnt="1">
        <dgm:presLayoutVars>
          <dgm:bulletEnabled val="1"/>
        </dgm:presLayoutVars>
      </dgm:prSet>
      <dgm:spPr/>
    </dgm:pt>
    <dgm:pt modelId="{9C147DA8-207E-4528-AB8C-AC7863EB804F}" type="pres">
      <dgm:prSet presAssocID="{20269F5F-42B1-4D95-ACC6-CBFDB0361E88}" presName="space" presStyleCnt="0"/>
      <dgm:spPr/>
    </dgm:pt>
    <dgm:pt modelId="{C3AE9A34-A1F8-4AD3-BBD7-F8D656B55821}" type="pres">
      <dgm:prSet presAssocID="{2CA6B372-4988-452D-8321-C94AD66B03A0}" presName="composite" presStyleCnt="0"/>
      <dgm:spPr/>
    </dgm:pt>
    <dgm:pt modelId="{184108C9-1CB6-4DEB-981D-3CC04390CB44}" type="pres">
      <dgm:prSet presAssocID="{2CA6B372-4988-452D-8321-C94AD66B03A0}" presName="parTx" presStyleLbl="node1" presStyleIdx="2" presStyleCnt="4">
        <dgm:presLayoutVars>
          <dgm:chMax val="0"/>
          <dgm:chPref val="0"/>
          <dgm:bulletEnabled val="1"/>
        </dgm:presLayoutVars>
      </dgm:prSet>
      <dgm:spPr/>
    </dgm:pt>
    <dgm:pt modelId="{AAEF91D7-9855-45F1-9EA8-EB18764A86C1}" type="pres">
      <dgm:prSet presAssocID="{2CA6B372-4988-452D-8321-C94AD66B03A0}" presName="desTx" presStyleLbl="revTx" presStyleIdx="0" presStyleCnt="1">
        <dgm:presLayoutVars>
          <dgm:bulletEnabled val="1"/>
        </dgm:presLayoutVars>
      </dgm:prSet>
      <dgm:spPr/>
    </dgm:pt>
    <dgm:pt modelId="{6122AC75-FB1B-4147-9482-C08A10A5FCF5}" type="pres">
      <dgm:prSet presAssocID="{DC6808FA-9429-4DC3-9543-1691295F3020}" presName="space" presStyleCnt="0"/>
      <dgm:spPr/>
    </dgm:pt>
    <dgm:pt modelId="{62B8AE58-23AE-4292-BAA5-85FD5C426ADD}" type="pres">
      <dgm:prSet presAssocID="{A87882E4-58D1-4270-8AD3-380230BD9D8B}" presName="composite" presStyleCnt="0"/>
      <dgm:spPr/>
    </dgm:pt>
    <dgm:pt modelId="{B8B483AF-9336-41D7-9D79-44C98B364925}" type="pres">
      <dgm:prSet presAssocID="{A87882E4-58D1-4270-8AD3-380230BD9D8B}" presName="parTx" presStyleLbl="node1" presStyleIdx="3" presStyleCnt="4">
        <dgm:presLayoutVars>
          <dgm:chMax val="0"/>
          <dgm:chPref val="0"/>
          <dgm:bulletEnabled val="1"/>
        </dgm:presLayoutVars>
      </dgm:prSet>
      <dgm:spPr/>
    </dgm:pt>
    <dgm:pt modelId="{CDA8E6AC-ADDE-40CE-8D63-20A5EA4BB172}" type="pres">
      <dgm:prSet presAssocID="{A87882E4-58D1-4270-8AD3-380230BD9D8B}" presName="desTx" presStyleLbl="revTx" presStyleIdx="0" presStyleCnt="1">
        <dgm:presLayoutVars>
          <dgm:bulletEnabled val="1"/>
        </dgm:presLayoutVars>
      </dgm:prSet>
      <dgm:spPr/>
    </dgm:pt>
  </dgm:ptLst>
  <dgm:cxnLst>
    <dgm:cxn modelId="{8D1EC50B-8E27-42B7-AD5A-0AC7651514BC}" type="presOf" srcId="{32B9C87C-CD9D-42E8-9D80-E656FE8C37D7}" destId="{1FC37971-C354-4373-AF32-77ECB7FE99C8}" srcOrd="0" destOrd="0" presId="urn:microsoft.com/office/officeart/2005/8/layout/chevron1"/>
    <dgm:cxn modelId="{DB8CCE23-F1CD-4D6B-ACC8-B05853B88257}" type="presOf" srcId="{A87882E4-58D1-4270-8AD3-380230BD9D8B}" destId="{B8B483AF-9336-41D7-9D79-44C98B364925}" srcOrd="0" destOrd="0" presId="urn:microsoft.com/office/officeart/2005/8/layout/chevron1"/>
    <dgm:cxn modelId="{73D3D43A-3496-409D-AFC4-FB5670226F0D}" type="presOf" srcId="{C7279F4F-07B3-4720-AFA5-43C6A263B558}" destId="{1FDFE58D-667A-407C-A2CB-4638411EA6C0}" srcOrd="0" destOrd="0" presId="urn:microsoft.com/office/officeart/2005/8/layout/chevron1"/>
    <dgm:cxn modelId="{7998129B-6C7C-42AD-945C-F5271BFBD2F4}" srcId="{ABACD696-B5E7-45AF-BFA6-39E05354A1AD}" destId="{2CA6B372-4988-452D-8321-C94AD66B03A0}" srcOrd="2" destOrd="0" parTransId="{792D5F1F-9B78-41FC-928A-A277F9E64407}" sibTransId="{DC6808FA-9429-4DC3-9543-1691295F3020}"/>
    <dgm:cxn modelId="{D753DBC4-B648-42A4-B81B-D16FE33422E5}" srcId="{ABACD696-B5E7-45AF-BFA6-39E05354A1AD}" destId="{A87882E4-58D1-4270-8AD3-380230BD9D8B}" srcOrd="3" destOrd="0" parTransId="{CD1C5C4D-6F55-491F-A7DD-393C7D4AD762}" sibTransId="{D120C6A0-47A0-47B4-BF2B-F8EEC885EA54}"/>
    <dgm:cxn modelId="{248DDFD4-0345-4E68-A1D4-C33ED64BA44F}" srcId="{ABACD696-B5E7-45AF-BFA6-39E05354A1AD}" destId="{C7279F4F-07B3-4720-AFA5-43C6A263B558}" srcOrd="0" destOrd="0" parTransId="{74BB621B-9C92-4FD3-8BEB-9341DA49034A}" sibTransId="{DA697038-2399-47BD-8536-1747EAE59929}"/>
    <dgm:cxn modelId="{685CEDD7-1B5A-4123-8868-DC72A56E28CA}" srcId="{ABACD696-B5E7-45AF-BFA6-39E05354A1AD}" destId="{32B9C87C-CD9D-42E8-9D80-E656FE8C37D7}" srcOrd="1" destOrd="0" parTransId="{97569517-FD9D-4087-8F53-530405ACE23E}" sibTransId="{20269F5F-42B1-4D95-ACC6-CBFDB0361E88}"/>
    <dgm:cxn modelId="{E0B387E2-86DB-4078-8555-AA183FD55180}" type="presOf" srcId="{2CA6B372-4988-452D-8321-C94AD66B03A0}" destId="{184108C9-1CB6-4DEB-981D-3CC04390CB44}" srcOrd="0" destOrd="0" presId="urn:microsoft.com/office/officeart/2005/8/layout/chevron1"/>
    <dgm:cxn modelId="{5AEAB0E2-AC03-4229-9375-E4A39AC22398}" srcId="{2CA6B372-4988-452D-8321-C94AD66B03A0}" destId="{D9A94902-42EA-4AFE-838A-AA364B8DDA44}" srcOrd="0" destOrd="0" parTransId="{02AA39CB-795E-4C6C-ACC5-765E5B6BC218}" sibTransId="{5BE3D655-8609-4610-B892-146C7687003E}"/>
    <dgm:cxn modelId="{D21F94F8-D545-4C62-B3AF-50B8A669722F}" type="presOf" srcId="{D9A94902-42EA-4AFE-838A-AA364B8DDA44}" destId="{AAEF91D7-9855-45F1-9EA8-EB18764A86C1}" srcOrd="0" destOrd="0" presId="urn:microsoft.com/office/officeart/2005/8/layout/chevron1"/>
    <dgm:cxn modelId="{53CD6BFF-186B-4454-9611-AA092609ACA5}" type="presOf" srcId="{ABACD696-B5E7-45AF-BFA6-39E05354A1AD}" destId="{E155C963-93A2-485E-9DF5-013D75B6B161}" srcOrd="0" destOrd="0" presId="urn:microsoft.com/office/officeart/2005/8/layout/chevron1"/>
    <dgm:cxn modelId="{D1C3D92B-3CEC-4729-817F-09A0B222B455}" type="presParOf" srcId="{E155C963-93A2-485E-9DF5-013D75B6B161}" destId="{D7C8B1B0-173C-4384-A45A-C9CDC2ECEBB2}" srcOrd="0" destOrd="0" presId="urn:microsoft.com/office/officeart/2005/8/layout/chevron1"/>
    <dgm:cxn modelId="{36B430CA-7441-45C5-BF7D-411A506F4A9F}" type="presParOf" srcId="{D7C8B1B0-173C-4384-A45A-C9CDC2ECEBB2}" destId="{1FDFE58D-667A-407C-A2CB-4638411EA6C0}" srcOrd="0" destOrd="0" presId="urn:microsoft.com/office/officeart/2005/8/layout/chevron1"/>
    <dgm:cxn modelId="{7B1D1968-FF8B-4ACC-9F98-043FC50AFB72}" type="presParOf" srcId="{D7C8B1B0-173C-4384-A45A-C9CDC2ECEBB2}" destId="{41F9DE08-2B0F-451B-A515-054E1BFC05B6}" srcOrd="1" destOrd="0" presId="urn:microsoft.com/office/officeart/2005/8/layout/chevron1"/>
    <dgm:cxn modelId="{63A55A58-17B8-457A-B9F0-851BB859AD9B}" type="presParOf" srcId="{E155C963-93A2-485E-9DF5-013D75B6B161}" destId="{C40BE8A5-BAA5-414C-8C36-BFD7552F4FF3}" srcOrd="1" destOrd="0" presId="urn:microsoft.com/office/officeart/2005/8/layout/chevron1"/>
    <dgm:cxn modelId="{D4C3325C-186F-48DB-B835-4F2DA5B35ED6}" type="presParOf" srcId="{E155C963-93A2-485E-9DF5-013D75B6B161}" destId="{289C9937-8856-4570-AB81-A4289F050F5E}" srcOrd="2" destOrd="0" presId="urn:microsoft.com/office/officeart/2005/8/layout/chevron1"/>
    <dgm:cxn modelId="{BDCC4940-C61D-4CE0-9B1B-96A80B0A9E18}" type="presParOf" srcId="{289C9937-8856-4570-AB81-A4289F050F5E}" destId="{1FC37971-C354-4373-AF32-77ECB7FE99C8}" srcOrd="0" destOrd="0" presId="urn:microsoft.com/office/officeart/2005/8/layout/chevron1"/>
    <dgm:cxn modelId="{9BA27BD4-182A-489C-95EC-4133D4B765CE}" type="presParOf" srcId="{289C9937-8856-4570-AB81-A4289F050F5E}" destId="{A7C064D1-F886-48B9-BCE7-C74E9D7FB835}" srcOrd="1" destOrd="0" presId="urn:microsoft.com/office/officeart/2005/8/layout/chevron1"/>
    <dgm:cxn modelId="{BAC67521-043A-429B-BE16-C806359B9678}" type="presParOf" srcId="{E155C963-93A2-485E-9DF5-013D75B6B161}" destId="{9C147DA8-207E-4528-AB8C-AC7863EB804F}" srcOrd="3" destOrd="0" presId="urn:microsoft.com/office/officeart/2005/8/layout/chevron1"/>
    <dgm:cxn modelId="{099E7919-EDB6-48B3-8FF5-FF95E5D60828}" type="presParOf" srcId="{E155C963-93A2-485E-9DF5-013D75B6B161}" destId="{C3AE9A34-A1F8-4AD3-BBD7-F8D656B55821}" srcOrd="4" destOrd="0" presId="urn:microsoft.com/office/officeart/2005/8/layout/chevron1"/>
    <dgm:cxn modelId="{07548498-7AD4-482D-84DB-B27F8C3D48DF}" type="presParOf" srcId="{C3AE9A34-A1F8-4AD3-BBD7-F8D656B55821}" destId="{184108C9-1CB6-4DEB-981D-3CC04390CB44}" srcOrd="0" destOrd="0" presId="urn:microsoft.com/office/officeart/2005/8/layout/chevron1"/>
    <dgm:cxn modelId="{0E990A80-AF40-492F-B75A-6923B8F76A1E}" type="presParOf" srcId="{C3AE9A34-A1F8-4AD3-BBD7-F8D656B55821}" destId="{AAEF91D7-9855-45F1-9EA8-EB18764A86C1}" srcOrd="1" destOrd="0" presId="urn:microsoft.com/office/officeart/2005/8/layout/chevron1"/>
    <dgm:cxn modelId="{7F46FB3A-BD41-4C47-B631-AA5EB0E63E8D}" type="presParOf" srcId="{E155C963-93A2-485E-9DF5-013D75B6B161}" destId="{6122AC75-FB1B-4147-9482-C08A10A5FCF5}" srcOrd="5" destOrd="0" presId="urn:microsoft.com/office/officeart/2005/8/layout/chevron1"/>
    <dgm:cxn modelId="{1505A866-875D-423D-A2F4-312262943305}" type="presParOf" srcId="{E155C963-93A2-485E-9DF5-013D75B6B161}" destId="{62B8AE58-23AE-4292-BAA5-85FD5C426ADD}" srcOrd="6" destOrd="0" presId="urn:microsoft.com/office/officeart/2005/8/layout/chevron1"/>
    <dgm:cxn modelId="{3D7090A7-A34C-409B-9143-AE64F98F1D50}" type="presParOf" srcId="{62B8AE58-23AE-4292-BAA5-85FD5C426ADD}" destId="{B8B483AF-9336-41D7-9D79-44C98B364925}" srcOrd="0" destOrd="0" presId="urn:microsoft.com/office/officeart/2005/8/layout/chevron1"/>
    <dgm:cxn modelId="{EB4ED0D8-25E2-4ABE-8538-353E5C1080D4}" type="presParOf" srcId="{62B8AE58-23AE-4292-BAA5-85FD5C426ADD}" destId="{CDA8E6AC-ADDE-40CE-8D63-20A5EA4BB172}"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FE58D-667A-407C-A2CB-4638411EA6C0}">
      <dsp:nvSpPr>
        <dsp:cNvPr id="0" name=""/>
        <dsp:cNvSpPr/>
      </dsp:nvSpPr>
      <dsp:spPr>
        <a:xfrm>
          <a:off x="6321" y="406889"/>
          <a:ext cx="2142395" cy="856958"/>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zh-TW" altLang="en-US" sz="2200" b="1" kern="1200" dirty="0">
              <a:solidFill>
                <a:schemeClr val="tx1"/>
              </a:solidFill>
            </a:rPr>
            <a:t>申復</a:t>
          </a:r>
          <a:endParaRPr lang="en-US" altLang="zh-TW" sz="2200" b="1" kern="1200" dirty="0">
            <a:solidFill>
              <a:schemeClr val="tx1"/>
            </a:solidFill>
          </a:endParaRPr>
        </a:p>
      </dsp:txBody>
      <dsp:txXfrm>
        <a:off x="434800" y="406889"/>
        <a:ext cx="1285437" cy="856958"/>
      </dsp:txXfrm>
    </dsp:sp>
    <dsp:sp modelId="{1FC37971-C354-4373-AF32-77ECB7FE99C8}">
      <dsp:nvSpPr>
        <dsp:cNvPr id="0" name=""/>
        <dsp:cNvSpPr/>
      </dsp:nvSpPr>
      <dsp:spPr>
        <a:xfrm>
          <a:off x="1932717" y="406889"/>
          <a:ext cx="2142395" cy="856958"/>
        </a:xfrm>
        <a:prstGeom prst="chevron">
          <a:avLst/>
        </a:prstGeom>
        <a:solidFill>
          <a:schemeClr val="accent5">
            <a:hueOff val="-899993"/>
            <a:satOff val="-33333"/>
            <a:lumOff val="-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zh-TW" altLang="en-US" sz="2200" b="1" kern="1200" dirty="0">
              <a:solidFill>
                <a:schemeClr val="tx1"/>
              </a:solidFill>
            </a:rPr>
            <a:t>申訴</a:t>
          </a:r>
        </a:p>
      </dsp:txBody>
      <dsp:txXfrm>
        <a:off x="2361196" y="406889"/>
        <a:ext cx="1285437" cy="856958"/>
      </dsp:txXfrm>
    </dsp:sp>
    <dsp:sp modelId="{184108C9-1CB6-4DEB-981D-3CC04390CB44}">
      <dsp:nvSpPr>
        <dsp:cNvPr id="0" name=""/>
        <dsp:cNvSpPr/>
      </dsp:nvSpPr>
      <dsp:spPr>
        <a:xfrm>
          <a:off x="3859113" y="406889"/>
          <a:ext cx="2142395" cy="856958"/>
        </a:xfrm>
        <a:prstGeom prst="chevron">
          <a:avLst/>
        </a:prstGeom>
        <a:solidFill>
          <a:schemeClr val="accent5">
            <a:hueOff val="-1799985"/>
            <a:satOff val="-66667"/>
            <a:lumOff val="-33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zh-TW" altLang="en-US" sz="2200" b="1" kern="1200" dirty="0">
              <a:solidFill>
                <a:schemeClr val="tx1"/>
              </a:solidFill>
            </a:rPr>
            <a:t>訴願</a:t>
          </a:r>
        </a:p>
      </dsp:txBody>
      <dsp:txXfrm>
        <a:off x="4287592" y="406889"/>
        <a:ext cx="1285437" cy="856958"/>
      </dsp:txXfrm>
    </dsp:sp>
    <dsp:sp modelId="{AAEF91D7-9855-45F1-9EA8-EB18764A86C1}">
      <dsp:nvSpPr>
        <dsp:cNvPr id="0" name=""/>
        <dsp:cNvSpPr/>
      </dsp:nvSpPr>
      <dsp:spPr>
        <a:xfrm>
          <a:off x="3859113" y="1370968"/>
          <a:ext cx="1713916"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endParaRPr lang="zh-TW" altLang="en-US" sz="2200" kern="1200"/>
        </a:p>
      </dsp:txBody>
      <dsp:txXfrm>
        <a:off x="3859113" y="1370968"/>
        <a:ext cx="1713916" cy="396000"/>
      </dsp:txXfrm>
    </dsp:sp>
    <dsp:sp modelId="{B8B483AF-9336-41D7-9D79-44C98B364925}">
      <dsp:nvSpPr>
        <dsp:cNvPr id="0" name=""/>
        <dsp:cNvSpPr/>
      </dsp:nvSpPr>
      <dsp:spPr>
        <a:xfrm>
          <a:off x="5785508" y="406889"/>
          <a:ext cx="2142395" cy="856958"/>
        </a:xfrm>
        <a:prstGeom prst="chevron">
          <a:avLst/>
        </a:prstGeom>
        <a:solidFill>
          <a:schemeClr val="accent5">
            <a:hueOff val="-2699978"/>
            <a:satOff val="-100000"/>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zh-TW" altLang="en-US" sz="2200" b="1" kern="1200" dirty="0">
              <a:solidFill>
                <a:schemeClr val="tx1"/>
              </a:solidFill>
            </a:rPr>
            <a:t>行政訴訟</a:t>
          </a:r>
          <a:endParaRPr lang="en-US" altLang="zh-TW" sz="2200" b="1" kern="1200" dirty="0">
            <a:solidFill>
              <a:schemeClr val="tx1"/>
            </a:solidFill>
          </a:endParaRPr>
        </a:p>
      </dsp:txBody>
      <dsp:txXfrm>
        <a:off x="6213987" y="406889"/>
        <a:ext cx="1285437" cy="8569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017093-D559-4C6F-8405-86ACBB0E140A}" type="datetimeFigureOut">
              <a:rPr lang="zh-TW" altLang="en-US" smtClean="0"/>
              <a:t>2024/3/12</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9495AD-C8D9-4EB8-8785-6069391F21B2}" type="slidenum">
              <a:rPr lang="zh-TW" altLang="en-US" smtClean="0"/>
              <a:t>‹#›</a:t>
            </a:fld>
            <a:endParaRPr lang="zh-TW" altLang="en-US"/>
          </a:p>
        </p:txBody>
      </p:sp>
    </p:spTree>
    <p:extLst>
      <p:ext uri="{BB962C8B-B14F-4D97-AF65-F5344CB8AC3E}">
        <p14:creationId xmlns:p14="http://schemas.microsoft.com/office/powerpoint/2010/main" val="1997603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27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573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4276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F97DC217-DF71-1A49-B3EA-559F1F43B0FF}" type="slidenum">
              <a:rPr lang="en-US" altLang="zh-TW" smtClean="0">
                <a:latin typeface="Microsoft JhengHei UI" panose="020B0604030504040204" pitchFamily="34" charset="-120"/>
                <a:ea typeface="Microsoft JhengHei UI" panose="020B0604030504040204" pitchFamily="34" charset="-120"/>
              </a:rPr>
              <a:t>8</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98783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5002300" y="-89649"/>
            <a:ext cx="7189800" cy="3681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8570502">
            <a:off x="6123522" y="276626"/>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433400" y="-604100"/>
            <a:ext cx="11221505" cy="7962137"/>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8570502" flipH="1">
            <a:off x="9105372" y="3053688"/>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
          <p:cNvSpPr/>
          <p:nvPr/>
        </p:nvSpPr>
        <p:spPr>
          <a:xfrm rot="-1662900" flipH="1">
            <a:off x="2030593"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2562225" y="1719263"/>
            <a:ext cx="6986700" cy="36813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8" name="Google Shape;18;p2"/>
          <p:cNvGrpSpPr/>
          <p:nvPr/>
        </p:nvGrpSpPr>
        <p:grpSpPr>
          <a:xfrm rot="10280301">
            <a:off x="-54562" y="4650336"/>
            <a:ext cx="2248038" cy="2349087"/>
            <a:chOff x="1219199" y="2085764"/>
            <a:chExt cx="2248026" cy="2349075"/>
          </a:xfrm>
        </p:grpSpPr>
        <p:sp>
          <p:nvSpPr>
            <p:cNvPr id="19" name="Google Shape;19;p2"/>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 name="Google Shape;31;p2"/>
          <p:cNvCxnSpPr/>
          <p:nvPr/>
        </p:nvCxnSpPr>
        <p:spPr>
          <a:xfrm>
            <a:off x="1972238" y="1482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2" name="Google Shape;32;p2"/>
          <p:cNvCxnSpPr/>
          <p:nvPr/>
        </p:nvCxnSpPr>
        <p:spPr>
          <a:xfrm>
            <a:off x="5590991" y="56388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3" name="Google Shape;33;p2"/>
          <p:cNvCxnSpPr/>
          <p:nvPr/>
        </p:nvCxnSpPr>
        <p:spPr>
          <a:xfrm rot="-5400000">
            <a:off x="8166262" y="4311436"/>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4" name="Google Shape;34;p2"/>
          <p:cNvCxnSpPr/>
          <p:nvPr/>
        </p:nvCxnSpPr>
        <p:spPr>
          <a:xfrm rot="-5400000">
            <a:off x="710615" y="28262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5" name="Google Shape;35;p2"/>
          <p:cNvSpPr/>
          <p:nvPr/>
        </p:nvSpPr>
        <p:spPr>
          <a:xfrm>
            <a:off x="-50052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39;p2"/>
          <p:cNvGrpSpPr/>
          <p:nvPr/>
        </p:nvGrpSpPr>
        <p:grpSpPr>
          <a:xfrm>
            <a:off x="10153501" y="2849039"/>
            <a:ext cx="2437255" cy="2244038"/>
            <a:chOff x="4876277" y="2305179"/>
            <a:chExt cx="2437255" cy="2244038"/>
          </a:xfrm>
        </p:grpSpPr>
        <p:sp>
          <p:nvSpPr>
            <p:cNvPr id="40" name="Google Shape;40;p2"/>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9652874" y="-89649"/>
            <a:ext cx="2250905" cy="2349075"/>
            <a:chOff x="1219199" y="2085764"/>
            <a:chExt cx="2250905" cy="2349075"/>
          </a:xfrm>
        </p:grpSpPr>
        <p:sp>
          <p:nvSpPr>
            <p:cNvPr id="44" name="Google Shape;44;p2"/>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 name="Google Shape;56;p2"/>
          <p:cNvGrpSpPr/>
          <p:nvPr/>
        </p:nvGrpSpPr>
        <p:grpSpPr>
          <a:xfrm>
            <a:off x="10177290" y="5267968"/>
            <a:ext cx="1548196" cy="1240407"/>
            <a:chOff x="10177290" y="5267968"/>
            <a:chExt cx="1548196" cy="1240407"/>
          </a:xfrm>
        </p:grpSpPr>
        <p:sp>
          <p:nvSpPr>
            <p:cNvPr id="57" name="Google Shape;57;p2"/>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 name="Google Shape;61;p2"/>
          <p:cNvSpPr txBox="1">
            <a:spLocks noGrp="1"/>
          </p:cNvSpPr>
          <p:nvPr>
            <p:ph type="ctrTitle"/>
          </p:nvPr>
        </p:nvSpPr>
        <p:spPr>
          <a:xfrm>
            <a:off x="2814000" y="2024075"/>
            <a:ext cx="6549000" cy="2010300"/>
          </a:xfrm>
          <a:prstGeom prst="rect">
            <a:avLst/>
          </a:prstGeom>
        </p:spPr>
        <p:txBody>
          <a:bodyPr spcFirstLastPara="1" wrap="square" lIns="121900" tIns="121900" rIns="121900" bIns="121900" anchor="b" anchorCtr="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r>
              <a:rPr lang="zh-TW" altLang="en-US"/>
              <a:t>按一下以編輯母片標題樣式</a:t>
            </a:r>
            <a:endParaRPr/>
          </a:p>
        </p:txBody>
      </p:sp>
      <p:sp>
        <p:nvSpPr>
          <p:cNvPr id="62" name="Google Shape;62;p2"/>
          <p:cNvSpPr txBox="1">
            <a:spLocks noGrp="1"/>
          </p:cNvSpPr>
          <p:nvPr>
            <p:ph type="subTitle" idx="1"/>
          </p:nvPr>
        </p:nvSpPr>
        <p:spPr>
          <a:xfrm>
            <a:off x="2814000" y="4083626"/>
            <a:ext cx="6549000" cy="1056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lt2"/>
              </a:buClr>
              <a:buSzPts val="2500"/>
              <a:buNone/>
              <a:defRPr sz="2500">
                <a:solidFill>
                  <a:schemeClr val="lt2"/>
                </a:solidFill>
              </a:defRPr>
            </a:lvl1pPr>
            <a:lvl2pPr lvl="1" rtl="0">
              <a:lnSpc>
                <a:spcPct val="100000"/>
              </a:lnSpc>
              <a:spcBef>
                <a:spcPts val="0"/>
              </a:spcBef>
              <a:spcAft>
                <a:spcPts val="0"/>
              </a:spcAft>
              <a:buClr>
                <a:schemeClr val="lt2"/>
              </a:buClr>
              <a:buSzPts val="2500"/>
              <a:buNone/>
              <a:defRPr sz="2500">
                <a:solidFill>
                  <a:schemeClr val="lt2"/>
                </a:solidFill>
              </a:defRPr>
            </a:lvl2pPr>
            <a:lvl3pPr lvl="2" rtl="0">
              <a:lnSpc>
                <a:spcPct val="100000"/>
              </a:lnSpc>
              <a:spcBef>
                <a:spcPts val="0"/>
              </a:spcBef>
              <a:spcAft>
                <a:spcPts val="0"/>
              </a:spcAft>
              <a:buClr>
                <a:schemeClr val="lt2"/>
              </a:buClr>
              <a:buSzPts val="2500"/>
              <a:buNone/>
              <a:defRPr sz="2500">
                <a:solidFill>
                  <a:schemeClr val="lt2"/>
                </a:solidFill>
              </a:defRPr>
            </a:lvl3pPr>
            <a:lvl4pPr lvl="3" rtl="0">
              <a:lnSpc>
                <a:spcPct val="100000"/>
              </a:lnSpc>
              <a:spcBef>
                <a:spcPts val="0"/>
              </a:spcBef>
              <a:spcAft>
                <a:spcPts val="0"/>
              </a:spcAft>
              <a:buClr>
                <a:schemeClr val="lt2"/>
              </a:buClr>
              <a:buSzPts val="2500"/>
              <a:buNone/>
              <a:defRPr sz="2500">
                <a:solidFill>
                  <a:schemeClr val="lt2"/>
                </a:solidFill>
              </a:defRPr>
            </a:lvl4pPr>
            <a:lvl5pPr lvl="4" rtl="0">
              <a:lnSpc>
                <a:spcPct val="100000"/>
              </a:lnSpc>
              <a:spcBef>
                <a:spcPts val="0"/>
              </a:spcBef>
              <a:spcAft>
                <a:spcPts val="0"/>
              </a:spcAft>
              <a:buClr>
                <a:schemeClr val="lt2"/>
              </a:buClr>
              <a:buSzPts val="2500"/>
              <a:buNone/>
              <a:defRPr sz="2500">
                <a:solidFill>
                  <a:schemeClr val="lt2"/>
                </a:solidFill>
              </a:defRPr>
            </a:lvl5pPr>
            <a:lvl6pPr lvl="5" rtl="0">
              <a:lnSpc>
                <a:spcPct val="100000"/>
              </a:lnSpc>
              <a:spcBef>
                <a:spcPts val="0"/>
              </a:spcBef>
              <a:spcAft>
                <a:spcPts val="0"/>
              </a:spcAft>
              <a:buClr>
                <a:schemeClr val="lt2"/>
              </a:buClr>
              <a:buSzPts val="2500"/>
              <a:buNone/>
              <a:defRPr sz="2500">
                <a:solidFill>
                  <a:schemeClr val="lt2"/>
                </a:solidFill>
              </a:defRPr>
            </a:lvl6pPr>
            <a:lvl7pPr lvl="6" rtl="0">
              <a:lnSpc>
                <a:spcPct val="100000"/>
              </a:lnSpc>
              <a:spcBef>
                <a:spcPts val="0"/>
              </a:spcBef>
              <a:spcAft>
                <a:spcPts val="0"/>
              </a:spcAft>
              <a:buClr>
                <a:schemeClr val="lt2"/>
              </a:buClr>
              <a:buSzPts val="2500"/>
              <a:buNone/>
              <a:defRPr sz="2500">
                <a:solidFill>
                  <a:schemeClr val="lt2"/>
                </a:solidFill>
              </a:defRPr>
            </a:lvl7pPr>
            <a:lvl8pPr lvl="7" rtl="0">
              <a:lnSpc>
                <a:spcPct val="100000"/>
              </a:lnSpc>
              <a:spcBef>
                <a:spcPts val="0"/>
              </a:spcBef>
              <a:spcAft>
                <a:spcPts val="0"/>
              </a:spcAft>
              <a:buClr>
                <a:schemeClr val="lt2"/>
              </a:buClr>
              <a:buSzPts val="2500"/>
              <a:buNone/>
              <a:defRPr sz="2500">
                <a:solidFill>
                  <a:schemeClr val="lt2"/>
                </a:solidFill>
              </a:defRPr>
            </a:lvl8pPr>
            <a:lvl9pPr lvl="8" rtl="0">
              <a:lnSpc>
                <a:spcPct val="100000"/>
              </a:lnSpc>
              <a:spcBef>
                <a:spcPts val="0"/>
              </a:spcBef>
              <a:spcAft>
                <a:spcPts val="0"/>
              </a:spcAft>
              <a:buClr>
                <a:schemeClr val="lt2"/>
              </a:buClr>
              <a:buSzPts val="2500"/>
              <a:buNone/>
              <a:defRPr sz="2500">
                <a:solidFill>
                  <a:schemeClr val="lt2"/>
                </a:solidFill>
              </a:defRPr>
            </a:lvl9pPr>
          </a:lstStyle>
          <a:p>
            <a:r>
              <a:rPr lang="zh-TW" altLang="en-US"/>
              <a:t>按一下以編輯母片副標題樣式</a:t>
            </a:r>
            <a:endParaRPr/>
          </a:p>
        </p:txBody>
      </p:sp>
      <p:sp>
        <p:nvSpPr>
          <p:cNvPr id="63" name="日期版面配置區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zh-TW" altLang="en-US" sz="1200" b="0" i="0" u="none" strike="noStrike" cap="none" noProof="0" smtClean="0">
                <a:solidFill>
                  <a:schemeClr val="accent3">
                    <a:lumMod val="50000"/>
                  </a:schemeClr>
                </a:solidFill>
                <a:latin typeface="Microsoft JhengHei UI" panose="020B0604030504040204" pitchFamily="34" charset="-120"/>
                <a:ea typeface="Microsoft JhengHei UI" panose="020B0604030504040204" pitchFamily="34" charset="-120"/>
                <a:cs typeface="Arial"/>
                <a:sym typeface="Arial"/>
              </a:defRPr>
            </a:lvl1pPr>
          </a:lstStyle>
          <a:p>
            <a:fld id="{771E5EC9-0AE7-4DA6-91A2-BEB118ECAB88}" type="datetime1">
              <a:rPr lang="en-US" altLang="zh-TW" smtClean="0"/>
              <a:pPr/>
              <a:t>3/12/2024</a:t>
            </a:fld>
            <a:endParaRPr lang="en-US" dirty="0"/>
          </a:p>
        </p:txBody>
      </p:sp>
      <p:sp>
        <p:nvSpPr>
          <p:cNvPr id="64" name="頁尾版面配置區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lumMod val="50000"/>
                  </a:schemeClr>
                </a:solidFill>
                <a:latin typeface="Microsoft JhengHei UI" panose="020B0604030504040204" pitchFamily="34" charset="-120"/>
                <a:ea typeface="Microsoft JhengHei UI" panose="020B0604030504040204" pitchFamily="34" charset="-120"/>
              </a:defRPr>
            </a:lvl1pPr>
          </a:lstStyle>
          <a:p>
            <a:r>
              <a:rPr lang="zh-TW" altLang="en-US" dirty="0"/>
              <a:t>簡報標題</a:t>
            </a:r>
          </a:p>
        </p:txBody>
      </p:sp>
      <p:sp>
        <p:nvSpPr>
          <p:cNvPr id="65"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63"/>
        <p:cNvGrpSpPr/>
        <p:nvPr/>
      </p:nvGrpSpPr>
      <p:grpSpPr>
        <a:xfrm>
          <a:off x="0" y="0"/>
          <a:ext cx="0" cy="0"/>
          <a:chOff x="0" y="0"/>
          <a:chExt cx="0" cy="0"/>
        </a:xfrm>
      </p:grpSpPr>
      <p:grpSp>
        <p:nvGrpSpPr>
          <p:cNvPr id="64" name="Google Shape;64;p3"/>
          <p:cNvGrpSpPr/>
          <p:nvPr/>
        </p:nvGrpSpPr>
        <p:grpSpPr>
          <a:xfrm flipH="1">
            <a:off x="275508" y="5267968"/>
            <a:ext cx="988183" cy="1240407"/>
            <a:chOff x="10177290" y="5267968"/>
            <a:chExt cx="988183" cy="1240407"/>
          </a:xfrm>
        </p:grpSpPr>
        <p:sp>
          <p:nvSpPr>
            <p:cNvPr id="65" name="Google Shape;65;p3"/>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3"/>
          <p:cNvSpPr/>
          <p:nvPr/>
        </p:nvSpPr>
        <p:spPr>
          <a:xfrm flipH="1">
            <a:off x="75" y="-8965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0" name="Google Shape;70;p3"/>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3"/>
          <p:cNvSpPr/>
          <p:nvPr/>
        </p:nvSpPr>
        <p:spPr>
          <a:xfrm rot="1662900">
            <a:off x="2666837"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3"/>
          <p:cNvSpPr/>
          <p:nvPr/>
        </p:nvSpPr>
        <p:spPr>
          <a:xfrm flipH="1">
            <a:off x="950125" y="593375"/>
            <a:ext cx="58440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73" name="Google Shape;73;p3"/>
          <p:cNvGrpSpPr/>
          <p:nvPr/>
        </p:nvGrpSpPr>
        <p:grpSpPr>
          <a:xfrm rot="-10280301" flipH="1">
            <a:off x="9873855" y="4595411"/>
            <a:ext cx="2248038" cy="2349087"/>
            <a:chOff x="1219199" y="2085764"/>
            <a:chExt cx="2248026" cy="2349075"/>
          </a:xfrm>
        </p:grpSpPr>
        <p:sp>
          <p:nvSpPr>
            <p:cNvPr id="74" name="Google Shape;74;p3"/>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3"/>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86" name="Google Shape;86;p3"/>
          <p:cNvCxnSpPr/>
          <p:nvPr/>
        </p:nvCxnSpPr>
        <p:spPr>
          <a:xfrm rot="10800000">
            <a:off x="2987718" y="416265"/>
            <a:ext cx="4500000" cy="0"/>
          </a:xfrm>
          <a:prstGeom prst="straightConnector1">
            <a:avLst/>
          </a:prstGeom>
          <a:noFill/>
          <a:ln w="19050" cap="flat" cmpd="sng">
            <a:solidFill>
              <a:srgbClr val="000000"/>
            </a:solidFill>
            <a:prstDash val="solid"/>
            <a:miter lim="800000"/>
            <a:headEnd type="none" w="sm" len="sm"/>
            <a:tailEnd type="none" w="sm" len="sm"/>
          </a:ln>
        </p:spPr>
      </p:cxnSp>
      <p:sp>
        <p:nvSpPr>
          <p:cNvPr id="87" name="Google Shape;87;p3"/>
          <p:cNvSpPr/>
          <p:nvPr/>
        </p:nvSpPr>
        <p:spPr>
          <a:xfrm flipH="1">
            <a:off x="793679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3"/>
          <p:cNvSpPr/>
          <p:nvPr/>
        </p:nvSpPr>
        <p:spPr>
          <a:xfrm flipH="1">
            <a:off x="6794137"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3"/>
          <p:cNvSpPr/>
          <p:nvPr/>
        </p:nvSpPr>
        <p:spPr>
          <a:xfrm flipH="1">
            <a:off x="6641737"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3"/>
          <p:cNvSpPr/>
          <p:nvPr/>
        </p:nvSpPr>
        <p:spPr>
          <a:xfrm flipH="1">
            <a:off x="6489337"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 name="Google Shape;91;p3"/>
          <p:cNvGrpSpPr/>
          <p:nvPr/>
        </p:nvGrpSpPr>
        <p:grpSpPr>
          <a:xfrm flipH="1">
            <a:off x="-1149775" y="2849039"/>
            <a:ext cx="2437255" cy="2244038"/>
            <a:chOff x="4876277" y="2305179"/>
            <a:chExt cx="2437255" cy="2244038"/>
          </a:xfrm>
        </p:grpSpPr>
        <p:sp>
          <p:nvSpPr>
            <p:cNvPr id="92" name="Google Shape;92;p3"/>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3"/>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3"/>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 name="Google Shape;95;p3"/>
          <p:cNvGrpSpPr/>
          <p:nvPr/>
        </p:nvGrpSpPr>
        <p:grpSpPr>
          <a:xfrm flipH="1">
            <a:off x="287752" y="-116337"/>
            <a:ext cx="2250905" cy="2349075"/>
            <a:chOff x="1219199" y="2085764"/>
            <a:chExt cx="2250905" cy="2349075"/>
          </a:xfrm>
        </p:grpSpPr>
        <p:sp>
          <p:nvSpPr>
            <p:cNvPr id="96" name="Google Shape;96;p3"/>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3"/>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3"/>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08" name="Google Shape;108;p3"/>
          <p:cNvCxnSpPr/>
          <p:nvPr/>
        </p:nvCxnSpPr>
        <p:spPr>
          <a:xfrm rot="10800000">
            <a:off x="415590" y="657875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09" name="Google Shape;109;p3"/>
          <p:cNvCxnSpPr/>
          <p:nvPr/>
        </p:nvCxnSpPr>
        <p:spPr>
          <a:xfrm rot="-5400000">
            <a:off x="-935681" y="5251386"/>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0" name="Google Shape;110;p3"/>
          <p:cNvSpPr txBox="1">
            <a:spLocks noGrp="1"/>
          </p:cNvSpPr>
          <p:nvPr>
            <p:ph type="title"/>
          </p:nvPr>
        </p:nvSpPr>
        <p:spPr>
          <a:xfrm>
            <a:off x="1287475" y="915325"/>
            <a:ext cx="5151300" cy="719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r>
              <a:rPr lang="zh-TW" altLang="en-US"/>
              <a:t>按一下以編輯母片標題樣式</a:t>
            </a:r>
            <a:endParaRPr/>
          </a:p>
        </p:txBody>
      </p:sp>
      <p:sp>
        <p:nvSpPr>
          <p:cNvPr id="111" name="Google Shape;111;p3"/>
          <p:cNvSpPr txBox="1">
            <a:spLocks noGrp="1"/>
          </p:cNvSpPr>
          <p:nvPr>
            <p:ph type="body" idx="1"/>
          </p:nvPr>
        </p:nvSpPr>
        <p:spPr>
          <a:xfrm>
            <a:off x="1287475" y="3252991"/>
            <a:ext cx="5151300" cy="296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pPr lvl="0"/>
            <a:r>
              <a:rPr lang="zh-TW" altLang="en-US"/>
              <a:t>編輯母片文字樣式</a:t>
            </a:r>
          </a:p>
        </p:txBody>
      </p:sp>
      <p:sp>
        <p:nvSpPr>
          <p:cNvPr id="112" name="Google Shape;112;p3"/>
          <p:cNvSpPr txBox="1">
            <a:spLocks noGrp="1"/>
          </p:cNvSpPr>
          <p:nvPr>
            <p:ph type="subTitle" idx="2"/>
          </p:nvPr>
        </p:nvSpPr>
        <p:spPr>
          <a:xfrm>
            <a:off x="1287475" y="1986017"/>
            <a:ext cx="5151300" cy="9162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b="1">
                <a:solidFill>
                  <a:schemeClr val="accent3"/>
                </a:solidFill>
              </a:defRPr>
            </a:lvl1pPr>
            <a:lvl2pPr lvl="1" rtl="0">
              <a:spcBef>
                <a:spcPts val="2100"/>
              </a:spcBef>
              <a:spcAft>
                <a:spcPts val="0"/>
              </a:spcAft>
              <a:buNone/>
              <a:defRPr b="1">
                <a:solidFill>
                  <a:schemeClr val="accent3"/>
                </a:solidFill>
              </a:defRPr>
            </a:lvl2pPr>
            <a:lvl3pPr lvl="2" rtl="0">
              <a:spcBef>
                <a:spcPts val="2100"/>
              </a:spcBef>
              <a:spcAft>
                <a:spcPts val="0"/>
              </a:spcAft>
              <a:buNone/>
              <a:defRPr b="1">
                <a:solidFill>
                  <a:schemeClr val="accent3"/>
                </a:solidFill>
              </a:defRPr>
            </a:lvl3pPr>
            <a:lvl4pPr lvl="3" rtl="0">
              <a:spcBef>
                <a:spcPts val="2100"/>
              </a:spcBef>
              <a:spcAft>
                <a:spcPts val="0"/>
              </a:spcAft>
              <a:buNone/>
              <a:defRPr b="1">
                <a:solidFill>
                  <a:schemeClr val="accent3"/>
                </a:solidFill>
              </a:defRPr>
            </a:lvl4pPr>
            <a:lvl5pPr lvl="4" rtl="0">
              <a:spcBef>
                <a:spcPts val="2100"/>
              </a:spcBef>
              <a:spcAft>
                <a:spcPts val="0"/>
              </a:spcAft>
              <a:buNone/>
              <a:defRPr b="1">
                <a:solidFill>
                  <a:schemeClr val="accent3"/>
                </a:solidFill>
              </a:defRPr>
            </a:lvl5pPr>
            <a:lvl6pPr lvl="5" rtl="0">
              <a:spcBef>
                <a:spcPts val="2100"/>
              </a:spcBef>
              <a:spcAft>
                <a:spcPts val="0"/>
              </a:spcAft>
              <a:buNone/>
              <a:defRPr b="1">
                <a:solidFill>
                  <a:schemeClr val="accent3"/>
                </a:solidFill>
              </a:defRPr>
            </a:lvl6pPr>
            <a:lvl7pPr lvl="6" rtl="0">
              <a:spcBef>
                <a:spcPts val="2100"/>
              </a:spcBef>
              <a:spcAft>
                <a:spcPts val="0"/>
              </a:spcAft>
              <a:buNone/>
              <a:defRPr b="1">
                <a:solidFill>
                  <a:schemeClr val="accent3"/>
                </a:solidFill>
              </a:defRPr>
            </a:lvl7pPr>
            <a:lvl8pPr lvl="7" rtl="0">
              <a:spcBef>
                <a:spcPts val="2100"/>
              </a:spcBef>
              <a:spcAft>
                <a:spcPts val="0"/>
              </a:spcAft>
              <a:buNone/>
              <a:defRPr b="1">
                <a:solidFill>
                  <a:schemeClr val="accent3"/>
                </a:solidFill>
              </a:defRPr>
            </a:lvl8pPr>
            <a:lvl9pPr lvl="8" rtl="0">
              <a:spcBef>
                <a:spcPts val="2100"/>
              </a:spcBef>
              <a:spcAft>
                <a:spcPts val="2100"/>
              </a:spcAft>
              <a:buNone/>
              <a:defRPr b="1">
                <a:solidFill>
                  <a:schemeClr val="accent3"/>
                </a:solidFill>
              </a:defRPr>
            </a:lvl9pPr>
          </a:lstStyle>
          <a:p>
            <a:r>
              <a:rPr lang="zh-TW" altLang="en-US"/>
              <a:t>按一下以編輯母片副標題樣式</a:t>
            </a:r>
            <a:endParaRPr/>
          </a:p>
        </p:txBody>
      </p:sp>
      <p:cxnSp>
        <p:nvCxnSpPr>
          <p:cNvPr id="113" name="Google Shape;113;p3"/>
          <p:cNvCxnSpPr/>
          <p:nvPr/>
        </p:nvCxnSpPr>
        <p:spPr>
          <a:xfrm rot="-5400000">
            <a:off x="5473341" y="17603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53" name="日期版面配置區 3">
            <a:extLst>
              <a:ext uri="{FF2B5EF4-FFF2-40B4-BE49-F238E27FC236}">
                <a16:creationId xmlns:a16="http://schemas.microsoft.com/office/drawing/2014/main" id="{7536C149-3EFE-A94E-902D-57CED00B2C0F}"/>
              </a:ext>
            </a:extLst>
          </p:cNvPr>
          <p:cNvSpPr>
            <a:spLocks noGrp="1"/>
          </p:cNvSpPr>
          <p:nvPr>
            <p:ph type="dt" sz="half" idx="13"/>
          </p:nvPr>
        </p:nvSpPr>
        <p:spPr>
          <a:xfrm>
            <a:off x="381000" y="6356350"/>
            <a:ext cx="2743200" cy="365125"/>
          </a:xfrm>
          <a:prstGeom prst="rect">
            <a:avLst/>
          </a:prstGeom>
        </p:spPr>
        <p:txBody>
          <a:bodyPr vert="horz" lIns="91440" tIns="45720" rIns="91440" bIns="45720" rtlCol="0" anchor="ctr">
            <a:noAutofit/>
          </a:bodyPr>
          <a:lstStyle>
            <a:lvl1pPr algn="l">
              <a:defRPr lang="zh-TW" altLang="en-US" sz="1200" b="0" i="0" u="none" strike="noStrike" cap="none" noProof="0" smtClean="0">
                <a:solidFill>
                  <a:schemeClr val="accent3">
                    <a:lumMod val="50000"/>
                  </a:schemeClr>
                </a:solidFill>
                <a:latin typeface="Microsoft JhengHei UI" panose="020B0604030504040204" pitchFamily="34" charset="-120"/>
                <a:ea typeface="Microsoft JhengHei UI" panose="020B0604030504040204" pitchFamily="34" charset="-120"/>
                <a:cs typeface="Arial"/>
                <a:sym typeface="Arial"/>
              </a:defRPr>
            </a:lvl1pPr>
          </a:lstStyle>
          <a:p>
            <a:fld id="{771E5EC9-0AE7-4DA6-91A2-BEB118ECAB88}" type="datetime1">
              <a:rPr lang="en-US" altLang="zh-TW" smtClean="0"/>
              <a:pPr/>
              <a:t>3/12/2024</a:t>
            </a:fld>
            <a:endParaRPr lang="en-US" dirty="0"/>
          </a:p>
        </p:txBody>
      </p:sp>
      <p:sp>
        <p:nvSpPr>
          <p:cNvPr id="54" name="頁尾版面配置區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lumMod val="50000"/>
                  </a:schemeClr>
                </a:solidFill>
                <a:latin typeface="Microsoft JhengHei UI" panose="020B0604030504040204" pitchFamily="34" charset="-120"/>
                <a:ea typeface="Microsoft JhengHei UI" panose="020B0604030504040204" pitchFamily="34" charset="-120"/>
              </a:defRPr>
            </a:lvl1pPr>
          </a:lstStyle>
          <a:p>
            <a:r>
              <a:rPr lang="zh-TW" altLang="en-US" dirty="0"/>
              <a:t>簡報標題</a:t>
            </a:r>
          </a:p>
        </p:txBody>
      </p:sp>
      <p:sp>
        <p:nvSpPr>
          <p:cNvPr id="55"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115"/>
        <p:cNvGrpSpPr/>
        <p:nvPr/>
      </p:nvGrpSpPr>
      <p:grpSpPr>
        <a:xfrm>
          <a:off x="0" y="0"/>
          <a:ext cx="0" cy="0"/>
          <a:chOff x="0" y="0"/>
          <a:chExt cx="0" cy="0"/>
        </a:xfrm>
      </p:grpSpPr>
      <p:sp>
        <p:nvSpPr>
          <p:cNvPr id="116" name="Google Shape;116;p4"/>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4"/>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8" name="Google Shape;118;p4"/>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rot="-1664400" flipH="1">
            <a:off x="1801458" y="304516"/>
            <a:ext cx="9900063" cy="6757752"/>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4"/>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4"/>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4"/>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 name="Google Shape;124;p4"/>
          <p:cNvGrpSpPr/>
          <p:nvPr/>
        </p:nvGrpSpPr>
        <p:grpSpPr>
          <a:xfrm>
            <a:off x="10153501" y="2849039"/>
            <a:ext cx="2437255" cy="2244038"/>
            <a:chOff x="4876277" y="2305179"/>
            <a:chExt cx="2437255" cy="2244038"/>
          </a:xfrm>
        </p:grpSpPr>
        <p:sp>
          <p:nvSpPr>
            <p:cNvPr id="125" name="Google Shape;125;p4"/>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4"/>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4"/>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8" name="Google Shape;128;p4"/>
          <p:cNvGrpSpPr/>
          <p:nvPr/>
        </p:nvGrpSpPr>
        <p:grpSpPr>
          <a:xfrm>
            <a:off x="10177290" y="5267968"/>
            <a:ext cx="1548196" cy="1240407"/>
            <a:chOff x="10177290" y="5267968"/>
            <a:chExt cx="1548196" cy="1240407"/>
          </a:xfrm>
        </p:grpSpPr>
        <p:sp>
          <p:nvSpPr>
            <p:cNvPr id="129" name="Google Shape;129;p4"/>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4"/>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4"/>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4"/>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 name="Google Shape;13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34" name="Google Shape;134;p4"/>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135" name="Google Shape;135;p4"/>
          <p:cNvSpPr txBox="1">
            <a:spLocks noGrp="1"/>
          </p:cNvSpPr>
          <p:nvPr>
            <p:ph type="body" idx="1"/>
          </p:nvPr>
        </p:nvSpPr>
        <p:spPr>
          <a:xfrm>
            <a:off x="872800" y="2178450"/>
            <a:ext cx="10423800" cy="39135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pPr lvl="0"/>
            <a:r>
              <a:rPr lang="zh-TW" altLang="en-US"/>
              <a:t>編輯母片文字樣式</a:t>
            </a:r>
          </a:p>
        </p:txBody>
      </p:sp>
      <p:sp>
        <p:nvSpPr>
          <p:cNvPr id="136" name="Google Shape;136;p4"/>
          <p:cNvSpPr txBox="1">
            <a:spLocks noGrp="1"/>
          </p:cNvSpPr>
          <p:nvPr>
            <p:ph type="title"/>
          </p:nvPr>
        </p:nvSpPr>
        <p:spPr>
          <a:xfrm>
            <a:off x="872800" y="898175"/>
            <a:ext cx="1034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r>
              <a:rPr lang="zh-TW" altLang="en-US"/>
              <a:t>按一下以編輯母片標題樣式</a:t>
            </a:r>
            <a:endParaRPr/>
          </a:p>
        </p:txBody>
      </p:sp>
      <p:grpSp>
        <p:nvGrpSpPr>
          <p:cNvPr id="137" name="Google Shape;137;p4"/>
          <p:cNvGrpSpPr/>
          <p:nvPr/>
        </p:nvGrpSpPr>
        <p:grpSpPr>
          <a:xfrm rot="10280301">
            <a:off x="-61998" y="4650899"/>
            <a:ext cx="2248038" cy="2250341"/>
            <a:chOff x="1219199" y="2184509"/>
            <a:chExt cx="2248026" cy="2250330"/>
          </a:xfrm>
        </p:grpSpPr>
        <p:sp>
          <p:nvSpPr>
            <p:cNvPr id="138" name="Google Shape;138;p4"/>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4"/>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4"/>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4"/>
            <p:cNvSpPr/>
            <p:nvPr/>
          </p:nvSpPr>
          <p:spPr>
            <a:xfrm>
              <a:off x="2218979" y="2184509"/>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 name="Google Shape;150;p4"/>
          <p:cNvGrpSpPr/>
          <p:nvPr/>
        </p:nvGrpSpPr>
        <p:grpSpPr>
          <a:xfrm>
            <a:off x="9652874" y="-89649"/>
            <a:ext cx="2250905" cy="2349075"/>
            <a:chOff x="1219199" y="2085764"/>
            <a:chExt cx="2250905" cy="2349075"/>
          </a:xfrm>
        </p:grpSpPr>
        <p:sp>
          <p:nvSpPr>
            <p:cNvPr id="151" name="Google Shape;151;p4"/>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4"/>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4"/>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4"/>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63" name="Google Shape;163;p4"/>
          <p:cNvCxnSpPr/>
          <p:nvPr/>
        </p:nvCxnSpPr>
        <p:spPr>
          <a:xfrm>
            <a:off x="-8962" y="339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4" name="Google Shape;164;p4"/>
          <p:cNvCxnSpPr/>
          <p:nvPr/>
        </p:nvCxnSpPr>
        <p:spPr>
          <a:xfrm rot="-5400000">
            <a:off x="-1270585" y="1683283"/>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165" name="Google Shape;165;p4"/>
          <p:cNvCxnSpPr/>
          <p:nvPr/>
        </p:nvCxnSpPr>
        <p:spPr>
          <a:xfrm>
            <a:off x="7711566" y="66603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6" name="Google Shape;166;p4"/>
          <p:cNvCxnSpPr/>
          <p:nvPr/>
        </p:nvCxnSpPr>
        <p:spPr>
          <a:xfrm rot="-5400000">
            <a:off x="10286837" y="5332936"/>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53" name="日期版面配置區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zh-TW" altLang="en-US" sz="1200" b="0" i="0" u="none" strike="noStrike" cap="none" noProof="0" smtClean="0">
                <a:solidFill>
                  <a:schemeClr val="accent3">
                    <a:lumMod val="50000"/>
                  </a:schemeClr>
                </a:solidFill>
                <a:latin typeface="Microsoft JhengHei UI" panose="020B0604030504040204" pitchFamily="34" charset="-120"/>
                <a:ea typeface="Microsoft JhengHei UI" panose="020B0604030504040204" pitchFamily="34" charset="-120"/>
                <a:cs typeface="Arial"/>
                <a:sym typeface="Arial"/>
              </a:defRPr>
            </a:lvl1pPr>
          </a:lstStyle>
          <a:p>
            <a:fld id="{771E5EC9-0AE7-4DA6-91A2-BEB118ECAB88}" type="datetime1">
              <a:rPr lang="en-US" altLang="zh-TW" smtClean="0"/>
              <a:pPr/>
              <a:t>3/12/2024</a:t>
            </a:fld>
            <a:endParaRPr lang="en-US" dirty="0"/>
          </a:p>
        </p:txBody>
      </p:sp>
      <p:sp>
        <p:nvSpPr>
          <p:cNvPr id="54" name="頁尾版面配置區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lumMod val="50000"/>
                  </a:schemeClr>
                </a:solidFill>
                <a:latin typeface="Microsoft JhengHei UI" panose="020B0604030504040204" pitchFamily="34" charset="-120"/>
                <a:ea typeface="Microsoft JhengHei UI" panose="020B0604030504040204" pitchFamily="34" charset="-120"/>
              </a:defRPr>
            </a:lvl1pPr>
          </a:lstStyle>
          <a:p>
            <a:r>
              <a:rPr lang="zh-TW" altLang="en-US" dirty="0"/>
              <a:t>簡報標題</a:t>
            </a:r>
          </a:p>
        </p:txBody>
      </p:sp>
      <p:sp>
        <p:nvSpPr>
          <p:cNvPr id="55"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167"/>
        <p:cNvGrpSpPr/>
        <p:nvPr/>
      </p:nvGrpSpPr>
      <p:grpSpPr>
        <a:xfrm>
          <a:off x="0" y="0"/>
          <a:ext cx="0" cy="0"/>
          <a:chOff x="0" y="0"/>
          <a:chExt cx="0" cy="0"/>
        </a:xfrm>
      </p:grpSpPr>
      <p:grpSp>
        <p:nvGrpSpPr>
          <p:cNvPr id="168" name="Google Shape;168;p5"/>
          <p:cNvGrpSpPr/>
          <p:nvPr/>
        </p:nvGrpSpPr>
        <p:grpSpPr>
          <a:xfrm rot="10800000" flipH="1">
            <a:off x="10944790" y="294245"/>
            <a:ext cx="988183" cy="1240407"/>
            <a:chOff x="10177290" y="5267968"/>
            <a:chExt cx="988183" cy="1240407"/>
          </a:xfrm>
        </p:grpSpPr>
        <p:sp>
          <p:nvSpPr>
            <p:cNvPr id="169" name="Google Shape;169;p5"/>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5"/>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5"/>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5"/>
          <p:cNvSpPr/>
          <p:nvPr/>
        </p:nvSpPr>
        <p:spPr>
          <a:xfrm rot="10800000" flipH="1">
            <a:off x="5769806" y="281197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3" name="Google Shape;173;p5"/>
          <p:cNvSpPr/>
          <p:nvPr/>
        </p:nvSpPr>
        <p:spPr>
          <a:xfrm rot="10800000" flipH="1">
            <a:off x="1200888" y="-555200"/>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5"/>
          <p:cNvSpPr/>
          <p:nvPr/>
        </p:nvSpPr>
        <p:spPr>
          <a:xfrm rot="-9137100">
            <a:off x="2859781" y="-5393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5"/>
          <p:cNvSpPr/>
          <p:nvPr/>
        </p:nvSpPr>
        <p:spPr>
          <a:xfrm rot="10800000" flipH="1">
            <a:off x="266971" y="2604005"/>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6" name="Google Shape;176;p5"/>
          <p:cNvGrpSpPr/>
          <p:nvPr/>
        </p:nvGrpSpPr>
        <p:grpSpPr>
          <a:xfrm rot="10800000" flipH="1">
            <a:off x="10921001" y="1709543"/>
            <a:ext cx="2437255" cy="2244038"/>
            <a:chOff x="4876277" y="2305179"/>
            <a:chExt cx="2437255" cy="2244038"/>
          </a:xfrm>
        </p:grpSpPr>
        <p:sp>
          <p:nvSpPr>
            <p:cNvPr id="177" name="Google Shape;177;p5"/>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5"/>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5"/>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80" name="Google Shape;180;p5"/>
          <p:cNvCxnSpPr/>
          <p:nvPr/>
        </p:nvCxnSpPr>
        <p:spPr>
          <a:xfrm>
            <a:off x="7292891" y="376269"/>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81" name="Google Shape;181;p5"/>
          <p:cNvCxnSpPr/>
          <p:nvPr/>
        </p:nvCxnSpPr>
        <p:spPr>
          <a:xfrm rot="5400000">
            <a:off x="9791962" y="1551234"/>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82" name="Google Shape;182;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cxnSp>
        <p:nvCxnSpPr>
          <p:cNvPr id="183" name="Google Shape;183;p5"/>
          <p:cNvCxnSpPr/>
          <p:nvPr/>
        </p:nvCxnSpPr>
        <p:spPr>
          <a:xfrm>
            <a:off x="656763" y="6386367"/>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84" name="Google Shape;184;p5"/>
          <p:cNvCxnSpPr/>
          <p:nvPr/>
        </p:nvCxnSpPr>
        <p:spPr>
          <a:xfrm rot="5400000">
            <a:off x="-604860" y="504225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85" name="Google Shape;185;p5"/>
          <p:cNvSpPr/>
          <p:nvPr/>
        </p:nvSpPr>
        <p:spPr>
          <a:xfrm rot="10800000" flipH="1">
            <a:off x="1295675" y="677425"/>
            <a:ext cx="9812100" cy="54552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186" name="Google Shape;186;p5"/>
          <p:cNvGrpSpPr/>
          <p:nvPr/>
        </p:nvGrpSpPr>
        <p:grpSpPr>
          <a:xfrm rot="519699" flipH="1">
            <a:off x="86588" y="-141878"/>
            <a:ext cx="2248038" cy="2349087"/>
            <a:chOff x="1219199" y="2085764"/>
            <a:chExt cx="2248026" cy="2349075"/>
          </a:xfrm>
        </p:grpSpPr>
        <p:sp>
          <p:nvSpPr>
            <p:cNvPr id="187" name="Google Shape;187;p5"/>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5"/>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5"/>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5"/>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5"/>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5"/>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5"/>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5"/>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5"/>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5"/>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5"/>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5"/>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9" name="Google Shape;199;p5"/>
          <p:cNvSpPr/>
          <p:nvPr/>
        </p:nvSpPr>
        <p:spPr>
          <a:xfrm rot="10800000" flipH="1">
            <a:off x="-382275" y="41916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5"/>
          <p:cNvSpPr/>
          <p:nvPr/>
        </p:nvSpPr>
        <p:spPr>
          <a:xfrm rot="10800000" flipH="1">
            <a:off x="-229875" y="40392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5"/>
          <p:cNvSpPr/>
          <p:nvPr/>
        </p:nvSpPr>
        <p:spPr>
          <a:xfrm rot="10800000" flipH="1">
            <a:off x="-77475" y="38868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2" name="Google Shape;202;p5"/>
          <p:cNvGrpSpPr/>
          <p:nvPr/>
        </p:nvGrpSpPr>
        <p:grpSpPr>
          <a:xfrm rot="10800000" flipH="1">
            <a:off x="9669824" y="4569881"/>
            <a:ext cx="2250905" cy="2349075"/>
            <a:chOff x="1219199" y="2085764"/>
            <a:chExt cx="2250905" cy="2349075"/>
          </a:xfrm>
        </p:grpSpPr>
        <p:sp>
          <p:nvSpPr>
            <p:cNvPr id="203" name="Google Shape;203;p5"/>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5"/>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5"/>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5"/>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5"/>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5"/>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5"/>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5"/>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5"/>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5"/>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5"/>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5"/>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5" name="Google Shape;215;p5"/>
          <p:cNvSpPr txBox="1">
            <a:spLocks noGrp="1"/>
          </p:cNvSpPr>
          <p:nvPr>
            <p:ph type="title"/>
          </p:nvPr>
        </p:nvSpPr>
        <p:spPr>
          <a:xfrm>
            <a:off x="1789950" y="3047250"/>
            <a:ext cx="87687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7200"/>
              <a:buNone/>
              <a:defRPr sz="7200">
                <a:solidFill>
                  <a:schemeClr val="dk1"/>
                </a:solidFill>
              </a:defRPr>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rPr lang="zh-TW" altLang="en-US"/>
              <a:t>按一下以編輯母片標題樣式</a:t>
            </a:r>
            <a:endParaRPr/>
          </a:p>
        </p:txBody>
      </p:sp>
      <p:sp>
        <p:nvSpPr>
          <p:cNvPr id="51" name="日期版面配置區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zh-TW" altLang="en-US" sz="1200" b="0" i="0" u="none" strike="noStrike" cap="none" noProof="0" smtClean="0">
                <a:solidFill>
                  <a:schemeClr val="accent3">
                    <a:lumMod val="50000"/>
                  </a:schemeClr>
                </a:solidFill>
                <a:latin typeface="Microsoft JhengHei UI" panose="020B0604030504040204" pitchFamily="34" charset="-120"/>
                <a:ea typeface="Microsoft JhengHei UI" panose="020B0604030504040204" pitchFamily="34" charset="-120"/>
                <a:cs typeface="Arial"/>
                <a:sym typeface="Arial"/>
              </a:defRPr>
            </a:lvl1pPr>
          </a:lstStyle>
          <a:p>
            <a:fld id="{771E5EC9-0AE7-4DA6-91A2-BEB118ECAB88}" type="datetime1">
              <a:rPr lang="en-US" altLang="zh-TW" smtClean="0"/>
              <a:pPr/>
              <a:t>3/12/2024</a:t>
            </a:fld>
            <a:endParaRPr lang="en-US" dirty="0"/>
          </a:p>
        </p:txBody>
      </p:sp>
      <p:sp>
        <p:nvSpPr>
          <p:cNvPr id="52" name="頁尾版面配置區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lumMod val="50000"/>
                  </a:schemeClr>
                </a:solidFill>
                <a:latin typeface="Microsoft JhengHei UI" panose="020B0604030504040204" pitchFamily="34" charset="-120"/>
                <a:ea typeface="Microsoft JhengHei UI" panose="020B0604030504040204" pitchFamily="34" charset="-120"/>
              </a:defRPr>
            </a:lvl1pPr>
          </a:lstStyle>
          <a:p>
            <a:r>
              <a:rPr lang="zh-TW" altLang="en-US" dirty="0"/>
              <a:t>簡報標題</a:t>
            </a:r>
          </a:p>
        </p:txBody>
      </p:sp>
      <p:sp>
        <p:nvSpPr>
          <p:cNvPr id="53"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217"/>
        <p:cNvGrpSpPr/>
        <p:nvPr/>
      </p:nvGrpSpPr>
      <p:grpSpPr>
        <a:xfrm>
          <a:off x="0" y="0"/>
          <a:ext cx="0" cy="0"/>
          <a:chOff x="0" y="0"/>
          <a:chExt cx="0" cy="0"/>
        </a:xfrm>
      </p:grpSpPr>
      <p:sp>
        <p:nvSpPr>
          <p:cNvPr id="218" name="Google Shape;218;p6"/>
          <p:cNvSpPr/>
          <p:nvPr/>
        </p:nvSpPr>
        <p:spPr>
          <a:xfrm flipH="1">
            <a:off x="9350550" y="1702475"/>
            <a:ext cx="2865600" cy="5187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9" name="Google Shape;219;p6"/>
          <p:cNvSpPr/>
          <p:nvPr/>
        </p:nvSpPr>
        <p:spPr>
          <a:xfrm rot="-4699508">
            <a:off x="-253482" y="2802343"/>
            <a:ext cx="4007526" cy="40956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6"/>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6"/>
          <p:cNvSpPr/>
          <p:nvPr/>
        </p:nvSpPr>
        <p:spPr>
          <a:xfrm flipH="1">
            <a:off x="4840224" y="-73980"/>
            <a:ext cx="7524245" cy="4171543"/>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6"/>
          <p:cNvSpPr/>
          <p:nvPr/>
        </p:nvSpPr>
        <p:spPr>
          <a:xfrm rot="1662900">
            <a:off x="412824" y="27691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24" name="Google Shape;224;p6"/>
          <p:cNvGrpSpPr/>
          <p:nvPr/>
        </p:nvGrpSpPr>
        <p:grpSpPr>
          <a:xfrm rot="4889499" flipH="1">
            <a:off x="10064656" y="-106018"/>
            <a:ext cx="1879580" cy="2165073"/>
            <a:chOff x="4876277" y="2305179"/>
            <a:chExt cx="2437255" cy="2244038"/>
          </a:xfrm>
        </p:grpSpPr>
        <p:sp>
          <p:nvSpPr>
            <p:cNvPr id="225" name="Google Shape;225;p6"/>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6"/>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6"/>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8" name="Google Shape;228;p6"/>
          <p:cNvSpPr/>
          <p:nvPr/>
        </p:nvSpPr>
        <p:spPr>
          <a:xfrm>
            <a:off x="-171475" y="-3787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6"/>
          <p:cNvSpPr/>
          <p:nvPr/>
        </p:nvSpPr>
        <p:spPr>
          <a:xfrm>
            <a:off x="-19075" y="-2263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6"/>
          <p:cNvSpPr/>
          <p:nvPr/>
        </p:nvSpPr>
        <p:spPr>
          <a:xfrm>
            <a:off x="133325" y="-739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6"/>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232" name="Google Shape;232;p6"/>
          <p:cNvSpPr txBox="1">
            <a:spLocks noGrp="1"/>
          </p:cNvSpPr>
          <p:nvPr>
            <p:ph type="body" idx="1"/>
          </p:nvPr>
        </p:nvSpPr>
        <p:spPr>
          <a:xfrm>
            <a:off x="1002675" y="1784361"/>
            <a:ext cx="102939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pPr lvl="0"/>
            <a:r>
              <a:rPr lang="zh-TW" altLang="en-US"/>
              <a:t>編輯母片文字樣式</a:t>
            </a:r>
          </a:p>
        </p:txBody>
      </p:sp>
      <p:sp>
        <p:nvSpPr>
          <p:cNvPr id="233" name="Google Shape;233;p6"/>
          <p:cNvSpPr txBox="1">
            <a:spLocks noGrp="1"/>
          </p:cNvSpPr>
          <p:nvPr>
            <p:ph type="title"/>
          </p:nvPr>
        </p:nvSpPr>
        <p:spPr>
          <a:xfrm>
            <a:off x="1002675" y="841100"/>
            <a:ext cx="10293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r>
              <a:rPr lang="zh-TW" altLang="en-US"/>
              <a:t>按一下以編輯母片標題樣式</a:t>
            </a:r>
            <a:endParaRPr/>
          </a:p>
        </p:txBody>
      </p:sp>
      <p:grpSp>
        <p:nvGrpSpPr>
          <p:cNvPr id="234" name="Google Shape;234;p6"/>
          <p:cNvGrpSpPr/>
          <p:nvPr/>
        </p:nvGrpSpPr>
        <p:grpSpPr>
          <a:xfrm rot="10800000" flipH="1">
            <a:off x="9669824" y="4569881"/>
            <a:ext cx="2250905" cy="2249091"/>
            <a:chOff x="1219199" y="2185748"/>
            <a:chExt cx="2250905" cy="2249091"/>
          </a:xfrm>
        </p:grpSpPr>
        <p:sp>
          <p:nvSpPr>
            <p:cNvPr id="235" name="Google Shape;235;p6"/>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6"/>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6"/>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6"/>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6"/>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6"/>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6"/>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6"/>
            <p:cNvSpPr/>
            <p:nvPr/>
          </p:nvSpPr>
          <p:spPr>
            <a:xfrm>
              <a:off x="2207032" y="22375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6"/>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6"/>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6"/>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6"/>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247" name="Google Shape;247;p6"/>
          <p:cNvCxnSpPr/>
          <p:nvPr/>
        </p:nvCxnSpPr>
        <p:spPr>
          <a:xfrm>
            <a:off x="-12" y="396140"/>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48" name="Google Shape;248;p6"/>
          <p:cNvCxnSpPr/>
          <p:nvPr/>
        </p:nvCxnSpPr>
        <p:spPr>
          <a:xfrm rot="-5400000">
            <a:off x="-1261635" y="1740258"/>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4" name="日期版面配置區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zh-TW" altLang="en-US" sz="1200" b="0" i="0" u="none" strike="noStrike" cap="none" noProof="0" smtClean="0">
                <a:solidFill>
                  <a:schemeClr val="accent3">
                    <a:lumMod val="50000"/>
                  </a:schemeClr>
                </a:solidFill>
                <a:latin typeface="Microsoft JhengHei UI" panose="020B0604030504040204" pitchFamily="34" charset="-120"/>
                <a:ea typeface="Microsoft JhengHei UI" panose="020B0604030504040204" pitchFamily="34" charset="-120"/>
                <a:cs typeface="Arial"/>
                <a:sym typeface="Arial"/>
              </a:defRPr>
            </a:lvl1pPr>
          </a:lstStyle>
          <a:p>
            <a:fld id="{771E5EC9-0AE7-4DA6-91A2-BEB118ECAB88}" type="datetime1">
              <a:rPr lang="en-US" altLang="zh-TW" smtClean="0"/>
              <a:pPr/>
              <a:t>3/12/2024</a:t>
            </a:fld>
            <a:endParaRPr lang="en-US" dirty="0"/>
          </a:p>
        </p:txBody>
      </p:sp>
      <p:sp>
        <p:nvSpPr>
          <p:cNvPr id="35" name="頁尾版面配置區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lumMod val="50000"/>
                  </a:schemeClr>
                </a:solidFill>
                <a:latin typeface="Microsoft JhengHei UI" panose="020B0604030504040204" pitchFamily="34" charset="-120"/>
                <a:ea typeface="Microsoft JhengHei UI" panose="020B0604030504040204" pitchFamily="34" charset="-120"/>
              </a:defRPr>
            </a:lvl1pPr>
          </a:lstStyle>
          <a:p>
            <a:r>
              <a:rPr lang="zh-TW" altLang="en-US" dirty="0"/>
              <a:t>簡報標題</a:t>
            </a:r>
          </a:p>
        </p:txBody>
      </p:sp>
      <p:sp>
        <p:nvSpPr>
          <p:cNvPr id="36"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250"/>
        <p:cNvGrpSpPr/>
        <p:nvPr/>
      </p:nvGrpSpPr>
      <p:grpSpPr>
        <a:xfrm>
          <a:off x="0" y="0"/>
          <a:ext cx="0" cy="0"/>
          <a:chOff x="0" y="0"/>
          <a:chExt cx="0" cy="0"/>
        </a:xfrm>
      </p:grpSpPr>
      <p:sp>
        <p:nvSpPr>
          <p:cNvPr id="251" name="Google Shape;251;p7"/>
          <p:cNvSpPr/>
          <p:nvPr/>
        </p:nvSpPr>
        <p:spPr>
          <a:xfrm rot="10800000">
            <a:off x="0" y="2854907"/>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2" name="Google Shape;252;p7"/>
          <p:cNvSpPr/>
          <p:nvPr/>
        </p:nvSpPr>
        <p:spPr>
          <a:xfrm rot="10800000">
            <a:off x="-87137" y="-702375"/>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7"/>
          <p:cNvSpPr/>
          <p:nvPr/>
        </p:nvSpPr>
        <p:spPr>
          <a:xfrm rot="-556215" flipH="1">
            <a:off x="1185045" y="2675633"/>
            <a:ext cx="6745753" cy="4166768"/>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4" name="Google Shape;254;p7"/>
          <p:cNvGrpSpPr/>
          <p:nvPr/>
        </p:nvGrpSpPr>
        <p:grpSpPr>
          <a:xfrm rot="10800000">
            <a:off x="402283" y="147070"/>
            <a:ext cx="988183" cy="1240407"/>
            <a:chOff x="10177290" y="5267968"/>
            <a:chExt cx="988183" cy="1240407"/>
          </a:xfrm>
        </p:grpSpPr>
        <p:sp>
          <p:nvSpPr>
            <p:cNvPr id="255" name="Google Shape;255;p7"/>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7"/>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7"/>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8" name="Google Shape;258;p7"/>
          <p:cNvSpPr/>
          <p:nvPr/>
        </p:nvSpPr>
        <p:spPr>
          <a:xfrm rot="9137100" flipH="1">
            <a:off x="2793612" y="63940"/>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7"/>
          <p:cNvSpPr/>
          <p:nvPr/>
        </p:nvSpPr>
        <p:spPr>
          <a:xfrm rot="10800000">
            <a:off x="8063574" y="2456830"/>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0" name="Google Shape;260;p7"/>
          <p:cNvGrpSpPr/>
          <p:nvPr/>
        </p:nvGrpSpPr>
        <p:grpSpPr>
          <a:xfrm rot="10800000">
            <a:off x="-1023000" y="1562368"/>
            <a:ext cx="2437255" cy="2244038"/>
            <a:chOff x="4876277" y="2305179"/>
            <a:chExt cx="2437255" cy="2244038"/>
          </a:xfrm>
        </p:grpSpPr>
        <p:sp>
          <p:nvSpPr>
            <p:cNvPr id="261" name="Google Shape;261;p7"/>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7"/>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7"/>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264" name="Google Shape;264;p7"/>
          <p:cNvCxnSpPr/>
          <p:nvPr/>
        </p:nvCxnSpPr>
        <p:spPr>
          <a:xfrm rot="10800000">
            <a:off x="770965" y="381494"/>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65" name="Google Shape;265;p7"/>
          <p:cNvCxnSpPr/>
          <p:nvPr/>
        </p:nvCxnSpPr>
        <p:spPr>
          <a:xfrm rot="10800000">
            <a:off x="7178493" y="6239192"/>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66" name="Google Shape;266;p7"/>
          <p:cNvCxnSpPr/>
          <p:nvPr/>
        </p:nvCxnSpPr>
        <p:spPr>
          <a:xfrm rot="5400000">
            <a:off x="9664116" y="4895075"/>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267" name="Google Shape;267;p7"/>
          <p:cNvSpPr/>
          <p:nvPr/>
        </p:nvSpPr>
        <p:spPr>
          <a:xfrm rot="10800000">
            <a:off x="6920912" y="4044484"/>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7"/>
          <p:cNvSpPr/>
          <p:nvPr/>
        </p:nvSpPr>
        <p:spPr>
          <a:xfrm rot="10800000">
            <a:off x="6768512" y="3892084"/>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7"/>
          <p:cNvSpPr/>
          <p:nvPr/>
        </p:nvSpPr>
        <p:spPr>
          <a:xfrm rot="10800000">
            <a:off x="6616112" y="3739684"/>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71" name="Google Shape;271;p7"/>
          <p:cNvSpPr/>
          <p:nvPr/>
        </p:nvSpPr>
        <p:spPr>
          <a:xfrm rot="10800000" flipH="1">
            <a:off x="1324988" y="738300"/>
            <a:ext cx="9604800" cy="5144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cxnSp>
        <p:nvCxnSpPr>
          <p:cNvPr id="272" name="Google Shape;272;p7"/>
          <p:cNvCxnSpPr/>
          <p:nvPr/>
        </p:nvCxnSpPr>
        <p:spPr>
          <a:xfrm rot="5400000">
            <a:off x="-609159" y="179040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273" name="Google Shape;273;p7"/>
          <p:cNvSpPr txBox="1">
            <a:spLocks noGrp="1"/>
          </p:cNvSpPr>
          <p:nvPr>
            <p:ph type="title"/>
          </p:nvPr>
        </p:nvSpPr>
        <p:spPr>
          <a:xfrm>
            <a:off x="1893674" y="600200"/>
            <a:ext cx="72504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r>
              <a:rPr lang="zh-TW" altLang="en-US"/>
              <a:t>按一下以編輯母片標題樣式</a:t>
            </a:r>
            <a:endParaRPr/>
          </a:p>
        </p:txBody>
      </p:sp>
      <p:grpSp>
        <p:nvGrpSpPr>
          <p:cNvPr id="274" name="Google Shape;274;p7"/>
          <p:cNvGrpSpPr/>
          <p:nvPr/>
        </p:nvGrpSpPr>
        <p:grpSpPr>
          <a:xfrm rot="10800000">
            <a:off x="139927" y="4586131"/>
            <a:ext cx="2250905" cy="2349075"/>
            <a:chOff x="1219199" y="2085764"/>
            <a:chExt cx="2250905" cy="2349075"/>
          </a:xfrm>
        </p:grpSpPr>
        <p:sp>
          <p:nvSpPr>
            <p:cNvPr id="275" name="Google Shape;275;p7"/>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7"/>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7"/>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7"/>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7"/>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7"/>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7"/>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7"/>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7"/>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7"/>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7"/>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7"/>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7" name="Google Shape;287;p7"/>
          <p:cNvGrpSpPr/>
          <p:nvPr/>
        </p:nvGrpSpPr>
        <p:grpSpPr>
          <a:xfrm rot="-519699">
            <a:off x="10000630" y="-289053"/>
            <a:ext cx="2248038" cy="2349087"/>
            <a:chOff x="1219199" y="2085764"/>
            <a:chExt cx="2248026" cy="2349075"/>
          </a:xfrm>
        </p:grpSpPr>
        <p:sp>
          <p:nvSpPr>
            <p:cNvPr id="288" name="Google Shape;288;p7"/>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7"/>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7"/>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7"/>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7"/>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7"/>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7"/>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7"/>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7"/>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7"/>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7"/>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7"/>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 name="日期版面配置區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zh-TW" altLang="en-US" sz="1200" b="0" i="0" u="none" strike="noStrike" cap="none" noProof="0" smtClean="0">
                <a:solidFill>
                  <a:schemeClr val="accent3">
                    <a:lumMod val="50000"/>
                  </a:schemeClr>
                </a:solidFill>
                <a:latin typeface="Microsoft JhengHei UI" panose="020B0604030504040204" pitchFamily="34" charset="-120"/>
                <a:ea typeface="Microsoft JhengHei UI" panose="020B0604030504040204" pitchFamily="34" charset="-120"/>
                <a:cs typeface="Arial"/>
                <a:sym typeface="Arial"/>
              </a:defRPr>
            </a:lvl1pPr>
          </a:lstStyle>
          <a:p>
            <a:fld id="{771E5EC9-0AE7-4DA6-91A2-BEB118ECAB88}" type="datetime1">
              <a:rPr lang="en-US" altLang="zh-TW" smtClean="0"/>
              <a:pPr/>
              <a:t>3/12/2024</a:t>
            </a:fld>
            <a:endParaRPr lang="en-US" dirty="0"/>
          </a:p>
        </p:txBody>
      </p:sp>
      <p:sp>
        <p:nvSpPr>
          <p:cNvPr id="53" name="頁尾版面配置區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lumMod val="50000"/>
                  </a:schemeClr>
                </a:solidFill>
                <a:latin typeface="Microsoft JhengHei UI" panose="020B0604030504040204" pitchFamily="34" charset="-120"/>
                <a:ea typeface="Microsoft JhengHei UI" panose="020B0604030504040204" pitchFamily="34" charset="-120"/>
              </a:defRPr>
            </a:lvl1pPr>
          </a:lstStyle>
          <a:p>
            <a:r>
              <a:rPr lang="zh-TW" altLang="en-US" dirty="0"/>
              <a:t>簡報標題</a:t>
            </a:r>
          </a:p>
        </p:txBody>
      </p:sp>
      <p:sp>
        <p:nvSpPr>
          <p:cNvPr id="54"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ubtitle" userDrawn="1">
  <p:cSld name="CUSTOM_4">
    <p:spTree>
      <p:nvGrpSpPr>
        <p:cNvPr id="1" name="Shape 402"/>
        <p:cNvGrpSpPr/>
        <p:nvPr/>
      </p:nvGrpSpPr>
      <p:grpSpPr>
        <a:xfrm>
          <a:off x="0" y="0"/>
          <a:ext cx="0" cy="0"/>
          <a:chOff x="0" y="0"/>
          <a:chExt cx="0" cy="0"/>
        </a:xfrm>
      </p:grpSpPr>
      <p:sp>
        <p:nvSpPr>
          <p:cNvPr id="403" name="Google Shape;403;p10"/>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0"/>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5" name="Google Shape;405;p10"/>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0"/>
          <p:cNvSpPr/>
          <p:nvPr/>
        </p:nvSpPr>
        <p:spPr>
          <a:xfrm rot="-1664400" flipH="1">
            <a:off x="1671798" y="-230019"/>
            <a:ext cx="9900063" cy="7322794"/>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0"/>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0"/>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0"/>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0"/>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1" name="Google Shape;411;p10"/>
          <p:cNvGrpSpPr/>
          <p:nvPr/>
        </p:nvGrpSpPr>
        <p:grpSpPr>
          <a:xfrm>
            <a:off x="10177290" y="5267968"/>
            <a:ext cx="1548196" cy="1240407"/>
            <a:chOff x="10177290" y="5267968"/>
            <a:chExt cx="1548196" cy="1240407"/>
          </a:xfrm>
        </p:grpSpPr>
        <p:sp>
          <p:nvSpPr>
            <p:cNvPr id="412" name="Google Shape;412;p10"/>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0"/>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0"/>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0"/>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10"/>
          <p:cNvSpPr/>
          <p:nvPr/>
        </p:nvSpPr>
        <p:spPr>
          <a:xfrm flipH="1">
            <a:off x="75" y="593375"/>
            <a:ext cx="11903700" cy="57954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417" name="Google Shape;417;p10"/>
          <p:cNvGrpSpPr/>
          <p:nvPr/>
        </p:nvGrpSpPr>
        <p:grpSpPr>
          <a:xfrm rot="10280301">
            <a:off x="-54562" y="4650336"/>
            <a:ext cx="2248038" cy="2349087"/>
            <a:chOff x="1219199" y="2085764"/>
            <a:chExt cx="2248026" cy="2349075"/>
          </a:xfrm>
        </p:grpSpPr>
        <p:sp>
          <p:nvSpPr>
            <p:cNvPr id="418" name="Google Shape;418;p10"/>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0"/>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0"/>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0" name="Google Shape;430;p10"/>
          <p:cNvGrpSpPr/>
          <p:nvPr/>
        </p:nvGrpSpPr>
        <p:grpSpPr>
          <a:xfrm>
            <a:off x="9652874" y="-89649"/>
            <a:ext cx="2250905" cy="2349075"/>
            <a:chOff x="1219199" y="2085764"/>
            <a:chExt cx="2250905" cy="2349075"/>
          </a:xfrm>
        </p:grpSpPr>
        <p:sp>
          <p:nvSpPr>
            <p:cNvPr id="431" name="Google Shape;431;p10"/>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0"/>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0"/>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3" name="Google Shape;443;p10"/>
          <p:cNvGrpSpPr/>
          <p:nvPr/>
        </p:nvGrpSpPr>
        <p:grpSpPr>
          <a:xfrm rot="5400000">
            <a:off x="10443825" y="4447623"/>
            <a:ext cx="2437255" cy="2244038"/>
            <a:chOff x="4876277" y="2305179"/>
            <a:chExt cx="2437255" cy="2244038"/>
          </a:xfrm>
        </p:grpSpPr>
        <p:sp>
          <p:nvSpPr>
            <p:cNvPr id="444" name="Google Shape;444;p10"/>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0"/>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0"/>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8" name="Google Shape;448;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r>
              <a:rPr lang="zh-TW" altLang="en-US"/>
              <a:t>按一下以編輯母片標題樣式</a:t>
            </a:r>
            <a:endParaRPr/>
          </a:p>
        </p:txBody>
      </p:sp>
      <p:sp>
        <p:nvSpPr>
          <p:cNvPr id="50" name="日期版面配置區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zh-TW" altLang="en-US" sz="1200" b="0" i="0" u="none" strike="noStrike" cap="none" noProof="0" smtClean="0">
                <a:solidFill>
                  <a:schemeClr val="accent3">
                    <a:lumMod val="50000"/>
                  </a:schemeClr>
                </a:solidFill>
                <a:latin typeface="Microsoft JhengHei UI" panose="020B0604030504040204" pitchFamily="34" charset="-120"/>
                <a:ea typeface="Microsoft JhengHei UI" panose="020B0604030504040204" pitchFamily="34" charset="-120"/>
                <a:cs typeface="Arial"/>
                <a:sym typeface="Arial"/>
              </a:defRPr>
            </a:lvl1pPr>
          </a:lstStyle>
          <a:p>
            <a:fld id="{771E5EC9-0AE7-4DA6-91A2-BEB118ECAB88}" type="datetime1">
              <a:rPr lang="en-US" altLang="zh-TW" smtClean="0"/>
              <a:pPr/>
              <a:t>3/12/2024</a:t>
            </a:fld>
            <a:endParaRPr lang="en-US" dirty="0"/>
          </a:p>
        </p:txBody>
      </p:sp>
      <p:sp>
        <p:nvSpPr>
          <p:cNvPr id="51" name="頁尾版面配置區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lumMod val="50000"/>
                  </a:schemeClr>
                </a:solidFill>
                <a:latin typeface="Microsoft JhengHei UI" panose="020B0604030504040204" pitchFamily="34" charset="-120"/>
                <a:ea typeface="Microsoft JhengHei UI" panose="020B0604030504040204" pitchFamily="34" charset="-120"/>
              </a:defRPr>
            </a:lvl1pPr>
          </a:lstStyle>
          <a:p>
            <a:r>
              <a:rPr lang="zh-TW" altLang="en-US" dirty="0"/>
              <a:t>簡報標題</a:t>
            </a:r>
          </a:p>
        </p:txBody>
      </p:sp>
      <p:sp>
        <p:nvSpPr>
          <p:cNvPr id="52"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版面配置區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rtlCol="0">
            <a:noAutofit/>
          </a:bodyPr>
          <a:lstStyle>
            <a:lvl1pPr marL="0" indent="0">
              <a:buNone/>
              <a:defRPr>
                <a:latin typeface="Microsoft JhengHei UI" panose="020B0604030504040204" pitchFamily="34" charset="-120"/>
                <a:ea typeface="Microsoft JhengHei UI" panose="020B0604030504040204" pitchFamily="34" charset="-120"/>
              </a:defRPr>
            </a:lvl1pPr>
            <a:lvl2pPr marL="457200" indent="0">
              <a:buNone/>
              <a:defRPr>
                <a:latin typeface="Microsoft JhengHei UI" panose="020B0604030504040204" pitchFamily="34" charset="-120"/>
                <a:ea typeface="Microsoft JhengHei UI" panose="020B0604030504040204" pitchFamily="34" charset="-120"/>
              </a:defRPr>
            </a:lvl2pPr>
            <a:lvl3pPr marL="914400" indent="0">
              <a:buNone/>
              <a:defRPr>
                <a:latin typeface="Microsoft JhengHei UI" panose="020B0604030504040204" pitchFamily="34" charset="-120"/>
                <a:ea typeface="Microsoft JhengHei UI" panose="020B0604030504040204" pitchFamily="34" charset="-120"/>
              </a:defRPr>
            </a:lvl3pPr>
            <a:lvl4pPr marL="1371600" indent="0">
              <a:buNone/>
              <a:defRPr>
                <a:latin typeface="Microsoft JhengHei UI" panose="020B0604030504040204" pitchFamily="34" charset="-120"/>
                <a:ea typeface="Microsoft JhengHei UI" panose="020B0604030504040204" pitchFamily="34" charset="-120"/>
              </a:defRPr>
            </a:lvl4pPr>
            <a:lvl5pPr marL="1828800" indent="0">
              <a:buNone/>
              <a:defRPr>
                <a:latin typeface="Microsoft JhengHei UI" panose="020B0604030504040204" pitchFamily="34" charset="-120"/>
                <a:ea typeface="Microsoft JhengHei UI" panose="020B0604030504040204" pitchFamily="34" charset="-120"/>
              </a:defRPr>
            </a:lvl5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手繪多邊形​​(F)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5" name="手繪多邊形​​(F)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6" name="手繪多邊形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TW" altLang="en-US" noProof="0">
              <a:latin typeface="Microsoft JhengHei UI" panose="020B0604030504040204" pitchFamily="34" charset="-120"/>
              <a:ea typeface="Microsoft JhengHei UI" panose="020B0604030504040204" pitchFamily="34" charset="-120"/>
            </a:endParaRPr>
          </a:p>
        </p:txBody>
      </p:sp>
      <p:grpSp>
        <p:nvGrpSpPr>
          <p:cNvPr id="9" name="群組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手繪多邊形​​(F)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8" name="手繪多邊形​​(F)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TW" altLang="en-US" noProof="0">
                <a:latin typeface="Microsoft JhengHei UI" panose="020B0604030504040204" pitchFamily="34" charset="-120"/>
                <a:ea typeface="Microsoft JhengHei UI" panose="020B0604030504040204" pitchFamily="34" charset="-120"/>
              </a:endParaRPr>
            </a:p>
          </p:txBody>
        </p:sp>
      </p:grpSp>
      <p:sp>
        <p:nvSpPr>
          <p:cNvPr id="12" name="投影片編號版面配置區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icrosoft JhengHei UI" panose="020B0604030504040204" pitchFamily="34" charset="-120"/>
                <a:ea typeface="Microsoft JhengHei UI" panose="020B0604030504040204" pitchFamily="34" charset="-120"/>
              </a:defRPr>
            </a:lvl1pPr>
          </a:lstStyle>
          <a:p>
            <a:fld id="{294A09A9-5501-47C1-A89A-A340965A2BE2}" type="slidenum">
              <a:rPr lang="en-US" altLang="zh-TW" noProof="0" smtClean="0"/>
              <a:pPr/>
              <a:t>‹#›</a:t>
            </a:fld>
            <a:endParaRPr lang="zh-TW" altLang="en-US" noProof="0"/>
          </a:p>
        </p:txBody>
      </p:sp>
      <p:sp>
        <p:nvSpPr>
          <p:cNvPr id="15"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extLst>
      <p:ext uri="{BB962C8B-B14F-4D97-AF65-F5344CB8AC3E}">
        <p14:creationId xmlns:p14="http://schemas.microsoft.com/office/powerpoint/2010/main" val="2964944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1pPr>
            <a:lvl2pPr lvl="1"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2pPr>
            <a:lvl3pPr lvl="2"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3pPr>
            <a:lvl4pPr lvl="3"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4pPr>
            <a:lvl5pPr lvl="4"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5pPr>
            <a:lvl6pPr lvl="5"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6pPr>
            <a:lvl7pPr lvl="6"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7pPr>
            <a:lvl8pPr lvl="7"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8pPr>
            <a:lvl9pPr lvl="8"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Barlow"/>
              <a:buChar char="●"/>
              <a:defRPr sz="2400">
                <a:solidFill>
                  <a:schemeClr val="dk2"/>
                </a:solidFill>
                <a:latin typeface="Barlow"/>
                <a:ea typeface="Barlow"/>
                <a:cs typeface="Barlow"/>
                <a:sym typeface="Barlow"/>
              </a:defRPr>
            </a:lvl1pPr>
            <a:lvl2pPr marL="914400" lvl="1"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2pPr>
            <a:lvl3pPr marL="1371600" lvl="2"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3pPr>
            <a:lvl4pPr marL="1828800" lvl="3"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4pPr>
            <a:lvl5pPr marL="2286000" lvl="4"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5pPr>
            <a:lvl6pPr marL="2743200" lvl="5"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6pPr>
            <a:lvl7pPr marL="3200400" lvl="6"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7pPr>
            <a:lvl8pPr marL="3657600" lvl="7"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8pPr>
            <a:lvl9pPr marL="4114800" lvl="8" indent="-349250" rtl="0">
              <a:lnSpc>
                <a:spcPct val="115000"/>
              </a:lnSpc>
              <a:spcBef>
                <a:spcPts val="2100"/>
              </a:spcBef>
              <a:spcAft>
                <a:spcPts val="2100"/>
              </a:spcAft>
              <a:buClr>
                <a:schemeClr val="dk2"/>
              </a:buClr>
              <a:buSzPts val="1900"/>
              <a:buFont typeface="Barlow"/>
              <a:buChar char="■"/>
              <a:defRPr sz="1900">
                <a:solidFill>
                  <a:schemeClr val="dk2"/>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
        <p:nvSpPr>
          <p:cNvPr id="10" name="日期版面配置區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lang="zh-TW" altLang="en-US" sz="1200" b="0" i="0" u="none" strike="noStrike" cap="none" noProof="0" smtClean="0">
                <a:solidFill>
                  <a:schemeClr val="accent3">
                    <a:lumMod val="50000"/>
                  </a:schemeClr>
                </a:solidFill>
                <a:latin typeface="Microsoft JhengHei UI" panose="020B0604030504040204" pitchFamily="34" charset="-120"/>
                <a:ea typeface="Microsoft JhengHei UI" panose="020B0604030504040204" pitchFamily="34" charset="-120"/>
                <a:cs typeface="Arial"/>
                <a:sym typeface="Arial"/>
              </a:defRPr>
            </a:lvl1pPr>
          </a:lstStyle>
          <a:p>
            <a:fld id="{771E5EC9-0AE7-4DA6-91A2-BEB118ECAB88}" type="datetime1">
              <a:rPr lang="en-US" altLang="zh-TW" smtClean="0"/>
              <a:pPr/>
              <a:t>3/12/2024</a:t>
            </a:fld>
            <a:endParaRPr lang="en-US" dirty="0"/>
          </a:p>
        </p:txBody>
      </p:sp>
      <p:sp>
        <p:nvSpPr>
          <p:cNvPr id="11" name="頁尾版面配置區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lumMod val="50000"/>
                  </a:schemeClr>
                </a:solidFill>
                <a:latin typeface="Microsoft JhengHei UI" panose="020B0604030504040204" pitchFamily="34" charset="-120"/>
                <a:ea typeface="Microsoft JhengHei UI" panose="020B0604030504040204" pitchFamily="34" charset="-120"/>
              </a:defRPr>
            </a:lvl1pPr>
          </a:lstStyle>
          <a:p>
            <a:r>
              <a:rPr lang="zh-TW" altLang="en-US" dirty="0"/>
              <a:t>簡報標題</a:t>
            </a:r>
          </a:p>
        </p:txBody>
      </p:sp>
      <p:sp>
        <p:nvSpPr>
          <p:cNvPr id="12" name="投影片編號版面配置區 5">
            <a:extLst>
              <a:ext uri="{FF2B5EF4-FFF2-40B4-BE49-F238E27FC236}">
                <a16:creationId xmlns:a16="http://schemas.microsoft.com/office/drawing/2014/main" id="{1FE54918-A625-F64F-A42E-A427E9B2D489}"/>
              </a:ext>
            </a:extLst>
          </p:cNvPr>
          <p:cNvSpPr txBox="1">
            <a:spLocks/>
          </p:cNvSpPr>
          <p:nvPr userDrawn="1"/>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a:t>
            </a:fld>
            <a:endParaRPr lang="zh-TW" altLang="en-US" dirty="0">
              <a:solidFill>
                <a:schemeClr val="accent3">
                  <a:lumMod val="50000"/>
                </a:schemeClr>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61"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1.sv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3"/>
          <p:cNvSpPr/>
          <p:nvPr/>
        </p:nvSpPr>
        <p:spPr>
          <a:xfrm>
            <a:off x="3924600" y="3189900"/>
            <a:ext cx="4342800"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1" name="Google Shape;471;p13"/>
          <p:cNvSpPr txBox="1">
            <a:spLocks noGrp="1"/>
          </p:cNvSpPr>
          <p:nvPr>
            <p:ph type="ctrTitle"/>
          </p:nvPr>
        </p:nvSpPr>
        <p:spPr>
          <a:xfrm>
            <a:off x="2814000" y="2024075"/>
            <a:ext cx="6549000" cy="1621493"/>
          </a:xfrm>
          <a:prstGeom prst="rect">
            <a:avLst/>
          </a:prstGeom>
        </p:spPr>
        <p:txBody>
          <a:bodyPr spcFirstLastPara="1" wrap="square" lIns="121900" tIns="121900" rIns="121900" bIns="121900" anchor="b" anchorCtr="0">
            <a:noAutofit/>
          </a:bodyPr>
          <a:lstStyle/>
          <a:p>
            <a:pPr lvl="0" algn="ctr"/>
            <a:r>
              <a:rPr lang="zh-TW" altLang="en-US" b="1" dirty="0">
                <a:solidFill>
                  <a:srgbClr val="C00000"/>
                </a:solidFill>
                <a:latin typeface="微軟正黑體" panose="020B0604030504040204" pitchFamily="34" charset="-120"/>
                <a:ea typeface="微軟正黑體" panose="020B0604030504040204" pitchFamily="34" charset="-120"/>
              </a:rPr>
              <a:t>認識校園性別事件</a:t>
            </a:r>
            <a:endParaRPr b="1" dirty="0">
              <a:solidFill>
                <a:srgbClr val="C00000"/>
              </a:solidFill>
            </a:endParaRPr>
          </a:p>
        </p:txBody>
      </p:sp>
      <p:sp>
        <p:nvSpPr>
          <p:cNvPr id="472" name="Google Shape;472;p13"/>
          <p:cNvSpPr txBox="1">
            <a:spLocks noGrp="1"/>
          </p:cNvSpPr>
          <p:nvPr>
            <p:ph type="subTitle" idx="1"/>
          </p:nvPr>
        </p:nvSpPr>
        <p:spPr>
          <a:xfrm>
            <a:off x="2814000" y="4083626"/>
            <a:ext cx="6549000" cy="1056900"/>
          </a:xfrm>
          <a:prstGeom prst="rect">
            <a:avLst/>
          </a:prstGeom>
        </p:spPr>
        <p:txBody>
          <a:bodyPr spcFirstLastPara="1" wrap="square" lIns="121900" tIns="121900" rIns="121900" bIns="121900" anchor="t" anchorCtr="0">
            <a:noAutofit/>
          </a:bodyPr>
          <a:lstStyle/>
          <a:p>
            <a:pPr algn="ctr"/>
            <a:r>
              <a:rPr lang="zh-TW" altLang="en-US" sz="2800" b="1" dirty="0">
                <a:solidFill>
                  <a:srgbClr val="000099"/>
                </a:solidFill>
                <a:latin typeface="微軟正黑體" panose="020B0604030504040204" pitchFamily="34" charset="-120"/>
                <a:ea typeface="微軟正黑體" panose="020B0604030504040204" pitchFamily="34" charset="-120"/>
              </a:rPr>
              <a:t>國立臺灣大學性別平等教育委員會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23" name="Google Shape;501;p15">
            <a:extLst>
              <a:ext uri="{FF2B5EF4-FFF2-40B4-BE49-F238E27FC236}">
                <a16:creationId xmlns:a16="http://schemas.microsoft.com/office/drawing/2014/main" id="{DBF7E331-89CA-475E-B007-8D7004D2DAE5}"/>
              </a:ext>
            </a:extLst>
          </p:cNvPr>
          <p:cNvSpPr/>
          <p:nvPr/>
        </p:nvSpPr>
        <p:spPr>
          <a:xfrm>
            <a:off x="2696902" y="1482067"/>
            <a:ext cx="6759614" cy="3934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 name="AutoShape 3" descr="data:image/png;base64,%20iVBORw0KGgoAAAANSUhEUgAAACAAAAAfCAMAAACxiD++AAAAAXNSR0IArs4c6QAAAARnQU1BAACxjwv8YQUAAAC9UExURQAAAP///////+rq6u/v7/Ly8vT09Pb29vfv7/Hx8fLy8vPz8/T09PXw8Pbx8fLy8vPz8/T09PTx8fXy8vXy8vPz8/Pz8/Tx8fTy8vXy8vXz8/Px8fTx8fTy8vTy8vPx8fPx8fTy8vTz8/Xz8/Px8fPy8vTy8vTy8vTx8fXy8vPy8vTy8vTy8vTx8fTy8vXy8vPy8vTy8vTx8fTy8vTy8vXy8vTy8vTy8vTy8vTy8vTy8vXy8vTy8vTy8vTy8hQxOjgAAAA+dFJOUwAECAwQFBgcICQoLDA0ODxAREhMUFRYXGBkaGxwdHiAg4ePk5ebn6Onq6+zt7u/w8fLz9PX29/j5+vv8/f7JWTEdAAAAAlwSFlzAAAOwwAADsMBx2+oZAAAAXRJREFUOE+Nk9t2gjAQRYOoVbRCtVpv1VbrrdiiCIgC5/8/qxMyKuhire6nw+xkIHEUKW4wVCGLtYvcroo1wFYpwxiStzRvKFlpukF+2/NwpKjPgQDHjhIM+Y0mRoAw7BMw1h3gMGdJTIC5JvQdXGFR+28hqjG1YSvEDJhRawfRszCciDsEC9bsqx4iUz6WV4CPk/peCflVxhN29hTagp4iM+uFkbkHjc48JekjbHGJcIMRJ+nHsj1Cg0s5yCd9ahkWeP0HCV1/sXcu3qtxKQf7Fvkql3KU6eLIm1GB54P/wzs6l3Kw7yYFvv7oB9PrTauDN1O/vXgtwprj9WIGiZwipgecKpzZqylj6jRnsEtpNh986eUjhjdM4PUb6cF85b8u++UYHqryk2gMDXUxasoYuYCa0h5a8Av/3gvRmJwRfgJutyJi0O9/54mngLav5TsP2LaXwLuq32gDx7IMr7RSTtkDZyxV6Ozjff5vp2haNDRC/AHG4UgDKD3w0gAAAABJRU5ErkJgg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AutoShape 4" descr="data:image/png;base64,%20iVBORw0KGgoAAAANSUhEUgAAACsAAAAuCAMAAACGThBBAAAAAXNSR0IArs4c6QAAAARnQU1BAACxjwv8YQUAAAC6UExURQAAAP///////+rq6u/v7/Ly8vT09Pb29vfv7/Hx8fLy8vT09PXw8Pbx8fLy8vPz8/T09PTx8fXy8vXy8vPz8/Tx8fTy8vXy8vXz8/Px8fTx8fTy8vTy8vXz8/Px8fPx8fTy8vTy8vTz8/Xz8/Px8fPy8vTy8vTy8vTx8fXy8vPy8vTy8vTy8vTx8fTy8vXy8vPy8vTx8fTy8vTy8vXy8vTy8vTy8vTy8vTy8vTy8vXy8vTy8vTy8vTy8g528b0AAAA9dFJOUwAECAwQFBgcICQoMDQ4PEBESExQVFxgZGhscHR4fICDh4uPk5ebn6Onq6+zt7u/w8fP09fb3+Pn6+/z9/voXqY1AAAACXBIWXMAAA7DAAAOwwHHb6hkAAAB9klEQVRIS82VbXuaMBSGg6j4MpVOKS0Orasd1g6sExmFnv//t5acnCy8BK9r33Z/MObJfWHgcCJrs9rF13i3pNktnBgkyYiSTmY5qQAfd5R10L+SKMgHlJr5QZrkjVIjY5IUU8pNrMhR+JSb2JGjeKbcRESO4taG1+QotpSbcMlRrCg3MShIknw6lBt5JEvyjdIOfpImeLco7GCo5WRIWQfTCXss0SwDNrn1Xk6PUG569jzYB3Pb2pRw7rLHR7zgZe32Wd9d/8LZeUarNSa/cRGpfC3muGrZOIThmH9W1RrFV8a+fM/LPpeGfH4O3S6VV+T5AnkMoqVGsPLjT8qNlMdlb0HughfXVy3Z4vQgWqnicpzgRKsV0o24F07d5TT0fC+fgUC6IRQH3bB/dbFJyhizow/xLuPrnVCGOEECiV/rd6zSEzuLAeonwUJvC7HRyRgOuBlN0x1J6Z/cdxxEATVNt4elSmXXvFJINF32IqQ1Yz6kT/rpIC3X2l7ggY+VWiharogadVP81+4APDnVGNw7dNmBtxC9pUTLnW2zHA8h6563UE2vuZa7z6CI8LKCwf2xhMtW/T1o1/aiArIXt14s2+N6KnVyHT8WkW6OCrZ3KCDdzdGdhLxBTo0bqdFbit98g9cUyti/eVQLuH6FLPLkoaRh7A/uWpN2SUfxmwAAAABJRU5ErkJgg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5" descr="data:image/png;base64,%20iVBORw0KGgoAAAANSUhEUgAAACAAAAAnCAMAAABZobp+AAAAAXNSR0IArs4c6QAAAARnQU1BAACxjwv8YQUAAADPUExURQAAAEBAQEBAQEBAQEBAQE1NTUpKSklJSUhISEdHR0ZGRkZGRkVFRUVFRUlJSUhISEhISEdHR0dHR0ZGRkZGRkZGRkhISEhISEhISEdHR0dHR0dHR0dHR0ZGRkZGRkhISEhISEZGRkhISEdHR0dHR0dHR0dHR0dHR0dHR0ZGRkZGRkhISEdHR0dHR0dHR0dHR0dHR0dHR0hISEdHR0ZGRkhISEdHR0dHR0dHR0dHR0dHR0dHR0dHR0dHR0dHR0dHR0dHR0dHR0dHR0dHR0dHR3MepWMAAABEdFJOUwAECAwQFBgcICQoLDA0ODxAREhMUFRYXGBkaGxwdHh8gIOHj5OWl5ufo6err7O3u7y/wMPHy8/T19vf4+fr7/P09ff7i0KiAAAAAAlwSFlzAAAOwwAADsMBx2+oZAAAAZdJREFUOE910mtfgjAUBvAzsbIsjSy6mgaVRZlRXiIFiz3f/zO1jZNNR/8X8BzYj10OtMaLZrPI46JKgvEYIy4q+Lgm6sHn0nWOPaImzrh0tRAJcYsWly7vFV9feN3icpMXSqD4BuRt5ZCTOQZ+XY07uCnyC35oOcZkNXdj6C60uZyYA6oJfRVDubFXkS621e1yKh9N7U0WZuSKj0CNekHS2y0fdHBcBjYo1AQ9/K1NzIecDJE9q+syLisjlHbTGjgn2l/7aoB9TlobR0Sn4PmNA5xw0gI01U4n6phW6rqzK13Y70rZgIMWFRws43cOWpxysDwsOGjvCQdLF1ZPswcOlg4OORHtoMvJ0sAVJ30CbU62/J4D0XO23rpS8sGB9oqI05pAH68mpoX+FxwindZM6KNn7g5fmlW05EvVCrRQTyLSudsHJj7SmjoPu60bWuo/iSu3+OszpmTGuZLqYijjPrt7Y3f8oN+fplR/WuJ/xSV/ygjK/nVwakpXLZupHW/N8/IAK7TlZxgX8u8/cLRHeT6yW0/0A4b9NEGLZ9xR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2" descr="data:image/png;base64,%20iVBORw0KGgoAAAANSUhEUgAAAC4AAAAuCAMAAABgZ9sFAAAAAXNSR0IArs4c6QAAAARnQU1BAACxjwv8YQUAAADDUExURQAAAP///////+rq6u/v7/Ly8vT09Pb29vfv7/Hx8fLy8vPz8/T09PXw8Pbx8fLy8vPz8/T09PTx8fXy8vXy8vPz8/Pz8/Tx8fTy8vXy8vXz8/Px8fTx8fTy8vTy8vXz8/Px8fPx8fTy8vTy8vTz8/Xz8/Px8fPy8vTy8vTy8vTx8fXy8vPy8vTy8vTy8vTx8fTy8vXy8vPy8vTy8vTx8fTy8vTy8vXy8vTy8vTy8vTy8vTy8vTy8vXy8vTy8vTy8vTy8lQ+TgUAAABAdFJOUwAECAwQFBgcICQoLDA0ODxAREhMUFRYXGBkaGxwdHh8gIOHi4+Tl5ufo6err7O3u7/Dx8vP09fb3+Pn6+/z9/tAXf2zAAAACXBIWXMAAA7DAAAOwwHHb6hkAAADVElEQVRIS4VVaUPaQBCdEO7DoOUSsKAWoVZUFBQDIfP/f1Xfm10kQo/3gZ2L3bkjp2iMmzxas46x/8E4Ve2JjFR17EX/QAHWuhJZ49iBzxed/BST90VNwg3sliJLHO8izVh/evURBjBIQrlUjc9FvqWawnm+NfQGX3ELjSLKUjdPttwpwDXKZqY+Rh+aZc4zHsEThG3PHNDkjaPVc8XznyjO5l08OLDc7vFLNf1imfvySgURTD0NVOhhhpf+dnvpSeIO6uRwQZnxXxsZdvqB5Leqm5wEw6uyCcdQb0MjDT/AVo2aqz5IcWcpBb0yoypqcWVqj3rHFS+iW4Fc7XYjEdI1E5daJTuJMHIXEyW4tcaNeeQ8eP3icdSFDNYLTQ+ZPX9+rntSyvfzSHLlwJih6hvLN8OTKd8qPelLJh6H/FpfGW+Rnt2BYN3MRcb/gyZZsDNucJZp9QtEM2EygAkEtySy+A7hhASciC3Gs+nQfCisvSCLSqwr67igNT5ShpF3vfaUJIt9xK5Snyg0LUEZ1FElhB95VvaX9HDDRaLJBbnO6gVTQXCQgLXjomXCWKWLkgwFteCQSR4Rv1EseWet6nqUBnRohfPDRngLroYTfQJYignn/Qcodvs7zo3c4NfS9/CZ9Zi2+LMrJ0YYk+7KAq96E2wVIvrm9NJx5n3HSaXjYu3decNjXCKO3cAzxwjOXEzB9G3mc5ZrNPbU3fredWWtZaJw7juS9T5pAi4fy2M71RfOBFvFOpJb0ZonCwrZM0XO5z0IbAHVBoh6oukZTbIobTShsESrOYhz/O/Z3Kv2qhL0fR6AoD0IpdR2TQMnUls2F5Mbn0FgkXFouh9tw+CWLnhYk/qdWJCzx8emBHTXb6+C1zs0l/pgsx6i5Ikt9zhgl2xMWpilSfZTwh50n4rG0yJyaahIlTTBRokP94dscIa9B7K18CSBID7dIrCvtOVpw8W+fwx1qD8yS7Y4e0RDFUbdrJFDd4RatuezoxlE2hHgSROgqnEmgRlwLXMkAr+3ynjeguZ6OQWbh/l41zVWRPVN48jV4c/meYwX5ukFBq9uuWG4scXiv3xZix0mi8+nbjQVbMOv8r+BKxYte4Xj0Yv+hXCyusaiyo1ep4f+chD5DbTHiuA2CKSj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3" name="TextBox 22">
            <a:extLst>
              <a:ext uri="{FF2B5EF4-FFF2-40B4-BE49-F238E27FC236}">
                <a16:creationId xmlns:a16="http://schemas.microsoft.com/office/drawing/2014/main" id="{AAEF5461-58D0-4A5D-99B8-CD41A7135DDE}"/>
              </a:ext>
            </a:extLst>
          </p:cNvPr>
          <p:cNvSpPr txBox="1"/>
          <p:nvPr/>
        </p:nvSpPr>
        <p:spPr>
          <a:xfrm>
            <a:off x="2185708" y="1217069"/>
            <a:ext cx="7888957" cy="567656"/>
          </a:xfrm>
          <a:prstGeom prst="rect">
            <a:avLst/>
          </a:prstGeom>
        </p:spPr>
        <p:txBody>
          <a:bodyPr lIns="0" tIns="0" rIns="0" bIns="0" rtlCol="0" anchor="t">
            <a:spAutoFit/>
          </a:bodyPr>
          <a:lstStyle/>
          <a:p>
            <a:pPr algn="ctr">
              <a:lnSpc>
                <a:spcPts val="4760"/>
              </a:lnSpc>
            </a:pPr>
            <a:r>
              <a:rPr lang="en-US" sz="3600" b="1" dirty="0" err="1">
                <a:solidFill>
                  <a:srgbClr val="C00000"/>
                </a:solidFill>
                <a:latin typeface="微軟正黑體" panose="020B0604030504040204" pitchFamily="34" charset="-120"/>
                <a:ea typeface="微軟正黑體" panose="020B0604030504040204" pitchFamily="34" charset="-120"/>
              </a:rPr>
              <a:t>如果發生性</a:t>
            </a:r>
            <a:r>
              <a:rPr lang="zh-TW" altLang="en-US" sz="3600" b="1" dirty="0">
                <a:solidFill>
                  <a:srgbClr val="C00000"/>
                </a:solidFill>
                <a:latin typeface="微軟正黑體" panose="020B0604030504040204" pitchFamily="34" charset="-120"/>
                <a:ea typeface="微軟正黑體" panose="020B0604030504040204" pitchFamily="34" charset="-120"/>
              </a:rPr>
              <a:t>平事件</a:t>
            </a:r>
            <a:r>
              <a:rPr lang="en-US" sz="3600" b="1" dirty="0" err="1">
                <a:solidFill>
                  <a:srgbClr val="C00000"/>
                </a:solidFill>
                <a:latin typeface="微軟正黑體" panose="020B0604030504040204" pitchFamily="34" charset="-120"/>
                <a:ea typeface="微軟正黑體" panose="020B0604030504040204" pitchFamily="34" charset="-120"/>
              </a:rPr>
              <a:t>建議這麼做</a:t>
            </a:r>
            <a:endParaRPr lang="en-US" sz="3600" b="1" dirty="0">
              <a:solidFill>
                <a:srgbClr val="C00000"/>
              </a:solidFill>
              <a:latin typeface="微軟正黑體" panose="020B0604030504040204" pitchFamily="34" charset="-120"/>
              <a:ea typeface="微軟正黑體" panose="020B0604030504040204" pitchFamily="34" charset="-120"/>
            </a:endParaRPr>
          </a:p>
        </p:txBody>
      </p:sp>
      <p:pic>
        <p:nvPicPr>
          <p:cNvPr id="16" name="Picture 18">
            <a:extLst>
              <a:ext uri="{FF2B5EF4-FFF2-40B4-BE49-F238E27FC236}">
                <a16:creationId xmlns:a16="http://schemas.microsoft.com/office/drawing/2014/main" id="{92F82BBD-EBB7-43CC-BC5D-DB19535138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37711" y="2141273"/>
            <a:ext cx="360737" cy="325826"/>
          </a:xfrm>
          <a:prstGeom prst="rect">
            <a:avLst/>
          </a:prstGeom>
        </p:spPr>
      </p:pic>
      <p:sp>
        <p:nvSpPr>
          <p:cNvPr id="17" name="TextBox 23">
            <a:extLst>
              <a:ext uri="{FF2B5EF4-FFF2-40B4-BE49-F238E27FC236}">
                <a16:creationId xmlns:a16="http://schemas.microsoft.com/office/drawing/2014/main" id="{8839CE01-DF14-4A7E-AD87-79B07FEE29EB}"/>
              </a:ext>
            </a:extLst>
          </p:cNvPr>
          <p:cNvSpPr txBox="1"/>
          <p:nvPr/>
        </p:nvSpPr>
        <p:spPr>
          <a:xfrm>
            <a:off x="2046497" y="2041207"/>
            <a:ext cx="3901979" cy="2092368"/>
          </a:xfrm>
          <a:prstGeom prst="rect">
            <a:avLst/>
          </a:prstGeom>
        </p:spPr>
        <p:txBody>
          <a:bodyPr wrap="square" lIns="0" tIns="0" rIns="0" bIns="0" rtlCol="0" anchor="t">
            <a:spAutoFit/>
          </a:bodyPr>
          <a:lstStyle/>
          <a:p>
            <a:pPr>
              <a:lnSpc>
                <a:spcPct val="150000"/>
              </a:lnSpc>
            </a:pPr>
            <a:r>
              <a:rPr lang="en-US" sz="2000" b="1" spc="75" dirty="0" err="1">
                <a:solidFill>
                  <a:srgbClr val="000092"/>
                </a:solidFill>
                <a:latin typeface="微軟正黑體" panose="020B0604030504040204" pitchFamily="34" charset="-120"/>
                <a:ea typeface="微軟正黑體" panose="020B0604030504040204" pitchFamily="34" charset="-120"/>
              </a:rPr>
              <a:t>相信自己的</a:t>
            </a:r>
            <a:r>
              <a:rPr lang="zh-TW" altLang="en-US" sz="2000" b="1" spc="75" dirty="0">
                <a:solidFill>
                  <a:srgbClr val="000092"/>
                </a:solidFill>
                <a:latin typeface="微軟正黑體" panose="020B0604030504040204" pitchFamily="34" charset="-120"/>
                <a:ea typeface="微軟正黑體" panose="020B0604030504040204" pitchFamily="34" charset="-120"/>
              </a:rPr>
              <a:t>感受</a:t>
            </a:r>
            <a:endParaRPr lang="en-US" sz="2000" b="1" spc="75" dirty="0">
              <a:solidFill>
                <a:srgbClr val="000092"/>
              </a:solidFill>
              <a:latin typeface="微軟正黑體" panose="020B0604030504040204" pitchFamily="34" charset="-120"/>
              <a:ea typeface="微軟正黑體" panose="020B0604030504040204" pitchFamily="34" charset="-120"/>
            </a:endParaRPr>
          </a:p>
          <a:p>
            <a:pPr>
              <a:lnSpc>
                <a:spcPct val="150000"/>
              </a:lnSpc>
            </a:pPr>
            <a:r>
              <a:rPr lang="en-US" sz="2000" b="1" spc="44" dirty="0" err="1">
                <a:latin typeface="微軟正黑體" panose="020B0604030504040204" pitchFamily="34" charset="-120"/>
                <a:ea typeface="微軟正黑體" panose="020B0604030504040204" pitchFamily="34" charset="-120"/>
              </a:rPr>
              <a:t>雖然不是每件事都會構成</a:t>
            </a:r>
            <a:r>
              <a:rPr lang="zh-TW" altLang="en-US" sz="2000" b="1" spc="44" dirty="0">
                <a:latin typeface="微軟正黑體" panose="020B0604030504040204" pitchFamily="34" charset="-120"/>
                <a:ea typeface="微軟正黑體" panose="020B0604030504040204" pitchFamily="34" charset="-120"/>
              </a:rPr>
              <a:t>性騷擾</a:t>
            </a:r>
            <a:r>
              <a:rPr lang="en-US" altLang="zh-TW" sz="2000" b="1" spc="44" dirty="0">
                <a:latin typeface="微軟正黑體" panose="020B0604030504040204" pitchFamily="34" charset="-120"/>
                <a:ea typeface="微軟正黑體" panose="020B0604030504040204" pitchFamily="34" charset="-120"/>
              </a:rPr>
              <a:t>/</a:t>
            </a:r>
            <a:r>
              <a:rPr lang="zh-TW" altLang="en-US" sz="2000" b="1" spc="44" dirty="0">
                <a:latin typeface="微軟正黑體" panose="020B0604030504040204" pitchFamily="34" charset="-120"/>
                <a:ea typeface="微軟正黑體" panose="020B0604030504040204" pitchFamily="34" charset="-120"/>
              </a:rPr>
              <a:t>性侵害</a:t>
            </a:r>
            <a:r>
              <a:rPr lang="en-US" altLang="zh-TW" sz="2000" b="1" spc="44" dirty="0">
                <a:latin typeface="微軟正黑體" panose="020B0604030504040204" pitchFamily="34" charset="-120"/>
                <a:ea typeface="微軟正黑體" panose="020B0604030504040204" pitchFamily="34" charset="-120"/>
              </a:rPr>
              <a:t>/</a:t>
            </a:r>
            <a:r>
              <a:rPr lang="zh-TW" altLang="en-US" sz="2000" b="1" spc="44" dirty="0">
                <a:latin typeface="微軟正黑體" panose="020B0604030504040204" pitchFamily="34" charset="-120"/>
                <a:ea typeface="微軟正黑體" panose="020B0604030504040204" pitchFamily="34" charset="-120"/>
              </a:rPr>
              <a:t>性霸凌</a:t>
            </a:r>
            <a:r>
              <a:rPr lang="en-US" sz="2000" b="1" spc="44" dirty="0">
                <a:latin typeface="微軟正黑體" panose="020B0604030504040204" pitchFamily="34" charset="-120"/>
                <a:ea typeface="微軟正黑體" panose="020B0604030504040204" pitchFamily="34" charset="-120"/>
              </a:rPr>
              <a:t>，</a:t>
            </a:r>
            <a:r>
              <a:rPr lang="en-US" sz="2000" b="1" spc="44" dirty="0" err="1">
                <a:latin typeface="微軟正黑體" panose="020B0604030504040204" pitchFamily="34" charset="-120"/>
                <a:ea typeface="微軟正黑體" panose="020B0604030504040204" pitchFamily="34" charset="-120"/>
              </a:rPr>
              <a:t>但請相信自己直覺</a:t>
            </a:r>
            <a:r>
              <a:rPr lang="en-US" sz="2000" b="1" spc="44" dirty="0">
                <a:latin typeface="微軟正黑體" panose="020B0604030504040204" pitchFamily="34" charset="-120"/>
                <a:ea typeface="微軟正黑體" panose="020B0604030504040204" pitchFamily="34" charset="-120"/>
              </a:rPr>
              <a:t>。</a:t>
            </a:r>
          </a:p>
          <a:p>
            <a:pPr algn="ctr">
              <a:lnSpc>
                <a:spcPts val="2099"/>
              </a:lnSpc>
            </a:pPr>
            <a:endParaRPr lang="en-US" sz="1499" b="1" spc="44" dirty="0">
              <a:solidFill>
                <a:srgbClr val="8F554D"/>
              </a:solidFill>
              <a:ea typeface="王漢宗顏楷體 Bold"/>
            </a:endParaRPr>
          </a:p>
        </p:txBody>
      </p:sp>
      <p:pic>
        <p:nvPicPr>
          <p:cNvPr id="20" name="Picture 17">
            <a:extLst>
              <a:ext uri="{FF2B5EF4-FFF2-40B4-BE49-F238E27FC236}">
                <a16:creationId xmlns:a16="http://schemas.microsoft.com/office/drawing/2014/main" id="{99123C21-2E1A-4442-802F-4AEE502BB2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34223" y="3951444"/>
            <a:ext cx="285678" cy="267148"/>
          </a:xfrm>
          <a:prstGeom prst="rect">
            <a:avLst/>
          </a:prstGeom>
        </p:spPr>
      </p:pic>
      <p:sp>
        <p:nvSpPr>
          <p:cNvPr id="21" name="TextBox 25">
            <a:extLst>
              <a:ext uri="{FF2B5EF4-FFF2-40B4-BE49-F238E27FC236}">
                <a16:creationId xmlns:a16="http://schemas.microsoft.com/office/drawing/2014/main" id="{39E884C1-769D-4773-85B4-218F268562AF}"/>
              </a:ext>
            </a:extLst>
          </p:cNvPr>
          <p:cNvSpPr txBox="1"/>
          <p:nvPr/>
        </p:nvSpPr>
        <p:spPr>
          <a:xfrm>
            <a:off x="6953019" y="3845053"/>
            <a:ext cx="2701044" cy="2251770"/>
          </a:xfrm>
          <a:prstGeom prst="rect">
            <a:avLst/>
          </a:prstGeom>
        </p:spPr>
        <p:txBody>
          <a:bodyPr wrap="square" lIns="0" tIns="0" rIns="0" bIns="0" rtlCol="0" anchor="t">
            <a:spAutoFit/>
          </a:bodyPr>
          <a:lstStyle/>
          <a:p>
            <a:pPr>
              <a:lnSpc>
                <a:spcPct val="150000"/>
              </a:lnSpc>
            </a:pPr>
            <a:r>
              <a:rPr lang="en-US" sz="2000" b="1" spc="75" dirty="0" err="1">
                <a:solidFill>
                  <a:srgbClr val="000092"/>
                </a:solidFill>
                <a:latin typeface="微軟正黑體" panose="020B0604030504040204" pitchFamily="34" charset="-120"/>
                <a:ea typeface="微軟正黑體" panose="020B0604030504040204" pitchFamily="34" charset="-120"/>
              </a:rPr>
              <a:t>詳實記錄</a:t>
            </a:r>
            <a:endParaRPr lang="en-US" sz="2000" b="1" spc="75" dirty="0">
              <a:solidFill>
                <a:srgbClr val="000092"/>
              </a:solidFill>
              <a:latin typeface="微軟正黑體" panose="020B0604030504040204" pitchFamily="34" charset="-120"/>
              <a:ea typeface="微軟正黑體" panose="020B0604030504040204" pitchFamily="34" charset="-120"/>
            </a:endParaRPr>
          </a:p>
          <a:p>
            <a:pPr>
              <a:lnSpc>
                <a:spcPct val="150000"/>
              </a:lnSpc>
            </a:pPr>
            <a:r>
              <a:rPr lang="zh-TW" altLang="en-US" sz="2000" b="1" spc="75" dirty="0">
                <a:solidFill>
                  <a:schemeClr val="tx1"/>
                </a:solidFill>
                <a:latin typeface="微軟正黑體" panose="020B0604030504040204" pitchFamily="34" charset="-120"/>
                <a:ea typeface="微軟正黑體" panose="020B0604030504040204" pitchFamily="34" charset="-120"/>
              </a:rPr>
              <a:t>紀錄</a:t>
            </a:r>
            <a:r>
              <a:rPr lang="en-US" sz="2000" b="1" spc="75" dirty="0" err="1">
                <a:solidFill>
                  <a:schemeClr val="tx1"/>
                </a:solidFill>
                <a:latin typeface="微軟正黑體" panose="020B0604030504040204" pitchFamily="34" charset="-120"/>
                <a:ea typeface="微軟正黑體" panose="020B0604030504040204" pitchFamily="34" charset="-120"/>
              </a:rPr>
              <a:t>每次</a:t>
            </a:r>
            <a:r>
              <a:rPr lang="zh-TW" altLang="en-US" sz="2000" b="1" spc="75" dirty="0">
                <a:solidFill>
                  <a:schemeClr val="tx1"/>
                </a:solidFill>
                <a:latin typeface="微軟正黑體" panose="020B0604030504040204" pitchFamily="34" charset="-120"/>
                <a:ea typeface="微軟正黑體" panose="020B0604030504040204" pitchFamily="34" charset="-120"/>
              </a:rPr>
              <a:t>事件內容</a:t>
            </a:r>
            <a:r>
              <a:rPr lang="en-US" sz="2000" b="1" spc="75" dirty="0">
                <a:solidFill>
                  <a:schemeClr val="tx1"/>
                </a:solidFill>
                <a:latin typeface="微軟正黑體" panose="020B0604030504040204" pitchFamily="34" charset="-120"/>
                <a:ea typeface="微軟正黑體" panose="020B0604030504040204" pitchFamily="34" charset="-120"/>
              </a:rPr>
              <a:t>，</a:t>
            </a:r>
            <a:r>
              <a:rPr lang="en-US" sz="2000" b="1" spc="75" dirty="0" err="1">
                <a:solidFill>
                  <a:schemeClr val="tx1"/>
                </a:solidFill>
                <a:latin typeface="+mj-ea"/>
                <a:ea typeface="+mj-ea"/>
              </a:rPr>
              <a:t>作為</a:t>
            </a:r>
            <a:r>
              <a:rPr lang="zh-TW" altLang="en-US" sz="2000" b="1" spc="75" dirty="0">
                <a:solidFill>
                  <a:schemeClr val="tx1"/>
                </a:solidFill>
                <a:latin typeface="+mj-ea"/>
                <a:ea typeface="+mj-ea"/>
              </a:rPr>
              <a:t>調查申請</a:t>
            </a:r>
            <a:r>
              <a:rPr lang="en-US" sz="2000" b="1" spc="75" dirty="0" err="1">
                <a:solidFill>
                  <a:schemeClr val="tx1"/>
                </a:solidFill>
                <a:latin typeface="+mj-ea"/>
                <a:ea typeface="+mj-ea"/>
              </a:rPr>
              <a:t>之用</a:t>
            </a:r>
            <a:r>
              <a:rPr lang="zh-TW" altLang="en-US" sz="2000" b="1" spc="75" dirty="0">
                <a:solidFill>
                  <a:schemeClr val="tx1"/>
                </a:solidFill>
                <a:latin typeface="微軟正黑體" panose="020B0604030504040204" pitchFamily="34" charset="-120"/>
                <a:ea typeface="微軟正黑體" panose="020B0604030504040204" pitchFamily="34" charset="-120"/>
              </a:rPr>
              <a:t>。</a:t>
            </a:r>
            <a:endParaRPr lang="en-US" altLang="zh-TW" sz="2000" b="1" spc="75" dirty="0">
              <a:solidFill>
                <a:schemeClr val="tx1"/>
              </a:solidFill>
              <a:latin typeface="微軟正黑體" panose="020B0604030504040204" pitchFamily="34" charset="-120"/>
              <a:ea typeface="微軟正黑體" panose="020B0604030504040204" pitchFamily="34" charset="-120"/>
            </a:endParaRPr>
          </a:p>
          <a:p>
            <a:pPr>
              <a:lnSpc>
                <a:spcPct val="150000"/>
              </a:lnSpc>
            </a:pPr>
            <a:r>
              <a:rPr lang="zh-TW" altLang="en-US" sz="2000" b="1" spc="75" dirty="0">
                <a:solidFill>
                  <a:schemeClr val="tx1"/>
                </a:solidFill>
                <a:latin typeface="微軟正黑體" panose="020B0604030504040204" pitchFamily="34" charset="-120"/>
                <a:ea typeface="微軟正黑體" panose="020B0604030504040204" pitchFamily="34" charset="-120"/>
              </a:rPr>
              <a:t>性平法未規定申請期限，準備好再提出。</a:t>
            </a:r>
            <a:endParaRPr lang="en-US" sz="2000" b="1" spc="75" dirty="0">
              <a:solidFill>
                <a:schemeClr val="tx1"/>
              </a:solidFill>
              <a:latin typeface="微軟正黑體" panose="020B0604030504040204" pitchFamily="34" charset="-120"/>
              <a:ea typeface="微軟正黑體" panose="020B0604030504040204" pitchFamily="34" charset="-120"/>
            </a:endParaRPr>
          </a:p>
        </p:txBody>
      </p:sp>
      <p:pic>
        <p:nvPicPr>
          <p:cNvPr id="24" name="Picture 19">
            <a:extLst>
              <a:ext uri="{FF2B5EF4-FFF2-40B4-BE49-F238E27FC236}">
                <a16:creationId xmlns:a16="http://schemas.microsoft.com/office/drawing/2014/main" id="{3C5515BF-E143-4CE6-9A97-B0E574DC1E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526661" y="3873964"/>
            <a:ext cx="387303" cy="409646"/>
          </a:xfrm>
          <a:prstGeom prst="rect">
            <a:avLst/>
          </a:prstGeom>
        </p:spPr>
      </p:pic>
      <p:sp>
        <p:nvSpPr>
          <p:cNvPr id="25" name="TextBox 26">
            <a:extLst>
              <a:ext uri="{FF2B5EF4-FFF2-40B4-BE49-F238E27FC236}">
                <a16:creationId xmlns:a16="http://schemas.microsoft.com/office/drawing/2014/main" id="{01A20BD1-5BCD-4DCF-86AE-0E4B0252EE46}"/>
              </a:ext>
            </a:extLst>
          </p:cNvPr>
          <p:cNvSpPr txBox="1"/>
          <p:nvPr/>
        </p:nvSpPr>
        <p:spPr>
          <a:xfrm>
            <a:off x="2046497" y="3845053"/>
            <a:ext cx="3896454" cy="2203617"/>
          </a:xfrm>
          <a:prstGeom prst="rect">
            <a:avLst/>
          </a:prstGeom>
        </p:spPr>
        <p:txBody>
          <a:bodyPr wrap="square" lIns="0" tIns="0" rIns="0" bIns="0" rtlCol="0" anchor="t">
            <a:spAutoFit/>
          </a:bodyPr>
          <a:lstStyle/>
          <a:p>
            <a:pPr>
              <a:lnSpc>
                <a:spcPct val="150000"/>
              </a:lnSpc>
              <a:spcBef>
                <a:spcPts val="600"/>
              </a:spcBef>
            </a:pPr>
            <a:r>
              <a:rPr lang="zh-TW" altLang="en-US" sz="2000" b="1" spc="75" dirty="0">
                <a:solidFill>
                  <a:srgbClr val="000092"/>
                </a:solidFill>
                <a:latin typeface="+mj-ea"/>
                <a:ea typeface="+mj-ea"/>
              </a:rPr>
              <a:t>保留相關證據</a:t>
            </a:r>
            <a:endParaRPr lang="en-US" sz="2000" b="1" spc="75" dirty="0">
              <a:solidFill>
                <a:srgbClr val="000092"/>
              </a:solidFill>
              <a:latin typeface="+mj-ea"/>
              <a:ea typeface="+mj-ea"/>
            </a:endParaRPr>
          </a:p>
          <a:p>
            <a:pPr>
              <a:lnSpc>
                <a:spcPts val="3543"/>
              </a:lnSpc>
            </a:pPr>
            <a:r>
              <a:rPr lang="zh-TW" altLang="zh-TW" sz="2000" b="1" dirty="0">
                <a:latin typeface="+mj-ea"/>
                <a:ea typeface="+mj-ea"/>
              </a:rPr>
              <a:t>目擊者</a:t>
            </a:r>
            <a:r>
              <a:rPr lang="en-US" altLang="zh-TW" sz="2000" b="1" dirty="0">
                <a:latin typeface="+mj-ea"/>
                <a:ea typeface="+mj-ea"/>
              </a:rPr>
              <a:t>/</a:t>
            </a:r>
            <a:r>
              <a:rPr lang="zh-TW" altLang="zh-TW" sz="2000" b="1" dirty="0">
                <a:latin typeface="+mj-ea"/>
                <a:ea typeface="+mj-ea"/>
              </a:rPr>
              <a:t>相關人，監視器畫面，您與對方的任何通聯記錄，您曾於通訊軟體與他人討論過本事件等皆可做為相關事證。</a:t>
            </a:r>
            <a:endParaRPr lang="en-US" sz="2000" b="1" spc="39" dirty="0">
              <a:solidFill>
                <a:srgbClr val="8F554D"/>
              </a:solidFill>
              <a:latin typeface="+mj-ea"/>
              <a:ea typeface="+mj-ea"/>
            </a:endParaRPr>
          </a:p>
        </p:txBody>
      </p:sp>
      <p:pic>
        <p:nvPicPr>
          <p:cNvPr id="28" name="Picture 30">
            <a:extLst>
              <a:ext uri="{FF2B5EF4-FFF2-40B4-BE49-F238E27FC236}">
                <a16:creationId xmlns:a16="http://schemas.microsoft.com/office/drawing/2014/main" id="{C993B7A1-EAEF-4B42-B768-7185BFDAD7C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521334" y="2096547"/>
            <a:ext cx="355480" cy="438864"/>
          </a:xfrm>
          <a:prstGeom prst="rect">
            <a:avLst/>
          </a:prstGeom>
        </p:spPr>
      </p:pic>
      <p:sp>
        <p:nvSpPr>
          <p:cNvPr id="29" name="TextBox 31">
            <a:extLst>
              <a:ext uri="{FF2B5EF4-FFF2-40B4-BE49-F238E27FC236}">
                <a16:creationId xmlns:a16="http://schemas.microsoft.com/office/drawing/2014/main" id="{DA1DC1EC-0803-4AFA-A836-D5D9419DE3D3}"/>
              </a:ext>
            </a:extLst>
          </p:cNvPr>
          <p:cNvSpPr txBox="1"/>
          <p:nvPr/>
        </p:nvSpPr>
        <p:spPr>
          <a:xfrm>
            <a:off x="6953019" y="2162868"/>
            <a:ext cx="1646693" cy="307777"/>
          </a:xfrm>
          <a:prstGeom prst="rect">
            <a:avLst/>
          </a:prstGeom>
        </p:spPr>
        <p:txBody>
          <a:bodyPr wrap="square" lIns="0" tIns="0" rIns="0" bIns="0" rtlCol="0" anchor="t">
            <a:spAutoFit/>
          </a:bodyPr>
          <a:lstStyle/>
          <a:p>
            <a:pPr>
              <a:spcBef>
                <a:spcPts val="600"/>
              </a:spcBef>
            </a:pPr>
            <a:r>
              <a:rPr lang="en-US" sz="2000" b="1" spc="75" dirty="0">
                <a:solidFill>
                  <a:srgbClr val="000092"/>
                </a:solidFill>
                <a:latin typeface="微軟正黑體" panose="020B0604030504040204" pitchFamily="34" charset="-120"/>
                <a:ea typeface="微軟正黑體" panose="020B0604030504040204" pitchFamily="34" charset="-120"/>
              </a:rPr>
              <a:t>向</a:t>
            </a:r>
            <a:r>
              <a:rPr lang="zh-TW" altLang="en-US" sz="2000" b="1" spc="75" dirty="0">
                <a:solidFill>
                  <a:srgbClr val="000092"/>
                </a:solidFill>
                <a:latin typeface="微軟正黑體" panose="020B0604030504040204" pitchFamily="34" charset="-120"/>
                <a:ea typeface="微軟正黑體" panose="020B0604030504040204" pitchFamily="34" charset="-120"/>
              </a:rPr>
              <a:t>外求助</a:t>
            </a:r>
            <a:endParaRPr lang="en-US" sz="2000" b="1" spc="75" dirty="0">
              <a:solidFill>
                <a:srgbClr val="000092"/>
              </a:solidFill>
              <a:latin typeface="微軟正黑體" panose="020B0604030504040204" pitchFamily="34" charset="-120"/>
              <a:ea typeface="微軟正黑體" panose="020B0604030504040204" pitchFamily="34" charset="-120"/>
            </a:endParaRPr>
          </a:p>
        </p:txBody>
      </p:sp>
      <p:pic>
        <p:nvPicPr>
          <p:cNvPr id="3074" name="Picture 2" descr="性騷擾">
            <a:extLst>
              <a:ext uri="{FF2B5EF4-FFF2-40B4-BE49-F238E27FC236}">
                <a16:creationId xmlns:a16="http://schemas.microsoft.com/office/drawing/2014/main" id="{491E3C38-1230-444F-BC15-B8A9D98E49D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3386" t="37845" r="23986" b="16884"/>
          <a:stretch/>
        </p:blipFill>
        <p:spPr bwMode="auto">
          <a:xfrm rot="750620">
            <a:off x="9074491" y="2464568"/>
            <a:ext cx="2023406" cy="1195207"/>
          </a:xfrm>
          <a:prstGeom prst="rect">
            <a:avLst/>
          </a:prstGeom>
          <a:noFill/>
          <a:extLst>
            <a:ext uri="{909E8E84-426E-40DD-AFC4-6F175D3DCCD1}">
              <a14:hiddenFill xmlns:a14="http://schemas.microsoft.com/office/drawing/2010/main">
                <a:solidFill>
                  <a:srgbClr val="FFFFFF"/>
                </a:solidFill>
              </a14:hiddenFill>
            </a:ext>
          </a:extLst>
        </p:spPr>
      </p:pic>
      <p:sp>
        <p:nvSpPr>
          <p:cNvPr id="42" name="標題 1">
            <a:extLst>
              <a:ext uri="{FF2B5EF4-FFF2-40B4-BE49-F238E27FC236}">
                <a16:creationId xmlns:a16="http://schemas.microsoft.com/office/drawing/2014/main" id="{14DB89F0-F8F8-43E7-8B6E-FA6C4CA8C101}"/>
              </a:ext>
            </a:extLst>
          </p:cNvPr>
          <p:cNvSpPr txBox="1">
            <a:spLocks/>
          </p:cNvSpPr>
          <p:nvPr/>
        </p:nvSpPr>
        <p:spPr>
          <a:xfrm rot="768980">
            <a:off x="8906890" y="3580445"/>
            <a:ext cx="2081209"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900" dirty="0">
                <a:solidFill>
                  <a:schemeClr val="tx1">
                    <a:lumMod val="75000"/>
                    <a:lumOff val="25000"/>
                  </a:schemeClr>
                </a:solidFill>
                <a:latin typeface="+mj-ea"/>
                <a:ea typeface="+mj-ea"/>
              </a:rPr>
              <a:t>示意圖片來源：</a:t>
            </a:r>
            <a:r>
              <a:rPr lang="en-US" altLang="zh-TW" sz="800" dirty="0">
                <a:latin typeface="+mj-ea"/>
                <a:ea typeface="+mj-ea"/>
              </a:rPr>
              <a:t>beauty-upgrade</a:t>
            </a:r>
            <a:endParaRPr lang="zh-TW" altLang="en-US" sz="800" dirty="0">
              <a:solidFill>
                <a:schemeClr val="tx1">
                  <a:lumMod val="75000"/>
                  <a:lumOff val="25000"/>
                </a:schemeClr>
              </a:solidFill>
              <a:latin typeface="+mj-ea"/>
              <a:ea typeface="+mj-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77;p14"/>
          <p:cNvSpPr/>
          <p:nvPr/>
        </p:nvSpPr>
        <p:spPr>
          <a:xfrm>
            <a:off x="3898232" y="1344440"/>
            <a:ext cx="4451684" cy="44183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 name="標題 3">
            <a:extLst>
              <a:ext uri="{FF2B5EF4-FFF2-40B4-BE49-F238E27FC236}">
                <a16:creationId xmlns:a16="http://schemas.microsoft.com/office/drawing/2014/main" id="{6C4781B9-3FAA-428F-99BE-2A8CAB94AC0F}"/>
              </a:ext>
            </a:extLst>
          </p:cNvPr>
          <p:cNvSpPr>
            <a:spLocks noGrp="1"/>
          </p:cNvSpPr>
          <p:nvPr>
            <p:ph type="title"/>
          </p:nvPr>
        </p:nvSpPr>
        <p:spPr>
          <a:xfrm>
            <a:off x="4352175" y="982523"/>
            <a:ext cx="3487651" cy="743587"/>
          </a:xfrm>
        </p:spPr>
        <p:txBody>
          <a:bodyPr/>
          <a:lstStyle/>
          <a:p>
            <a:r>
              <a:rPr lang="zh-TW" altLang="en-US" sz="3600" b="1" dirty="0">
                <a:solidFill>
                  <a:srgbClr val="C00000"/>
                </a:solidFill>
                <a:latin typeface="微軟正黑體" panose="020B0604030504040204" pitchFamily="34" charset="-120"/>
                <a:ea typeface="微軟正黑體" panose="020B0604030504040204" pitchFamily="34" charset="-120"/>
              </a:rPr>
              <a:t>常見的性別迷思</a:t>
            </a:r>
          </a:p>
        </p:txBody>
      </p:sp>
      <p:sp>
        <p:nvSpPr>
          <p:cNvPr id="5" name="矩形 4">
            <a:extLst>
              <a:ext uri="{FF2B5EF4-FFF2-40B4-BE49-F238E27FC236}">
                <a16:creationId xmlns:a16="http://schemas.microsoft.com/office/drawing/2014/main" id="{A4DB8C1D-CA85-4579-9107-2AAA43461148}"/>
              </a:ext>
            </a:extLst>
          </p:cNvPr>
          <p:cNvSpPr/>
          <p:nvPr/>
        </p:nvSpPr>
        <p:spPr>
          <a:xfrm>
            <a:off x="2148983" y="1915547"/>
            <a:ext cx="6610006" cy="3959930"/>
          </a:xfrm>
          <a:prstGeom prst="rect">
            <a:avLst/>
          </a:prstGeom>
        </p:spPr>
        <p:txBody>
          <a:bodyPr wrap="square">
            <a:spAutoFit/>
          </a:bodyPr>
          <a:lstStyle/>
          <a:p>
            <a:pPr marL="342900" marR="0" lvl="0" indent="-342900" algn="l" defTabSz="914400" rtl="0" eaLnBrk="1" fontAlgn="auto" latinLnBrk="0" hangingPunct="1">
              <a:lnSpc>
                <a:spcPct val="150000"/>
              </a:lnSpc>
              <a:spcBef>
                <a:spcPts val="600"/>
              </a:spcBef>
              <a:spcAft>
                <a:spcPts val="0"/>
              </a:spcAft>
              <a:buClrTx/>
              <a:buSzTx/>
              <a:buFont typeface="Wingdings" panose="05000000000000000000" pitchFamily="2" charset="2"/>
              <a:buChar char="l"/>
              <a:tabLst/>
              <a:defRPr/>
            </a:pPr>
            <a:r>
              <a:rPr kumimoji="0" lang="zh-TW" altLang="en-US" sz="20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性別刻板印象將人二分成男女，如男主外、女主內；女順從、男主動</a:t>
            </a:r>
            <a:r>
              <a:rPr kumimoji="0" lang="en-US" altLang="zh-TW" sz="20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20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等。</a:t>
            </a:r>
            <a:endParaRPr kumimoji="0" lang="en-US" altLang="zh-TW" sz="20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600"/>
              </a:spcBef>
              <a:spcAft>
                <a:spcPts val="0"/>
              </a:spcAft>
              <a:buClrTx/>
              <a:buSzTx/>
              <a:buFont typeface="Wingdings" panose="05000000000000000000" pitchFamily="2" charset="2"/>
              <a:buChar char="l"/>
              <a:tabLst/>
              <a:defRPr/>
            </a:pPr>
            <a:r>
              <a:rPr kumimoji="0" lang="zh-TW" altLang="en-US" sz="20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性別歧視則更進一步在其上加諸價值的高低差異並採行相關措施，如男尊女卑</a:t>
            </a:r>
            <a:r>
              <a:rPr kumimoji="0" lang="en-US" altLang="zh-TW" sz="20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20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等。</a:t>
            </a:r>
            <a:endParaRPr kumimoji="0" lang="en-US" altLang="zh-TW" sz="20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600"/>
              </a:spcBef>
              <a:spcAft>
                <a:spcPts val="0"/>
              </a:spcAft>
              <a:buClrTx/>
              <a:buSzTx/>
              <a:buFont typeface="Wingdings" panose="05000000000000000000" pitchFamily="2" charset="2"/>
              <a:buChar char="l"/>
              <a:tabLst/>
              <a:defRPr/>
            </a:pPr>
            <a:r>
              <a:rPr kumimoji="0" lang="zh-TW" altLang="en-US" sz="20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譴責「性受害者」：強調受害人的外貌、穿著、名節，暗示受害人應對被受害負責。</a:t>
            </a:r>
            <a:endParaRPr kumimoji="0" lang="en-US" altLang="zh-TW" sz="20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600"/>
              </a:spcBef>
              <a:spcAft>
                <a:spcPts val="0"/>
              </a:spcAft>
              <a:buClrTx/>
              <a:buSzTx/>
              <a:buFont typeface="Wingdings" panose="05000000000000000000" pitchFamily="2" charset="2"/>
              <a:buChar char="l"/>
              <a:tabLst/>
              <a:defRPr/>
            </a:pPr>
            <a:r>
              <a:rPr kumimoji="0" lang="zh-TW" altLang="en-US" sz="20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女人經常言行不一：當她們說「不」時，只是故做矜持，因此男人不必理會，只要「霸王硬上弓」就可以。</a:t>
            </a:r>
            <a:endParaRPr kumimoji="0" lang="en-US" altLang="zh-TW" sz="20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
        <p:nvSpPr>
          <p:cNvPr id="7" name="日期版面配置區 2">
            <a:extLst>
              <a:ext uri="{FF2B5EF4-FFF2-40B4-BE49-F238E27FC236}">
                <a16:creationId xmlns:a16="http://schemas.microsoft.com/office/drawing/2014/main" id="{6DB30D50-1377-244D-A1A4-32FB836C1F3A}"/>
              </a:ext>
            </a:extLst>
          </p:cNvPr>
          <p:cNvSpPr>
            <a:spLocks noGrp="1"/>
          </p:cNvSpPr>
          <p:nvPr>
            <p:ph type="dt" sz="half" idx="2"/>
          </p:nvPr>
        </p:nvSpPr>
        <p:spPr>
          <a:xfrm>
            <a:off x="381000" y="6356350"/>
            <a:ext cx="2743200"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6029FDC3-7F04-49BB-A012-C10ED2668038}" type="datetime1">
              <a:rPr kumimoji="0" lang="en-US" altLang="zh-TW" sz="1200" b="0" i="0" u="none" strike="noStrike" kern="1200" cap="none" spc="0" normalizeH="0" baseline="0" noProof="0" smtClean="0">
                <a:ln>
                  <a:noFill/>
                </a:ln>
                <a:solidFill>
                  <a:srgbClr val="DAE5EF"/>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3/12/2024</a:t>
            </a:fld>
            <a:endParaRPr kumimoji="0" lang="zh-TW" altLang="en-US" sz="1200" b="0" i="0" u="none" strike="noStrike" kern="1200" cap="none" spc="0" normalizeH="0" baseline="0" noProof="0" dirty="0">
              <a:ln>
                <a:noFill/>
              </a:ln>
              <a:solidFill>
                <a:srgbClr val="DAE5EF"/>
              </a:solidFill>
              <a:effectLst/>
              <a:uLnTx/>
              <a:uFillTx/>
              <a:latin typeface="Microsoft JhengHei UI" panose="020B0604030504040204" pitchFamily="34" charset="-120"/>
              <a:ea typeface="Microsoft JhengHei UI" panose="020B0604030504040204" pitchFamily="34" charset="-120"/>
              <a:cs typeface="+mn-cs"/>
            </a:endParaRPr>
          </a:p>
        </p:txBody>
      </p:sp>
      <p:pic>
        <p:nvPicPr>
          <p:cNvPr id="9" name="Picture 4" descr="戴黑色平等印花帽的人">
            <a:extLst>
              <a:ext uri="{FF2B5EF4-FFF2-40B4-BE49-F238E27FC236}">
                <a16:creationId xmlns:a16="http://schemas.microsoft.com/office/drawing/2014/main" id="{477E3E83-C077-4A4B-9C92-D23A883142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94"/>
          <a:stretch/>
        </p:blipFill>
        <p:spPr bwMode="auto">
          <a:xfrm>
            <a:off x="8758989" y="2316268"/>
            <a:ext cx="2299740" cy="2789751"/>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a:extLst>
              <a:ext uri="{FF2B5EF4-FFF2-40B4-BE49-F238E27FC236}">
                <a16:creationId xmlns:a16="http://schemas.microsoft.com/office/drawing/2014/main" id="{A7026198-CF93-4CEC-81D0-E626CD9BC1C9}"/>
              </a:ext>
            </a:extLst>
          </p:cNvPr>
          <p:cNvSpPr txBox="1">
            <a:spLocks/>
          </p:cNvSpPr>
          <p:nvPr/>
        </p:nvSpPr>
        <p:spPr>
          <a:xfrm>
            <a:off x="9195411" y="5106019"/>
            <a:ext cx="1629628"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900" dirty="0">
                <a:solidFill>
                  <a:schemeClr val="tx1">
                    <a:lumMod val="75000"/>
                    <a:lumOff val="25000"/>
                  </a:schemeClr>
                </a:solidFill>
                <a:latin typeface="微軟正黑體" panose="020B0604030504040204" pitchFamily="34" charset="-120"/>
                <a:ea typeface="微軟正黑體" panose="020B0604030504040204" pitchFamily="34" charset="-120"/>
              </a:rPr>
              <a:t>示意圖片來源：</a:t>
            </a:r>
            <a:r>
              <a:rPr lang="en" altLang="zh-TW" sz="900" b="0" dirty="0" err="1"/>
              <a:t>Unsplash</a:t>
            </a:r>
            <a:endParaRPr lang="zh-TW" altLang="en-US" sz="9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8935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77;p14">
            <a:extLst>
              <a:ext uri="{FF2B5EF4-FFF2-40B4-BE49-F238E27FC236}">
                <a16:creationId xmlns:a16="http://schemas.microsoft.com/office/drawing/2014/main" id="{848E6C8D-4BC0-4024-BE4F-799517146477}"/>
              </a:ext>
            </a:extLst>
          </p:cNvPr>
          <p:cNvSpPr/>
          <p:nvPr/>
        </p:nvSpPr>
        <p:spPr>
          <a:xfrm>
            <a:off x="4458766" y="1132429"/>
            <a:ext cx="3274468"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 name="標題 1">
            <a:extLst>
              <a:ext uri="{FF2B5EF4-FFF2-40B4-BE49-F238E27FC236}">
                <a16:creationId xmlns:a16="http://schemas.microsoft.com/office/drawing/2014/main" id="{AD766AE1-91B0-42C2-A4AD-9127395A0855}"/>
              </a:ext>
            </a:extLst>
          </p:cNvPr>
          <p:cNvSpPr>
            <a:spLocks noGrp="1"/>
          </p:cNvSpPr>
          <p:nvPr>
            <p:ph type="title"/>
          </p:nvPr>
        </p:nvSpPr>
        <p:spPr>
          <a:xfrm>
            <a:off x="4827249" y="817449"/>
            <a:ext cx="2537502" cy="763500"/>
          </a:xfrm>
        </p:spPr>
        <p:txBody>
          <a:bodyPr rtlCol="0"/>
          <a:lstStyle/>
          <a:p>
            <a:pPr rtl="0"/>
            <a:r>
              <a:rPr lang="zh-TW" altLang="en-US" sz="3600" b="1" dirty="0">
                <a:solidFill>
                  <a:srgbClr val="C00000"/>
                </a:solidFill>
                <a:latin typeface="微軟正黑體" panose="020B0604030504040204" pitchFamily="34" charset="-120"/>
                <a:ea typeface="微軟正黑體" panose="020B0604030504040204" pitchFamily="34" charset="-120"/>
              </a:rPr>
              <a:t>性騷擾案例</a:t>
            </a:r>
          </a:p>
        </p:txBody>
      </p:sp>
      <p:grpSp>
        <p:nvGrpSpPr>
          <p:cNvPr id="13" name="群組 12">
            <a:extLst>
              <a:ext uri="{FF2B5EF4-FFF2-40B4-BE49-F238E27FC236}">
                <a16:creationId xmlns:a16="http://schemas.microsoft.com/office/drawing/2014/main" id="{BDB04379-AED5-4566-AB0B-B252F45982A5}"/>
              </a:ext>
            </a:extLst>
          </p:cNvPr>
          <p:cNvGrpSpPr/>
          <p:nvPr/>
        </p:nvGrpSpPr>
        <p:grpSpPr>
          <a:xfrm>
            <a:off x="745233" y="1739204"/>
            <a:ext cx="2089161" cy="4173488"/>
            <a:chOff x="1050702" y="-58394"/>
            <a:chExt cx="2089161" cy="4173488"/>
          </a:xfrm>
        </p:grpSpPr>
        <p:sp>
          <p:nvSpPr>
            <p:cNvPr id="14" name="矩形: 圓角 13">
              <a:extLst>
                <a:ext uri="{FF2B5EF4-FFF2-40B4-BE49-F238E27FC236}">
                  <a16:creationId xmlns:a16="http://schemas.microsoft.com/office/drawing/2014/main" id="{675C54B4-4C1C-4C30-AB07-273021F4A5C0}"/>
                </a:ext>
              </a:extLst>
            </p:cNvPr>
            <p:cNvSpPr/>
            <p:nvPr/>
          </p:nvSpPr>
          <p:spPr>
            <a:xfrm>
              <a:off x="1050702" y="-5839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15" name="矩形: 圓角 4">
              <a:extLst>
                <a:ext uri="{FF2B5EF4-FFF2-40B4-BE49-F238E27FC236}">
                  <a16:creationId xmlns:a16="http://schemas.microsoft.com/office/drawing/2014/main" id="{C78EDEC0-F624-48FC-B22B-CC6E0C0BEC3A}"/>
                </a:ext>
              </a:extLst>
            </p:cNvPr>
            <p:cNvSpPr txBox="1"/>
            <p:nvPr/>
          </p:nvSpPr>
          <p:spPr>
            <a:xfrm>
              <a:off x="1156227" y="1745853"/>
              <a:ext cx="1884726" cy="19006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endParaRPr lang="en-US" altLang="en-US" sz="1400" kern="1200" dirty="0">
                <a:latin typeface="微軟正黑體" panose="020B0604030504040204" pitchFamily="34" charset="-120"/>
                <a:ea typeface="微軟正黑體" panose="020B0604030504040204" pitchFamily="34" charset="-120"/>
              </a:endParaRPr>
            </a:p>
            <a:p>
              <a:pPr lvl="0" algn="just">
                <a:lnSpc>
                  <a:spcPct val="150000"/>
                </a:lnSpc>
              </a:pPr>
              <a:r>
                <a:rPr lang="en-US" altLang="en-US" b="1" dirty="0">
                  <a:solidFill>
                    <a:srgbClr val="000092"/>
                  </a:solidFill>
                  <a:latin typeface="微軟正黑體" panose="020B0604030504040204" pitchFamily="34" charset="-120"/>
                  <a:ea typeface="微軟正黑體" panose="020B0604030504040204" pitchFamily="34" charset="-120"/>
                </a:rPr>
                <a:t>A</a:t>
              </a:r>
              <a:r>
                <a:rPr lang="zh-TW" altLang="en-US" b="1" dirty="0">
                  <a:solidFill>
                    <a:srgbClr val="000092"/>
                  </a:solidFill>
                  <a:latin typeface="微軟正黑體" panose="020B0604030504040204" pitchFamily="34" charset="-120"/>
                </a:rPr>
                <a:t>生很喜歡</a:t>
              </a:r>
              <a:r>
                <a:rPr lang="en-US" altLang="en-US" b="1" dirty="0">
                  <a:solidFill>
                    <a:srgbClr val="000092"/>
                  </a:solidFill>
                  <a:latin typeface="微軟正黑體" panose="020B0604030504040204" pitchFamily="34" charset="-120"/>
                  <a:ea typeface="微軟正黑體" panose="020B0604030504040204" pitchFamily="34" charset="-120"/>
                </a:rPr>
                <a:t>B</a:t>
              </a:r>
              <a:r>
                <a:rPr lang="zh-TW" altLang="en-US" b="1" dirty="0">
                  <a:solidFill>
                    <a:srgbClr val="000092"/>
                  </a:solidFill>
                  <a:latin typeface="微軟正黑體" panose="020B0604030504040204" pitchFamily="34" charset="-120"/>
                </a:rPr>
                <a:t>生，但不知道要怎麼拉近關係，時常出沒在 </a:t>
              </a:r>
              <a:r>
                <a:rPr lang="en-US" altLang="en-US" b="1" dirty="0">
                  <a:solidFill>
                    <a:srgbClr val="000092"/>
                  </a:solidFill>
                  <a:latin typeface="微軟正黑體" panose="020B0604030504040204" pitchFamily="34" charset="-120"/>
                  <a:ea typeface="微軟正黑體" panose="020B0604030504040204" pitchFamily="34" charset="-120"/>
                </a:rPr>
                <a:t>B </a:t>
              </a:r>
              <a:r>
                <a:rPr lang="zh-TW" altLang="en-US" b="1" dirty="0">
                  <a:solidFill>
                    <a:srgbClr val="000092"/>
                  </a:solidFill>
                  <a:latin typeface="微軟正黑體" panose="020B0604030504040204" pitchFamily="34" charset="-120"/>
                </a:rPr>
                <a:t>生的教室附近，創造搭話的機會，一天傳上百則訊息，</a:t>
              </a:r>
              <a:r>
                <a:rPr lang="en-US" altLang="en-US" b="1" dirty="0">
                  <a:solidFill>
                    <a:srgbClr val="000092"/>
                  </a:solidFill>
                  <a:latin typeface="微軟正黑體" panose="020B0604030504040204" pitchFamily="34" charset="-120"/>
                  <a:ea typeface="微軟正黑體" panose="020B0604030504040204" pitchFamily="34" charset="-120"/>
                </a:rPr>
                <a:t>B</a:t>
              </a:r>
              <a:r>
                <a:rPr lang="zh-TW" altLang="en-US" b="1" dirty="0">
                  <a:solidFill>
                    <a:srgbClr val="000092"/>
                  </a:solidFill>
                  <a:latin typeface="微軟正黑體" panose="020B0604030504040204" pitchFamily="34" charset="-120"/>
                </a:rPr>
                <a:t>生</a:t>
              </a:r>
              <a:r>
                <a:rPr lang="en-US" altLang="en-US" b="1" dirty="0">
                  <a:solidFill>
                    <a:srgbClr val="000092"/>
                  </a:solidFill>
                  <a:latin typeface="微軟正黑體" panose="020B0604030504040204" pitchFamily="34" charset="-120"/>
                  <a:ea typeface="微軟正黑體" panose="020B0604030504040204" pitchFamily="34" charset="-120"/>
                </a:rPr>
                <a:t> </a:t>
              </a:r>
              <a:r>
                <a:rPr lang="zh-TW" altLang="en-US" b="1" dirty="0">
                  <a:solidFill>
                    <a:srgbClr val="000092"/>
                  </a:solidFill>
                  <a:latin typeface="微軟正黑體" panose="020B0604030504040204" pitchFamily="34" charset="-120"/>
                </a:rPr>
                <a:t>感到不舒服、困擾恐懼，不知如何是好。</a:t>
              </a:r>
            </a:p>
          </p:txBody>
        </p:sp>
      </p:grpSp>
      <p:sp>
        <p:nvSpPr>
          <p:cNvPr id="19" name="矩形: 圓角 18">
            <a:extLst>
              <a:ext uri="{FF2B5EF4-FFF2-40B4-BE49-F238E27FC236}">
                <a16:creationId xmlns:a16="http://schemas.microsoft.com/office/drawing/2014/main" id="{9F59A2CB-A482-4348-A768-E87658EF18EC}"/>
              </a:ext>
            </a:extLst>
          </p:cNvPr>
          <p:cNvSpPr/>
          <p:nvPr/>
        </p:nvSpPr>
        <p:spPr>
          <a:xfrm>
            <a:off x="2949717"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0" name="矩形: 圓角 19">
            <a:extLst>
              <a:ext uri="{FF2B5EF4-FFF2-40B4-BE49-F238E27FC236}">
                <a16:creationId xmlns:a16="http://schemas.microsoft.com/office/drawing/2014/main" id="{9F1BBCD4-1409-4F5B-BBF4-F6E2D8D7C8CD}"/>
              </a:ext>
            </a:extLst>
          </p:cNvPr>
          <p:cNvSpPr/>
          <p:nvPr/>
        </p:nvSpPr>
        <p:spPr>
          <a:xfrm>
            <a:off x="5154201"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1" name="矩形: 圓角 20">
            <a:extLst>
              <a:ext uri="{FF2B5EF4-FFF2-40B4-BE49-F238E27FC236}">
                <a16:creationId xmlns:a16="http://schemas.microsoft.com/office/drawing/2014/main" id="{221521C3-5E9E-4273-B256-F153FC614C5D}"/>
              </a:ext>
            </a:extLst>
          </p:cNvPr>
          <p:cNvSpPr/>
          <p:nvPr/>
        </p:nvSpPr>
        <p:spPr>
          <a:xfrm>
            <a:off x="7358685"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2" name="矩形: 圓角 21">
            <a:extLst>
              <a:ext uri="{FF2B5EF4-FFF2-40B4-BE49-F238E27FC236}">
                <a16:creationId xmlns:a16="http://schemas.microsoft.com/office/drawing/2014/main" id="{B47260F8-DDAE-4558-AF91-60B34285B336}"/>
              </a:ext>
            </a:extLst>
          </p:cNvPr>
          <p:cNvSpPr/>
          <p:nvPr/>
        </p:nvSpPr>
        <p:spPr>
          <a:xfrm>
            <a:off x="9563169"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3" name="矩形 22">
            <a:extLst>
              <a:ext uri="{FF2B5EF4-FFF2-40B4-BE49-F238E27FC236}">
                <a16:creationId xmlns:a16="http://schemas.microsoft.com/office/drawing/2014/main" id="{AA9FFF67-8928-4659-AEBF-FACC5CE34379}"/>
              </a:ext>
            </a:extLst>
          </p:cNvPr>
          <p:cNvSpPr/>
          <p:nvPr/>
        </p:nvSpPr>
        <p:spPr>
          <a:xfrm>
            <a:off x="3094072" y="3319251"/>
            <a:ext cx="1800447" cy="2314864"/>
          </a:xfrm>
          <a:prstGeom prst="rect">
            <a:avLst/>
          </a:prstGeom>
        </p:spPr>
        <p:txBody>
          <a:bodyPr wrap="square">
            <a:spAutoFit/>
          </a:bodyPr>
          <a:lstStyle/>
          <a:p>
            <a:pPr lvl="0" algn="just">
              <a:lnSpc>
                <a:spcPct val="150000"/>
              </a:lnSpc>
            </a:pPr>
            <a:r>
              <a:rPr lang="en-US" altLang="en-US" b="1" dirty="0">
                <a:solidFill>
                  <a:schemeClr val="tx1"/>
                </a:solidFill>
                <a:latin typeface="微軟正黑體" panose="020B0604030504040204" pitchFamily="34" charset="-120"/>
                <a:ea typeface="微軟正黑體" panose="020B0604030504040204" pitchFamily="34" charset="-120"/>
              </a:rPr>
              <a:t>A </a:t>
            </a:r>
            <a:r>
              <a:rPr lang="zh-TW" altLang="en-US" b="1" dirty="0">
                <a:solidFill>
                  <a:schemeClr val="tx1"/>
                </a:solidFill>
                <a:latin typeface="微軟正黑體" panose="020B0604030504040204" pitchFamily="34" charset="-120"/>
                <a:ea typeface="微軟正黑體" panose="020B0604030504040204" pitchFamily="34" charset="-120"/>
              </a:rPr>
              <a:t>生在迎新活動中，數次向新生 </a:t>
            </a:r>
            <a:r>
              <a:rPr lang="en-US" altLang="en-US" b="1" dirty="0">
                <a:solidFill>
                  <a:schemeClr val="tx1"/>
                </a:solidFill>
                <a:latin typeface="微軟正黑體" panose="020B0604030504040204" pitchFamily="34" charset="-120"/>
                <a:ea typeface="微軟正黑體" panose="020B0604030504040204" pitchFamily="34" charset="-120"/>
              </a:rPr>
              <a:t>B </a:t>
            </a:r>
            <a:r>
              <a:rPr lang="zh-TW" altLang="en-US" b="1" dirty="0">
                <a:solidFill>
                  <a:schemeClr val="tx1"/>
                </a:solidFill>
                <a:latin typeface="微軟正黑體" panose="020B0604030504040204" pitchFamily="34" charset="-120"/>
                <a:ea typeface="微軟正黑體" panose="020B0604030504040204" pitchFamily="34" charset="-120"/>
              </a:rPr>
              <a:t>生搭話表示：「同學你有沒有交往對象？給約嗎？」「我很會按摩喔」，並且把手順勢放在肩上。</a:t>
            </a:r>
          </a:p>
        </p:txBody>
      </p:sp>
      <p:sp>
        <p:nvSpPr>
          <p:cNvPr id="25" name="矩形 24">
            <a:extLst>
              <a:ext uri="{FF2B5EF4-FFF2-40B4-BE49-F238E27FC236}">
                <a16:creationId xmlns:a16="http://schemas.microsoft.com/office/drawing/2014/main" id="{6B16F89A-D1C5-4CFE-804C-8634525B8508}"/>
              </a:ext>
            </a:extLst>
          </p:cNvPr>
          <p:cNvSpPr/>
          <p:nvPr/>
        </p:nvSpPr>
        <p:spPr>
          <a:xfrm>
            <a:off x="5262472" y="3314846"/>
            <a:ext cx="1872618" cy="1022203"/>
          </a:xfrm>
          <a:prstGeom prst="rect">
            <a:avLst/>
          </a:prstGeom>
        </p:spPr>
        <p:txBody>
          <a:bodyPr wrap="square">
            <a:spAutoFit/>
          </a:bodyPr>
          <a:lstStyle/>
          <a:p>
            <a:pPr lvl="0" algn="just">
              <a:lnSpc>
                <a:spcPct val="150000"/>
              </a:lnSpc>
            </a:pPr>
            <a:r>
              <a:rPr lang="en-US" altLang="en-US" b="1" dirty="0">
                <a:solidFill>
                  <a:srgbClr val="000092"/>
                </a:solidFill>
                <a:latin typeface="微軟正黑體" panose="020B0604030504040204" pitchFamily="34" charset="-120"/>
                <a:ea typeface="微軟正黑體" panose="020B0604030504040204" pitchFamily="34" charset="-120"/>
              </a:rPr>
              <a:t>A</a:t>
            </a:r>
            <a:r>
              <a:rPr lang="zh-TW" altLang="en-US" b="1" dirty="0">
                <a:solidFill>
                  <a:srgbClr val="000092"/>
                </a:solidFill>
                <a:latin typeface="微軟正黑體" panose="020B0604030504040204" pitchFamily="34" charset="-120"/>
                <a:ea typeface="微軟正黑體" panose="020B0604030504040204" pitchFamily="34" charset="-120"/>
              </a:rPr>
              <a:t>生在宿舍如廁時忽見一隻手機從門縫伸進來偷拍。</a:t>
            </a:r>
          </a:p>
        </p:txBody>
      </p:sp>
      <p:sp>
        <p:nvSpPr>
          <p:cNvPr id="26" name="矩形 25">
            <a:extLst>
              <a:ext uri="{FF2B5EF4-FFF2-40B4-BE49-F238E27FC236}">
                <a16:creationId xmlns:a16="http://schemas.microsoft.com/office/drawing/2014/main" id="{CB2FFAC9-732A-4BB6-93DC-DBBAB4D0F836}"/>
              </a:ext>
            </a:extLst>
          </p:cNvPr>
          <p:cNvSpPr/>
          <p:nvPr/>
        </p:nvSpPr>
        <p:spPr>
          <a:xfrm>
            <a:off x="7473723" y="3322470"/>
            <a:ext cx="1859084" cy="2638030"/>
          </a:xfrm>
          <a:prstGeom prst="rect">
            <a:avLst/>
          </a:prstGeom>
        </p:spPr>
        <p:txBody>
          <a:bodyPr wrap="square">
            <a:spAutoFit/>
          </a:bodyPr>
          <a:lstStyle/>
          <a:p>
            <a:pPr lvl="0" algn="just">
              <a:lnSpc>
                <a:spcPct val="150000"/>
              </a:lnSpc>
            </a:pPr>
            <a:r>
              <a:rPr lang="en-US" altLang="en-US" b="1" dirty="0">
                <a:latin typeface="微軟正黑體" panose="020B0604030504040204" pitchFamily="34" charset="-120"/>
                <a:ea typeface="微軟正黑體" panose="020B0604030504040204" pitchFamily="34" charset="-120"/>
              </a:rPr>
              <a:t>A </a:t>
            </a:r>
            <a:r>
              <a:rPr lang="zh-TW" altLang="en-US" b="1" dirty="0">
                <a:latin typeface="微軟正黑體" panose="020B0604030504040204" pitchFamily="34" charset="-120"/>
                <a:ea typeface="微軟正黑體" panose="020B0604030504040204" pitchFamily="34" charset="-120"/>
              </a:rPr>
              <a:t>師對 </a:t>
            </a:r>
            <a:r>
              <a:rPr lang="en-US" altLang="en-US" b="1" dirty="0">
                <a:latin typeface="微軟正黑體" panose="020B0604030504040204" pitchFamily="34" charset="-120"/>
                <a:ea typeface="微軟正黑體" panose="020B0604030504040204" pitchFamily="34" charset="-120"/>
              </a:rPr>
              <a:t>B </a:t>
            </a:r>
            <a:r>
              <a:rPr lang="zh-TW" altLang="en-US" b="1" dirty="0">
                <a:latin typeface="微軟正黑體" panose="020B0604030504040204" pitchFamily="34" charset="-120"/>
                <a:ea typeface="微軟正黑體" panose="020B0604030504040204" pitchFamily="34" charset="-120"/>
              </a:rPr>
              <a:t>生說「同學你可以來我家討論學業，或是摸貓、我家按摩椅很舒服」、「我認識很多人，我可以幫你介紹工作，來我家一邊吃飯一邊討論吧」</a:t>
            </a:r>
          </a:p>
        </p:txBody>
      </p:sp>
      <p:sp>
        <p:nvSpPr>
          <p:cNvPr id="27" name="矩形 26">
            <a:extLst>
              <a:ext uri="{FF2B5EF4-FFF2-40B4-BE49-F238E27FC236}">
                <a16:creationId xmlns:a16="http://schemas.microsoft.com/office/drawing/2014/main" id="{A466DFE1-EC8D-4955-9669-28244DEDB091}"/>
              </a:ext>
            </a:extLst>
          </p:cNvPr>
          <p:cNvSpPr/>
          <p:nvPr/>
        </p:nvSpPr>
        <p:spPr>
          <a:xfrm>
            <a:off x="9698519" y="3314846"/>
            <a:ext cx="1818460" cy="1345368"/>
          </a:xfrm>
          <a:prstGeom prst="rect">
            <a:avLst/>
          </a:prstGeom>
        </p:spPr>
        <p:txBody>
          <a:bodyPr wrap="square">
            <a:spAutoFit/>
          </a:bodyPr>
          <a:lstStyle/>
          <a:p>
            <a:pPr lvl="0" algn="just">
              <a:lnSpc>
                <a:spcPct val="150000"/>
              </a:lnSpc>
            </a:pPr>
            <a:r>
              <a:rPr lang="en-US" altLang="zh-TW" b="1" dirty="0">
                <a:solidFill>
                  <a:srgbClr val="000092"/>
                </a:solidFill>
                <a:latin typeface="微軟正黑體" panose="020B0604030504040204" pitchFamily="34" charset="-120"/>
                <a:ea typeface="微軟正黑體" panose="020B0604030504040204" pitchFamily="34" charset="-120"/>
              </a:rPr>
              <a:t>A</a:t>
            </a:r>
            <a:r>
              <a:rPr lang="zh-TW" altLang="en-US" b="1" dirty="0">
                <a:solidFill>
                  <a:srgbClr val="000092"/>
                </a:solidFill>
                <a:latin typeface="微軟正黑體" panose="020B0604030504040204" pitchFamily="34" charset="-120"/>
                <a:ea typeface="微軟正黑體" panose="020B0604030504040204" pitchFamily="34" charset="-120"/>
              </a:rPr>
              <a:t>師對不同性別的助理，提供不同薪資，</a:t>
            </a:r>
            <a:r>
              <a:rPr lang="en-US" altLang="zh-TW" b="1" dirty="0">
                <a:solidFill>
                  <a:srgbClr val="000092"/>
                </a:solidFill>
                <a:latin typeface="微軟正黑體" panose="020B0604030504040204" pitchFamily="34" charset="-120"/>
                <a:ea typeface="微軟正黑體" panose="020B0604030504040204" pitchFamily="34" charset="-120"/>
              </a:rPr>
              <a:t>A</a:t>
            </a:r>
            <a:r>
              <a:rPr lang="zh-TW" altLang="en-US" b="1" dirty="0">
                <a:solidFill>
                  <a:srgbClr val="000092"/>
                </a:solidFill>
                <a:latin typeface="微軟正黑體" panose="020B0604030504040204" pitchFamily="34" charset="-120"/>
                <a:ea typeface="微軟正黑體" panose="020B0604030504040204" pitchFamily="34" charset="-120"/>
              </a:rPr>
              <a:t>師認為男性的工作較為困難。</a:t>
            </a:r>
          </a:p>
        </p:txBody>
      </p:sp>
      <p:sp>
        <p:nvSpPr>
          <p:cNvPr id="28" name="橢圓 27">
            <a:extLst>
              <a:ext uri="{FF2B5EF4-FFF2-40B4-BE49-F238E27FC236}">
                <a16:creationId xmlns:a16="http://schemas.microsoft.com/office/drawing/2014/main" id="{53286136-F1A1-4954-926C-D83A69CBE7AC}"/>
              </a:ext>
            </a:extLst>
          </p:cNvPr>
          <p:cNvSpPr/>
          <p:nvPr/>
        </p:nvSpPr>
        <p:spPr>
          <a:xfrm>
            <a:off x="1029852" y="1853415"/>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1600" b="1" dirty="0">
                <a:ln w="0"/>
                <a:solidFill>
                  <a:schemeClr val="tx1"/>
                </a:solidFill>
                <a:effectLst>
                  <a:outerShdw blurRad="38100" dist="19050" dir="2700000" algn="tl" rotWithShape="0">
                    <a:schemeClr val="dk1">
                      <a:alpha val="40000"/>
                    </a:schemeClr>
                  </a:outerShdw>
                </a:effectLst>
              </a:rPr>
              <a:t>過度追求</a:t>
            </a:r>
          </a:p>
        </p:txBody>
      </p:sp>
      <p:sp>
        <p:nvSpPr>
          <p:cNvPr id="29" name="橢圓 28">
            <a:extLst>
              <a:ext uri="{FF2B5EF4-FFF2-40B4-BE49-F238E27FC236}">
                <a16:creationId xmlns:a16="http://schemas.microsoft.com/office/drawing/2014/main" id="{6E426915-C2A6-4188-916B-0118D45AEE23}"/>
              </a:ext>
            </a:extLst>
          </p:cNvPr>
          <p:cNvSpPr/>
          <p:nvPr/>
        </p:nvSpPr>
        <p:spPr>
          <a:xfrm>
            <a:off x="3282732" y="1853416"/>
            <a:ext cx="1423128" cy="14209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600" b="1" dirty="0">
                <a:ln w="0"/>
                <a:solidFill>
                  <a:schemeClr val="tx1"/>
                </a:solidFill>
                <a:effectLst>
                  <a:outerShdw blurRad="38100" dist="19050" dir="2700000" algn="tl" rotWithShape="0">
                    <a:schemeClr val="dk1">
                      <a:alpha val="40000"/>
                    </a:schemeClr>
                  </a:outerShdw>
                </a:effectLst>
              </a:rPr>
              <a:t>不當觸碰</a:t>
            </a:r>
          </a:p>
        </p:txBody>
      </p:sp>
      <p:sp>
        <p:nvSpPr>
          <p:cNvPr id="30" name="橢圓 29">
            <a:extLst>
              <a:ext uri="{FF2B5EF4-FFF2-40B4-BE49-F238E27FC236}">
                <a16:creationId xmlns:a16="http://schemas.microsoft.com/office/drawing/2014/main" id="{D3E2D510-EA16-443A-A2A2-735F06002067}"/>
              </a:ext>
            </a:extLst>
          </p:cNvPr>
          <p:cNvSpPr/>
          <p:nvPr/>
        </p:nvSpPr>
        <p:spPr>
          <a:xfrm>
            <a:off x="5487217" y="1853417"/>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偷拍偷窺</a:t>
            </a:r>
            <a:endParaRPr lang="en-US" altLang="zh-TW" sz="1600" b="1" dirty="0">
              <a:ln w="0"/>
              <a:solidFill>
                <a:schemeClr val="tx1"/>
              </a:solidFill>
              <a:effectLst>
                <a:outerShdw blurRad="38100" dist="19050" dir="2700000" algn="tl" rotWithShape="0">
                  <a:schemeClr val="dk1">
                    <a:alpha val="40000"/>
                  </a:schemeClr>
                </a:outerShdw>
              </a:effectLst>
            </a:endParaRPr>
          </a:p>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妨害秘密</a:t>
            </a:r>
          </a:p>
        </p:txBody>
      </p:sp>
      <p:sp>
        <p:nvSpPr>
          <p:cNvPr id="31" name="橢圓 30">
            <a:extLst>
              <a:ext uri="{FF2B5EF4-FFF2-40B4-BE49-F238E27FC236}">
                <a16:creationId xmlns:a16="http://schemas.microsoft.com/office/drawing/2014/main" id="{33663828-DCA7-4EB4-A19F-480D15CE8ED2}"/>
              </a:ext>
            </a:extLst>
          </p:cNvPr>
          <p:cNvSpPr/>
          <p:nvPr/>
        </p:nvSpPr>
        <p:spPr>
          <a:xfrm>
            <a:off x="7691701" y="1854140"/>
            <a:ext cx="1423128" cy="14209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性邀約</a:t>
            </a:r>
            <a:endParaRPr lang="en-US" altLang="zh-TW" sz="1600" b="1" dirty="0">
              <a:ln w="0"/>
              <a:solidFill>
                <a:schemeClr val="tx1"/>
              </a:solidFill>
              <a:effectLst>
                <a:outerShdw blurRad="38100" dist="19050" dir="2700000" algn="tl" rotWithShape="0">
                  <a:schemeClr val="dk1">
                    <a:alpha val="40000"/>
                  </a:schemeClr>
                </a:outerShdw>
              </a:effectLst>
            </a:endParaRPr>
          </a:p>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性暗示</a:t>
            </a:r>
          </a:p>
        </p:txBody>
      </p:sp>
      <p:sp>
        <p:nvSpPr>
          <p:cNvPr id="32" name="橢圓 31">
            <a:extLst>
              <a:ext uri="{FF2B5EF4-FFF2-40B4-BE49-F238E27FC236}">
                <a16:creationId xmlns:a16="http://schemas.microsoft.com/office/drawing/2014/main" id="{F52C6EC7-E6C4-4352-8910-7AB7B5805421}"/>
              </a:ext>
            </a:extLst>
          </p:cNvPr>
          <p:cNvSpPr/>
          <p:nvPr/>
        </p:nvSpPr>
        <p:spPr>
          <a:xfrm>
            <a:off x="9896185" y="1853415"/>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性別歧視</a:t>
            </a:r>
          </a:p>
        </p:txBody>
      </p:sp>
    </p:spTree>
    <p:extLst>
      <p:ext uri="{BB962C8B-B14F-4D97-AF65-F5344CB8AC3E}">
        <p14:creationId xmlns:p14="http://schemas.microsoft.com/office/powerpoint/2010/main" val="238108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77;p14">
            <a:extLst>
              <a:ext uri="{FF2B5EF4-FFF2-40B4-BE49-F238E27FC236}">
                <a16:creationId xmlns:a16="http://schemas.microsoft.com/office/drawing/2014/main" id="{848E6C8D-4BC0-4024-BE4F-799517146477}"/>
              </a:ext>
            </a:extLst>
          </p:cNvPr>
          <p:cNvSpPr/>
          <p:nvPr/>
        </p:nvSpPr>
        <p:spPr>
          <a:xfrm>
            <a:off x="4458766" y="1132429"/>
            <a:ext cx="3274468"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 name="標題 1">
            <a:extLst>
              <a:ext uri="{FF2B5EF4-FFF2-40B4-BE49-F238E27FC236}">
                <a16:creationId xmlns:a16="http://schemas.microsoft.com/office/drawing/2014/main" id="{AD766AE1-91B0-42C2-A4AD-9127395A0855}"/>
              </a:ext>
            </a:extLst>
          </p:cNvPr>
          <p:cNvSpPr>
            <a:spLocks noGrp="1"/>
          </p:cNvSpPr>
          <p:nvPr>
            <p:ph type="title"/>
          </p:nvPr>
        </p:nvSpPr>
        <p:spPr>
          <a:xfrm>
            <a:off x="4827249" y="817449"/>
            <a:ext cx="2537502" cy="763500"/>
          </a:xfrm>
        </p:spPr>
        <p:txBody>
          <a:bodyPr rtlCol="0"/>
          <a:lstStyle/>
          <a:p>
            <a:pPr rtl="0"/>
            <a:r>
              <a:rPr lang="zh-TW" altLang="en-US" sz="3600" b="1" dirty="0">
                <a:solidFill>
                  <a:srgbClr val="C00000"/>
                </a:solidFill>
                <a:latin typeface="微軟正黑體" panose="020B0604030504040204" pitchFamily="34" charset="-120"/>
                <a:ea typeface="微軟正黑體" panose="020B0604030504040204" pitchFamily="34" charset="-120"/>
              </a:rPr>
              <a:t>性侵害案例</a:t>
            </a:r>
          </a:p>
        </p:txBody>
      </p:sp>
      <p:grpSp>
        <p:nvGrpSpPr>
          <p:cNvPr id="13" name="群組 12">
            <a:extLst>
              <a:ext uri="{FF2B5EF4-FFF2-40B4-BE49-F238E27FC236}">
                <a16:creationId xmlns:a16="http://schemas.microsoft.com/office/drawing/2014/main" id="{BDB04379-AED5-4566-AB0B-B252F45982A5}"/>
              </a:ext>
            </a:extLst>
          </p:cNvPr>
          <p:cNvGrpSpPr/>
          <p:nvPr/>
        </p:nvGrpSpPr>
        <p:grpSpPr>
          <a:xfrm>
            <a:off x="745233" y="1739204"/>
            <a:ext cx="2089161" cy="4173488"/>
            <a:chOff x="1050702" y="-58394"/>
            <a:chExt cx="2089161" cy="4173488"/>
          </a:xfrm>
        </p:grpSpPr>
        <p:sp>
          <p:nvSpPr>
            <p:cNvPr id="14" name="矩形: 圓角 13">
              <a:extLst>
                <a:ext uri="{FF2B5EF4-FFF2-40B4-BE49-F238E27FC236}">
                  <a16:creationId xmlns:a16="http://schemas.microsoft.com/office/drawing/2014/main" id="{675C54B4-4C1C-4C30-AB07-273021F4A5C0}"/>
                </a:ext>
              </a:extLst>
            </p:cNvPr>
            <p:cNvSpPr/>
            <p:nvPr/>
          </p:nvSpPr>
          <p:spPr>
            <a:xfrm>
              <a:off x="1050702" y="-5839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15" name="矩形: 圓角 4">
              <a:extLst>
                <a:ext uri="{FF2B5EF4-FFF2-40B4-BE49-F238E27FC236}">
                  <a16:creationId xmlns:a16="http://schemas.microsoft.com/office/drawing/2014/main" id="{C78EDEC0-F624-48FC-B22B-CC6E0C0BEC3A}"/>
                </a:ext>
              </a:extLst>
            </p:cNvPr>
            <p:cNvSpPr txBox="1"/>
            <p:nvPr/>
          </p:nvSpPr>
          <p:spPr>
            <a:xfrm>
              <a:off x="1050702" y="1786017"/>
              <a:ext cx="2089161" cy="16693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endParaRPr lang="en-US" altLang="en-US" sz="1400" kern="1200" dirty="0">
                <a:latin typeface="微軟正黑體" panose="020B0604030504040204" pitchFamily="34" charset="-120"/>
                <a:ea typeface="微軟正黑體" panose="020B0604030504040204" pitchFamily="34" charset="-120"/>
              </a:endParaRPr>
            </a:p>
          </p:txBody>
        </p:sp>
      </p:grpSp>
      <p:sp>
        <p:nvSpPr>
          <p:cNvPr id="19" name="矩形: 圓角 18">
            <a:extLst>
              <a:ext uri="{FF2B5EF4-FFF2-40B4-BE49-F238E27FC236}">
                <a16:creationId xmlns:a16="http://schemas.microsoft.com/office/drawing/2014/main" id="{9F59A2CB-A482-4348-A768-E87658EF18EC}"/>
              </a:ext>
            </a:extLst>
          </p:cNvPr>
          <p:cNvSpPr/>
          <p:nvPr/>
        </p:nvSpPr>
        <p:spPr>
          <a:xfrm>
            <a:off x="2949717"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0" name="矩形: 圓角 19">
            <a:extLst>
              <a:ext uri="{FF2B5EF4-FFF2-40B4-BE49-F238E27FC236}">
                <a16:creationId xmlns:a16="http://schemas.microsoft.com/office/drawing/2014/main" id="{9F1BBCD4-1409-4F5B-BBF4-F6E2D8D7C8CD}"/>
              </a:ext>
            </a:extLst>
          </p:cNvPr>
          <p:cNvSpPr/>
          <p:nvPr/>
        </p:nvSpPr>
        <p:spPr>
          <a:xfrm>
            <a:off x="5154201"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1" name="矩形: 圓角 20">
            <a:extLst>
              <a:ext uri="{FF2B5EF4-FFF2-40B4-BE49-F238E27FC236}">
                <a16:creationId xmlns:a16="http://schemas.microsoft.com/office/drawing/2014/main" id="{221521C3-5E9E-4273-B256-F153FC614C5D}"/>
              </a:ext>
            </a:extLst>
          </p:cNvPr>
          <p:cNvSpPr/>
          <p:nvPr/>
        </p:nvSpPr>
        <p:spPr>
          <a:xfrm>
            <a:off x="7358685"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2" name="矩形: 圓角 21">
            <a:extLst>
              <a:ext uri="{FF2B5EF4-FFF2-40B4-BE49-F238E27FC236}">
                <a16:creationId xmlns:a16="http://schemas.microsoft.com/office/drawing/2014/main" id="{B47260F8-DDAE-4558-AF91-60B34285B336}"/>
              </a:ext>
            </a:extLst>
          </p:cNvPr>
          <p:cNvSpPr/>
          <p:nvPr/>
        </p:nvSpPr>
        <p:spPr>
          <a:xfrm>
            <a:off x="9563169"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8" name="橢圓 27">
            <a:extLst>
              <a:ext uri="{FF2B5EF4-FFF2-40B4-BE49-F238E27FC236}">
                <a16:creationId xmlns:a16="http://schemas.microsoft.com/office/drawing/2014/main" id="{53286136-F1A1-4954-926C-D83A69CBE7AC}"/>
              </a:ext>
            </a:extLst>
          </p:cNvPr>
          <p:cNvSpPr/>
          <p:nvPr/>
        </p:nvSpPr>
        <p:spPr>
          <a:xfrm>
            <a:off x="1029852" y="1853415"/>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1600" b="1" dirty="0">
                <a:ln w="0"/>
                <a:solidFill>
                  <a:schemeClr val="tx1"/>
                </a:solidFill>
                <a:effectLst>
                  <a:outerShdw blurRad="38100" dist="19050" dir="2700000" algn="tl" rotWithShape="0">
                    <a:schemeClr val="dk1">
                      <a:alpha val="40000"/>
                    </a:schemeClr>
                  </a:outerShdw>
                </a:effectLst>
              </a:rPr>
              <a:t>趁機猥褻</a:t>
            </a:r>
          </a:p>
        </p:txBody>
      </p:sp>
      <p:sp>
        <p:nvSpPr>
          <p:cNvPr id="29" name="橢圓 28">
            <a:extLst>
              <a:ext uri="{FF2B5EF4-FFF2-40B4-BE49-F238E27FC236}">
                <a16:creationId xmlns:a16="http://schemas.microsoft.com/office/drawing/2014/main" id="{6E426915-C2A6-4188-916B-0118D45AEE23}"/>
              </a:ext>
            </a:extLst>
          </p:cNvPr>
          <p:cNvSpPr/>
          <p:nvPr/>
        </p:nvSpPr>
        <p:spPr>
          <a:xfrm>
            <a:off x="3282732" y="1853416"/>
            <a:ext cx="1423128" cy="14209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600" b="1" dirty="0">
                <a:ln w="0"/>
                <a:solidFill>
                  <a:schemeClr val="tx1"/>
                </a:solidFill>
                <a:effectLst>
                  <a:outerShdw blurRad="38100" dist="19050" dir="2700000" algn="tl" rotWithShape="0">
                    <a:schemeClr val="dk1">
                      <a:alpha val="40000"/>
                    </a:schemeClr>
                  </a:outerShdw>
                </a:effectLst>
              </a:rPr>
              <a:t>強制猥褻</a:t>
            </a:r>
          </a:p>
        </p:txBody>
      </p:sp>
      <p:sp>
        <p:nvSpPr>
          <p:cNvPr id="30" name="橢圓 29">
            <a:extLst>
              <a:ext uri="{FF2B5EF4-FFF2-40B4-BE49-F238E27FC236}">
                <a16:creationId xmlns:a16="http://schemas.microsoft.com/office/drawing/2014/main" id="{D3E2D510-EA16-443A-A2A2-735F06002067}"/>
              </a:ext>
            </a:extLst>
          </p:cNvPr>
          <p:cNvSpPr/>
          <p:nvPr/>
        </p:nvSpPr>
        <p:spPr>
          <a:xfrm>
            <a:off x="5487216" y="1853417"/>
            <a:ext cx="1538451"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與未滿</a:t>
            </a:r>
            <a:r>
              <a:rPr lang="en-US" altLang="zh-TW" sz="1600" b="1" dirty="0">
                <a:ln w="0"/>
                <a:solidFill>
                  <a:schemeClr val="tx1"/>
                </a:solidFill>
                <a:effectLst>
                  <a:outerShdw blurRad="38100" dist="19050" dir="2700000" algn="tl" rotWithShape="0">
                    <a:schemeClr val="dk1">
                      <a:alpha val="40000"/>
                    </a:schemeClr>
                  </a:outerShdw>
                </a:effectLst>
              </a:rPr>
              <a:t>16</a:t>
            </a:r>
            <a:r>
              <a:rPr lang="zh-TW" altLang="en-US" sz="1600" b="1" dirty="0">
                <a:ln w="0"/>
                <a:solidFill>
                  <a:schemeClr val="tx1"/>
                </a:solidFill>
                <a:effectLst>
                  <a:outerShdw blurRad="38100" dist="19050" dir="2700000" algn="tl" rotWithShape="0">
                    <a:schemeClr val="dk1">
                      <a:alpha val="40000"/>
                    </a:schemeClr>
                  </a:outerShdw>
                </a:effectLst>
              </a:rPr>
              <a:t>歲性交</a:t>
            </a:r>
          </a:p>
        </p:txBody>
      </p:sp>
      <p:sp>
        <p:nvSpPr>
          <p:cNvPr id="31" name="橢圓 30">
            <a:extLst>
              <a:ext uri="{FF2B5EF4-FFF2-40B4-BE49-F238E27FC236}">
                <a16:creationId xmlns:a16="http://schemas.microsoft.com/office/drawing/2014/main" id="{33663828-DCA7-4EB4-A19F-480D15CE8ED2}"/>
              </a:ext>
            </a:extLst>
          </p:cNvPr>
          <p:cNvSpPr/>
          <p:nvPr/>
        </p:nvSpPr>
        <p:spPr>
          <a:xfrm>
            <a:off x="7691701" y="1854140"/>
            <a:ext cx="1423128" cy="14209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違反意願性交</a:t>
            </a:r>
          </a:p>
        </p:txBody>
      </p:sp>
      <p:sp>
        <p:nvSpPr>
          <p:cNvPr id="32" name="橢圓 31">
            <a:extLst>
              <a:ext uri="{FF2B5EF4-FFF2-40B4-BE49-F238E27FC236}">
                <a16:creationId xmlns:a16="http://schemas.microsoft.com/office/drawing/2014/main" id="{F52C6EC7-E6C4-4352-8910-7AB7B5805421}"/>
              </a:ext>
            </a:extLst>
          </p:cNvPr>
          <p:cNvSpPr/>
          <p:nvPr/>
        </p:nvSpPr>
        <p:spPr>
          <a:xfrm>
            <a:off x="9896185" y="1853415"/>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趁機猥褻</a:t>
            </a:r>
          </a:p>
        </p:txBody>
      </p:sp>
      <p:sp>
        <p:nvSpPr>
          <p:cNvPr id="2" name="矩形 1">
            <a:extLst>
              <a:ext uri="{FF2B5EF4-FFF2-40B4-BE49-F238E27FC236}">
                <a16:creationId xmlns:a16="http://schemas.microsoft.com/office/drawing/2014/main" id="{52D875F5-4261-48B1-AD3E-5AA36E131871}"/>
              </a:ext>
            </a:extLst>
          </p:cNvPr>
          <p:cNvSpPr/>
          <p:nvPr/>
        </p:nvSpPr>
        <p:spPr>
          <a:xfrm>
            <a:off x="856118" y="3450263"/>
            <a:ext cx="1867390" cy="1668534"/>
          </a:xfrm>
          <a:prstGeom prst="rect">
            <a:avLst/>
          </a:prstGeom>
        </p:spPr>
        <p:txBody>
          <a:bodyPr wrap="square">
            <a:spAutoFit/>
          </a:bodyPr>
          <a:lstStyle/>
          <a:p>
            <a:pPr lvl="0" algn="just">
              <a:lnSpc>
                <a:spcPct val="150000"/>
              </a:lnSpc>
            </a:pPr>
            <a:r>
              <a:rPr lang="en-US" altLang="en-US" b="1" dirty="0">
                <a:solidFill>
                  <a:srgbClr val="000092"/>
                </a:solidFill>
                <a:latin typeface="微軟正黑體" panose="020B0604030504040204" pitchFamily="34" charset="-120"/>
                <a:ea typeface="微軟正黑體" panose="020B0604030504040204" pitchFamily="34" charset="-120"/>
              </a:rPr>
              <a:t>A</a:t>
            </a:r>
            <a:r>
              <a:rPr lang="zh-TW" altLang="en-US" b="1" dirty="0">
                <a:solidFill>
                  <a:srgbClr val="000092"/>
                </a:solidFill>
                <a:latin typeface="微軟正黑體" panose="020B0604030504040204" pitchFamily="34" charset="-120"/>
                <a:ea typeface="微軟正黑體" panose="020B0604030504040204" pitchFamily="34" charset="-120"/>
              </a:rPr>
              <a:t>生爬山露營的夜間趁</a:t>
            </a:r>
            <a:r>
              <a:rPr lang="en-US" altLang="zh-TW" b="1" dirty="0">
                <a:solidFill>
                  <a:srgbClr val="000092"/>
                </a:solidFill>
                <a:latin typeface="微軟正黑體" panose="020B0604030504040204" pitchFamily="34" charset="-120"/>
                <a:ea typeface="微軟正黑體" panose="020B0604030504040204" pitchFamily="34" charset="-120"/>
              </a:rPr>
              <a:t>B</a:t>
            </a:r>
            <a:r>
              <a:rPr lang="zh-TW" altLang="en-US" b="1" dirty="0">
                <a:solidFill>
                  <a:srgbClr val="000092"/>
                </a:solidFill>
                <a:latin typeface="微軟正黑體" panose="020B0604030504040204" pitchFamily="34" charset="-120"/>
                <a:ea typeface="微軟正黑體" panose="020B0604030504040204" pitchFamily="34" charset="-120"/>
              </a:rPr>
              <a:t>生熟睡之際，</a:t>
            </a:r>
            <a:r>
              <a:rPr lang="en-US" altLang="en-US" b="1" dirty="0">
                <a:solidFill>
                  <a:srgbClr val="000092"/>
                </a:solidFill>
                <a:latin typeface="微軟正黑體" panose="020B0604030504040204" pitchFamily="34" charset="-120"/>
                <a:ea typeface="微軟正黑體" panose="020B0604030504040204" pitchFamily="34" charset="-120"/>
              </a:rPr>
              <a:t>A</a:t>
            </a:r>
            <a:r>
              <a:rPr lang="zh-TW" altLang="en-US" b="1" dirty="0">
                <a:solidFill>
                  <a:srgbClr val="000092"/>
                </a:solidFill>
                <a:latin typeface="微軟正黑體" panose="020B0604030504040204" pitchFamily="34" charset="-120"/>
                <a:ea typeface="微軟正黑體" panose="020B0604030504040204" pitchFamily="34" charset="-120"/>
              </a:rPr>
              <a:t>生的手伸進去</a:t>
            </a:r>
            <a:r>
              <a:rPr lang="en-US" altLang="en-US" b="1" dirty="0">
                <a:solidFill>
                  <a:srgbClr val="000092"/>
                </a:solidFill>
                <a:latin typeface="微軟正黑體" panose="020B0604030504040204" pitchFamily="34" charset="-120"/>
                <a:ea typeface="微軟正黑體" panose="020B0604030504040204" pitchFamily="34" charset="-120"/>
              </a:rPr>
              <a:t>B</a:t>
            </a:r>
            <a:r>
              <a:rPr lang="zh-TW" altLang="en-US" b="1" dirty="0">
                <a:solidFill>
                  <a:srgbClr val="000092"/>
                </a:solidFill>
                <a:latin typeface="微軟正黑體" panose="020B0604030504040204" pitchFamily="34" charset="-120"/>
                <a:ea typeface="微軟正黑體" panose="020B0604030504040204" pitchFamily="34" charset="-120"/>
              </a:rPr>
              <a:t>生的睡袋，撫摸身體、手指插入下體。</a:t>
            </a:r>
          </a:p>
        </p:txBody>
      </p:sp>
      <p:sp>
        <p:nvSpPr>
          <p:cNvPr id="3" name="矩形 2">
            <a:extLst>
              <a:ext uri="{FF2B5EF4-FFF2-40B4-BE49-F238E27FC236}">
                <a16:creationId xmlns:a16="http://schemas.microsoft.com/office/drawing/2014/main" id="{6E5818D1-0D5A-4DD8-9590-0BF0CA8A9B0E}"/>
              </a:ext>
            </a:extLst>
          </p:cNvPr>
          <p:cNvSpPr/>
          <p:nvPr/>
        </p:nvSpPr>
        <p:spPr>
          <a:xfrm>
            <a:off x="3051180" y="3446803"/>
            <a:ext cx="1886231" cy="2314864"/>
          </a:xfrm>
          <a:prstGeom prst="rect">
            <a:avLst/>
          </a:prstGeom>
        </p:spPr>
        <p:txBody>
          <a:bodyPr wrap="square">
            <a:spAutoFit/>
          </a:bodyPr>
          <a:lstStyle/>
          <a:p>
            <a:pPr lvl="0" algn="just">
              <a:lnSpc>
                <a:spcPct val="150000"/>
              </a:lnSpc>
            </a:pPr>
            <a:r>
              <a:rPr lang="en-US" altLang="en-US" b="1" dirty="0">
                <a:solidFill>
                  <a:schemeClr val="tx1"/>
                </a:solidFill>
                <a:latin typeface="微軟正黑體" panose="020B0604030504040204" pitchFamily="34" charset="-120"/>
                <a:ea typeface="微軟正黑體" panose="020B0604030504040204" pitchFamily="34" charset="-120"/>
              </a:rPr>
              <a:t>A </a:t>
            </a:r>
            <a:r>
              <a:rPr lang="zh-TW" altLang="en-US" b="1" dirty="0">
                <a:solidFill>
                  <a:schemeClr val="tx1"/>
                </a:solidFill>
                <a:latin typeface="微軟正黑體" panose="020B0604030504040204" pitchFamily="34" charset="-120"/>
                <a:ea typeface="微軟正黑體" panose="020B0604030504040204" pitchFamily="34" charset="-120"/>
              </a:rPr>
              <a:t>師常順路載</a:t>
            </a:r>
            <a:r>
              <a:rPr lang="en-US" altLang="zh-TW" b="1" dirty="0">
                <a:solidFill>
                  <a:schemeClr val="tx1"/>
                </a:solidFill>
                <a:latin typeface="微軟正黑體" panose="020B0604030504040204" pitchFamily="34" charset="-120"/>
                <a:ea typeface="微軟正黑體" panose="020B0604030504040204" pitchFamily="34" charset="-120"/>
              </a:rPr>
              <a:t>B</a:t>
            </a:r>
            <a:r>
              <a:rPr lang="zh-TW" altLang="en-US" b="1" dirty="0">
                <a:solidFill>
                  <a:schemeClr val="tx1"/>
                </a:solidFill>
                <a:latin typeface="微軟正黑體" panose="020B0604030504040204" pitchFamily="34" charset="-120"/>
                <a:ea typeface="微軟正黑體" panose="020B0604030504040204" pitchFamily="34" charset="-120"/>
              </a:rPr>
              <a:t>生回家，有天，Ａ師邀約</a:t>
            </a:r>
            <a:r>
              <a:rPr lang="en-US" altLang="zh-TW" b="1" dirty="0">
                <a:solidFill>
                  <a:schemeClr val="tx1"/>
                </a:solidFill>
                <a:latin typeface="微軟正黑體" panose="020B0604030504040204" pitchFamily="34" charset="-120"/>
                <a:ea typeface="微軟正黑體" panose="020B0604030504040204" pitchFamily="34" charset="-120"/>
              </a:rPr>
              <a:t>B</a:t>
            </a:r>
            <a:r>
              <a:rPr lang="zh-TW" altLang="en-US" b="1" dirty="0">
                <a:solidFill>
                  <a:schemeClr val="tx1"/>
                </a:solidFill>
                <a:latin typeface="微軟正黑體" panose="020B0604030504040204" pitchFamily="34" charset="-120"/>
                <a:ea typeface="微軟正黑體" panose="020B0604030504040204" pitchFamily="34" charset="-120"/>
              </a:rPr>
              <a:t>生看夜景，Ａ師情慾難耐，便翻身強吻</a:t>
            </a:r>
            <a:r>
              <a:rPr lang="en-US" altLang="zh-TW" b="1" dirty="0">
                <a:solidFill>
                  <a:schemeClr val="tx1"/>
                </a:solidFill>
                <a:latin typeface="微軟正黑體" panose="020B0604030504040204" pitchFamily="34" charset="-120"/>
                <a:ea typeface="微軟正黑體" panose="020B0604030504040204" pitchFamily="34" charset="-120"/>
              </a:rPr>
              <a:t>B</a:t>
            </a:r>
            <a:r>
              <a:rPr lang="zh-TW" altLang="en-US" b="1" dirty="0">
                <a:solidFill>
                  <a:schemeClr val="tx1"/>
                </a:solidFill>
                <a:latin typeface="微軟正黑體" panose="020B0604030504040204" pitchFamily="34" charset="-120"/>
                <a:ea typeface="微軟正黑體" panose="020B0604030504040204" pitchFamily="34" charset="-120"/>
              </a:rPr>
              <a:t>生，撫摸胸部與下體，Ｂ生奮力反抗大叫，Ａ師停止行為。</a:t>
            </a:r>
            <a:endParaRPr lang="en-US" altLang="en-US" b="1" dirty="0">
              <a:solidFill>
                <a:schemeClr val="tx1"/>
              </a:solidFill>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D664AE9E-ACF1-4EBD-B908-539342EE8C0F}"/>
              </a:ext>
            </a:extLst>
          </p:cNvPr>
          <p:cNvSpPr/>
          <p:nvPr/>
        </p:nvSpPr>
        <p:spPr>
          <a:xfrm>
            <a:off x="5285486" y="3454472"/>
            <a:ext cx="1826590" cy="1668534"/>
          </a:xfrm>
          <a:prstGeom prst="rect">
            <a:avLst/>
          </a:prstGeom>
        </p:spPr>
        <p:txBody>
          <a:bodyPr wrap="square">
            <a:spAutoFit/>
          </a:bodyPr>
          <a:lstStyle/>
          <a:p>
            <a:pPr lvl="0" algn="just">
              <a:lnSpc>
                <a:spcPct val="150000"/>
              </a:lnSpc>
            </a:pPr>
            <a:r>
              <a:rPr lang="en-US" altLang="en-US" b="1" dirty="0">
                <a:solidFill>
                  <a:srgbClr val="000092"/>
                </a:solidFill>
                <a:latin typeface="微軟正黑體" panose="020B0604030504040204" pitchFamily="34" charset="-120"/>
                <a:ea typeface="微軟正黑體" panose="020B0604030504040204" pitchFamily="34" charset="-120"/>
              </a:rPr>
              <a:t>A </a:t>
            </a:r>
            <a:r>
              <a:rPr lang="zh-TW" altLang="en-US" b="1" dirty="0">
                <a:solidFill>
                  <a:srgbClr val="000092"/>
                </a:solidFill>
                <a:latin typeface="微軟正黑體" panose="020B0604030504040204" pitchFamily="34" charset="-120"/>
                <a:ea typeface="微軟正黑體" panose="020B0604030504040204" pitchFamily="34" charset="-120"/>
              </a:rPr>
              <a:t>生在網路上認識</a:t>
            </a:r>
            <a:r>
              <a:rPr lang="en-US" altLang="zh-TW" b="1" dirty="0">
                <a:solidFill>
                  <a:srgbClr val="000092"/>
                </a:solidFill>
                <a:latin typeface="微軟正黑體" panose="020B0604030504040204" pitchFamily="34" charset="-120"/>
                <a:ea typeface="微軟正黑體" panose="020B0604030504040204" pitchFamily="34" charset="-120"/>
              </a:rPr>
              <a:t>14</a:t>
            </a:r>
            <a:r>
              <a:rPr lang="zh-TW" altLang="en-US" b="1" dirty="0">
                <a:solidFill>
                  <a:srgbClr val="000092"/>
                </a:solidFill>
                <a:latin typeface="微軟正黑體" panose="020B0604030504040204" pitchFamily="34" charset="-120"/>
                <a:ea typeface="微軟正黑體" panose="020B0604030504040204" pitchFamily="34" charset="-120"/>
              </a:rPr>
              <a:t>歲的國中Ｂ生，兩人互有好感，Ａ生帶Ｂ生到</a:t>
            </a:r>
            <a:r>
              <a:rPr lang="en-US" altLang="zh-TW" b="1" dirty="0">
                <a:solidFill>
                  <a:srgbClr val="000092"/>
                </a:solidFill>
                <a:latin typeface="微軟正黑體" panose="020B0604030504040204" pitchFamily="34" charset="-120"/>
                <a:ea typeface="微軟正黑體" panose="020B0604030504040204" pitchFamily="34" charset="-120"/>
              </a:rPr>
              <a:t>MTV</a:t>
            </a:r>
            <a:r>
              <a:rPr lang="zh-TW" altLang="en-US" b="1" dirty="0">
                <a:solidFill>
                  <a:srgbClr val="000092"/>
                </a:solidFill>
                <a:latin typeface="微軟正黑體" panose="020B0604030504040204" pitchFamily="34" charset="-120"/>
                <a:ea typeface="微軟正黑體" panose="020B0604030504040204" pitchFamily="34" charset="-120"/>
              </a:rPr>
              <a:t>後，兩人發生性行為。</a:t>
            </a:r>
          </a:p>
        </p:txBody>
      </p:sp>
      <p:sp>
        <p:nvSpPr>
          <p:cNvPr id="7" name="矩形 6">
            <a:extLst>
              <a:ext uri="{FF2B5EF4-FFF2-40B4-BE49-F238E27FC236}">
                <a16:creationId xmlns:a16="http://schemas.microsoft.com/office/drawing/2014/main" id="{BDEB8AC3-5DF5-4B8D-857E-E5DD725D6739}"/>
              </a:ext>
            </a:extLst>
          </p:cNvPr>
          <p:cNvSpPr/>
          <p:nvPr/>
        </p:nvSpPr>
        <p:spPr>
          <a:xfrm>
            <a:off x="7462819" y="3454472"/>
            <a:ext cx="1880892" cy="2314864"/>
          </a:xfrm>
          <a:prstGeom prst="rect">
            <a:avLst/>
          </a:prstGeom>
        </p:spPr>
        <p:txBody>
          <a:bodyPr wrap="square">
            <a:spAutoFit/>
          </a:bodyPr>
          <a:lstStyle/>
          <a:p>
            <a:pPr lvl="0" algn="just">
              <a:lnSpc>
                <a:spcPct val="150000"/>
              </a:lnSpc>
            </a:pPr>
            <a:r>
              <a:rPr lang="en-US" altLang="zh-TW" b="1" dirty="0">
                <a:solidFill>
                  <a:schemeClr val="tx1"/>
                </a:solidFill>
                <a:latin typeface="微軟正黑體" panose="020B0604030504040204" pitchFamily="34" charset="-120"/>
                <a:ea typeface="微軟正黑體" panose="020B0604030504040204" pitchFamily="34" charset="-120"/>
              </a:rPr>
              <a:t>B</a:t>
            </a:r>
            <a:r>
              <a:rPr lang="zh-TW" altLang="en-US" b="1" dirty="0">
                <a:solidFill>
                  <a:schemeClr val="tx1"/>
                </a:solidFill>
                <a:latin typeface="微軟正黑體" panose="020B0604030504040204" pitchFamily="34" charset="-120"/>
                <a:ea typeface="微軟正黑體" panose="020B0604030504040204" pitchFamily="34" charset="-120"/>
              </a:rPr>
              <a:t>生對學長</a:t>
            </a:r>
            <a:r>
              <a:rPr lang="en-US" altLang="zh-TW" b="1" dirty="0">
                <a:solidFill>
                  <a:schemeClr val="tx1"/>
                </a:solidFill>
                <a:latin typeface="微軟正黑體" panose="020B0604030504040204" pitchFamily="34" charset="-120"/>
                <a:ea typeface="微軟正黑體" panose="020B0604030504040204" pitchFamily="34" charset="-120"/>
              </a:rPr>
              <a:t>A</a:t>
            </a:r>
            <a:r>
              <a:rPr lang="zh-TW" altLang="en-US" b="1" dirty="0">
                <a:solidFill>
                  <a:schemeClr val="tx1"/>
                </a:solidFill>
                <a:latin typeface="微軟正黑體" panose="020B0604030504040204" pitchFamily="34" charset="-120"/>
                <a:ea typeface="微軟正黑體" panose="020B0604030504040204" pitchFamily="34" charset="-120"/>
              </a:rPr>
              <a:t>生有好感，兩人約會至旅館後，Ａ生便要求Ｂ生要發生性行為，不然不再和</a:t>
            </a:r>
            <a:r>
              <a:rPr lang="en-US" altLang="zh-TW" b="1" dirty="0">
                <a:solidFill>
                  <a:schemeClr val="tx1"/>
                </a:solidFill>
                <a:latin typeface="微軟正黑體" panose="020B0604030504040204" pitchFamily="34" charset="-120"/>
                <a:ea typeface="微軟正黑體" panose="020B0604030504040204" pitchFamily="34" charset="-120"/>
              </a:rPr>
              <a:t>B</a:t>
            </a:r>
            <a:r>
              <a:rPr lang="zh-TW" altLang="en-US" b="1" dirty="0">
                <a:solidFill>
                  <a:schemeClr val="tx1"/>
                </a:solidFill>
                <a:latin typeface="微軟正黑體" panose="020B0604030504040204" pitchFamily="34" charset="-120"/>
                <a:ea typeface="微軟正黑體" panose="020B0604030504040204" pitchFamily="34" charset="-120"/>
              </a:rPr>
              <a:t>生交往，Ｂ生不願意，Ａ生便強壓</a:t>
            </a:r>
            <a:r>
              <a:rPr lang="en-US" altLang="zh-TW" b="1" dirty="0">
                <a:solidFill>
                  <a:schemeClr val="tx1"/>
                </a:solidFill>
                <a:latin typeface="微軟正黑體" panose="020B0604030504040204" pitchFamily="34" charset="-120"/>
                <a:ea typeface="微軟正黑體" panose="020B0604030504040204" pitchFamily="34" charset="-120"/>
              </a:rPr>
              <a:t>B</a:t>
            </a:r>
            <a:r>
              <a:rPr lang="zh-TW" altLang="en-US" b="1" dirty="0">
                <a:solidFill>
                  <a:schemeClr val="tx1"/>
                </a:solidFill>
                <a:latin typeface="微軟正黑體" panose="020B0604030504040204" pitchFamily="34" charset="-120"/>
                <a:ea typeface="微軟正黑體" panose="020B0604030504040204" pitchFamily="34" charset="-120"/>
              </a:rPr>
              <a:t>生發生性行為。</a:t>
            </a:r>
          </a:p>
        </p:txBody>
      </p:sp>
      <p:sp>
        <p:nvSpPr>
          <p:cNvPr id="8" name="矩形 7">
            <a:extLst>
              <a:ext uri="{FF2B5EF4-FFF2-40B4-BE49-F238E27FC236}">
                <a16:creationId xmlns:a16="http://schemas.microsoft.com/office/drawing/2014/main" id="{44255BC5-C2E6-4084-A79D-1A7CE5639F8E}"/>
              </a:ext>
            </a:extLst>
          </p:cNvPr>
          <p:cNvSpPr/>
          <p:nvPr/>
        </p:nvSpPr>
        <p:spPr>
          <a:xfrm>
            <a:off x="9667137" y="3454472"/>
            <a:ext cx="1881223" cy="1991699"/>
          </a:xfrm>
          <a:prstGeom prst="rect">
            <a:avLst/>
          </a:prstGeom>
        </p:spPr>
        <p:txBody>
          <a:bodyPr wrap="square">
            <a:spAutoFit/>
          </a:bodyPr>
          <a:lstStyle/>
          <a:p>
            <a:pPr lvl="0" algn="just">
              <a:lnSpc>
                <a:spcPct val="150000"/>
              </a:lnSpc>
            </a:pPr>
            <a:r>
              <a:rPr lang="zh-TW" altLang="en-US" b="1" dirty="0">
                <a:solidFill>
                  <a:srgbClr val="000092"/>
                </a:solidFill>
                <a:latin typeface="微軟正黑體" panose="020B0604030504040204" pitchFamily="34" charset="-120"/>
                <a:ea typeface="微軟正黑體" panose="020B0604030504040204" pitchFamily="34" charset="-120"/>
              </a:rPr>
              <a:t>Ａ生與</a:t>
            </a:r>
            <a:r>
              <a:rPr lang="en-US" altLang="zh-TW" b="1" dirty="0">
                <a:solidFill>
                  <a:srgbClr val="000092"/>
                </a:solidFill>
                <a:latin typeface="微軟正黑體" panose="020B0604030504040204" pitchFamily="34" charset="-120"/>
                <a:ea typeface="微軟正黑體" panose="020B0604030504040204" pitchFamily="34" charset="-120"/>
              </a:rPr>
              <a:t>B</a:t>
            </a:r>
            <a:r>
              <a:rPr lang="zh-TW" altLang="en-US" b="1" dirty="0">
                <a:solidFill>
                  <a:srgbClr val="000092"/>
                </a:solidFill>
                <a:latin typeface="微軟正黑體" panose="020B0604030504040204" pitchFamily="34" charset="-120"/>
                <a:ea typeface="微軟正黑體" panose="020B0604030504040204" pitchFamily="34" charset="-120"/>
              </a:rPr>
              <a:t>生為好朋友，兩相約聊天，飲酒作樂之際，Ｂ生不勝酒力，Ａ生拉下</a:t>
            </a:r>
            <a:r>
              <a:rPr lang="en-US" altLang="zh-TW" b="1" dirty="0">
                <a:solidFill>
                  <a:srgbClr val="000092"/>
                </a:solidFill>
                <a:latin typeface="微軟正黑體" panose="020B0604030504040204" pitchFamily="34" charset="-120"/>
                <a:ea typeface="微軟正黑體" panose="020B0604030504040204" pitchFamily="34" charset="-120"/>
              </a:rPr>
              <a:t>B</a:t>
            </a:r>
            <a:r>
              <a:rPr lang="zh-TW" altLang="en-US" b="1" dirty="0">
                <a:solidFill>
                  <a:srgbClr val="000092"/>
                </a:solidFill>
                <a:latin typeface="微軟正黑體" panose="020B0604030504040204" pitchFamily="34" charset="-120"/>
                <a:ea typeface="微軟正黑體" panose="020B0604030504040204" pitchFamily="34" charset="-120"/>
              </a:rPr>
              <a:t>生內褲子，口交Ｂ生性器官。</a:t>
            </a:r>
          </a:p>
        </p:txBody>
      </p:sp>
    </p:spTree>
    <p:extLst>
      <p:ext uri="{BB962C8B-B14F-4D97-AF65-F5344CB8AC3E}">
        <p14:creationId xmlns:p14="http://schemas.microsoft.com/office/powerpoint/2010/main" val="3836975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77;p14">
            <a:extLst>
              <a:ext uri="{FF2B5EF4-FFF2-40B4-BE49-F238E27FC236}">
                <a16:creationId xmlns:a16="http://schemas.microsoft.com/office/drawing/2014/main" id="{848E6C8D-4BC0-4024-BE4F-799517146477}"/>
              </a:ext>
            </a:extLst>
          </p:cNvPr>
          <p:cNvSpPr/>
          <p:nvPr/>
        </p:nvSpPr>
        <p:spPr>
          <a:xfrm>
            <a:off x="4458766" y="1132429"/>
            <a:ext cx="3274468"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 name="標題 1">
            <a:extLst>
              <a:ext uri="{FF2B5EF4-FFF2-40B4-BE49-F238E27FC236}">
                <a16:creationId xmlns:a16="http://schemas.microsoft.com/office/drawing/2014/main" id="{AD766AE1-91B0-42C2-A4AD-9127395A0855}"/>
              </a:ext>
            </a:extLst>
          </p:cNvPr>
          <p:cNvSpPr>
            <a:spLocks noGrp="1"/>
          </p:cNvSpPr>
          <p:nvPr>
            <p:ph type="title"/>
          </p:nvPr>
        </p:nvSpPr>
        <p:spPr>
          <a:xfrm>
            <a:off x="4815393" y="817449"/>
            <a:ext cx="2561214" cy="763500"/>
          </a:xfrm>
        </p:spPr>
        <p:txBody>
          <a:bodyPr rtlCol="0"/>
          <a:lstStyle/>
          <a:p>
            <a:pPr rtl="0"/>
            <a:r>
              <a:rPr lang="zh-TW" altLang="en-US" sz="3600" b="1" dirty="0">
                <a:solidFill>
                  <a:srgbClr val="C00000"/>
                </a:solidFill>
                <a:latin typeface="微軟正黑體" panose="020B0604030504040204" pitchFamily="34" charset="-120"/>
                <a:ea typeface="微軟正黑體" panose="020B0604030504040204" pitchFamily="34" charset="-120"/>
              </a:rPr>
              <a:t>性霸凌案例</a:t>
            </a:r>
          </a:p>
        </p:txBody>
      </p:sp>
      <p:grpSp>
        <p:nvGrpSpPr>
          <p:cNvPr id="13" name="群組 12">
            <a:extLst>
              <a:ext uri="{FF2B5EF4-FFF2-40B4-BE49-F238E27FC236}">
                <a16:creationId xmlns:a16="http://schemas.microsoft.com/office/drawing/2014/main" id="{BDB04379-AED5-4566-AB0B-B252F45982A5}"/>
              </a:ext>
            </a:extLst>
          </p:cNvPr>
          <p:cNvGrpSpPr/>
          <p:nvPr/>
        </p:nvGrpSpPr>
        <p:grpSpPr>
          <a:xfrm>
            <a:off x="1748451" y="1739204"/>
            <a:ext cx="2089161" cy="4173488"/>
            <a:chOff x="1050702" y="-58394"/>
            <a:chExt cx="2089161" cy="4173488"/>
          </a:xfrm>
        </p:grpSpPr>
        <p:sp>
          <p:nvSpPr>
            <p:cNvPr id="14" name="矩形: 圓角 13">
              <a:extLst>
                <a:ext uri="{FF2B5EF4-FFF2-40B4-BE49-F238E27FC236}">
                  <a16:creationId xmlns:a16="http://schemas.microsoft.com/office/drawing/2014/main" id="{675C54B4-4C1C-4C30-AB07-273021F4A5C0}"/>
                </a:ext>
              </a:extLst>
            </p:cNvPr>
            <p:cNvSpPr/>
            <p:nvPr/>
          </p:nvSpPr>
          <p:spPr>
            <a:xfrm>
              <a:off x="1050702" y="-5839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15" name="矩形: 圓角 4">
              <a:extLst>
                <a:ext uri="{FF2B5EF4-FFF2-40B4-BE49-F238E27FC236}">
                  <a16:creationId xmlns:a16="http://schemas.microsoft.com/office/drawing/2014/main" id="{C78EDEC0-F624-48FC-B22B-CC6E0C0BEC3A}"/>
                </a:ext>
              </a:extLst>
            </p:cNvPr>
            <p:cNvSpPr txBox="1"/>
            <p:nvPr/>
          </p:nvSpPr>
          <p:spPr>
            <a:xfrm>
              <a:off x="1050702" y="1786017"/>
              <a:ext cx="2089161" cy="16693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endParaRPr lang="en-US" altLang="en-US" sz="1400" kern="1200" dirty="0">
                <a:latin typeface="微軟正黑體" panose="020B0604030504040204" pitchFamily="34" charset="-120"/>
                <a:ea typeface="微軟正黑體" panose="020B0604030504040204" pitchFamily="34" charset="-120"/>
              </a:endParaRPr>
            </a:p>
          </p:txBody>
        </p:sp>
      </p:grpSp>
      <p:sp>
        <p:nvSpPr>
          <p:cNvPr id="19" name="矩形: 圓角 18">
            <a:extLst>
              <a:ext uri="{FF2B5EF4-FFF2-40B4-BE49-F238E27FC236}">
                <a16:creationId xmlns:a16="http://schemas.microsoft.com/office/drawing/2014/main" id="{9F59A2CB-A482-4348-A768-E87658EF18EC}"/>
              </a:ext>
            </a:extLst>
          </p:cNvPr>
          <p:cNvSpPr/>
          <p:nvPr/>
        </p:nvSpPr>
        <p:spPr>
          <a:xfrm>
            <a:off x="4108981"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0" name="矩形: 圓角 19">
            <a:extLst>
              <a:ext uri="{FF2B5EF4-FFF2-40B4-BE49-F238E27FC236}">
                <a16:creationId xmlns:a16="http://schemas.microsoft.com/office/drawing/2014/main" id="{9F1BBCD4-1409-4F5B-BBF4-F6E2D8D7C8CD}"/>
              </a:ext>
            </a:extLst>
          </p:cNvPr>
          <p:cNvSpPr/>
          <p:nvPr/>
        </p:nvSpPr>
        <p:spPr>
          <a:xfrm>
            <a:off x="6455334"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8" name="橢圓 27">
            <a:extLst>
              <a:ext uri="{FF2B5EF4-FFF2-40B4-BE49-F238E27FC236}">
                <a16:creationId xmlns:a16="http://schemas.microsoft.com/office/drawing/2014/main" id="{53286136-F1A1-4954-926C-D83A69CBE7AC}"/>
              </a:ext>
            </a:extLst>
          </p:cNvPr>
          <p:cNvSpPr/>
          <p:nvPr/>
        </p:nvSpPr>
        <p:spPr>
          <a:xfrm>
            <a:off x="2081467" y="1853414"/>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攻擊性別特徵</a:t>
            </a:r>
          </a:p>
        </p:txBody>
      </p:sp>
      <p:sp>
        <p:nvSpPr>
          <p:cNvPr id="29" name="橢圓 28">
            <a:extLst>
              <a:ext uri="{FF2B5EF4-FFF2-40B4-BE49-F238E27FC236}">
                <a16:creationId xmlns:a16="http://schemas.microsoft.com/office/drawing/2014/main" id="{6E426915-C2A6-4188-916B-0118D45AEE23}"/>
              </a:ext>
            </a:extLst>
          </p:cNvPr>
          <p:cNvSpPr/>
          <p:nvPr/>
        </p:nvSpPr>
        <p:spPr>
          <a:xfrm>
            <a:off x="4441997" y="1869218"/>
            <a:ext cx="1423128" cy="14209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攻擊性別特徵</a:t>
            </a:r>
          </a:p>
        </p:txBody>
      </p:sp>
      <p:sp>
        <p:nvSpPr>
          <p:cNvPr id="30" name="橢圓 29">
            <a:extLst>
              <a:ext uri="{FF2B5EF4-FFF2-40B4-BE49-F238E27FC236}">
                <a16:creationId xmlns:a16="http://schemas.microsoft.com/office/drawing/2014/main" id="{D3E2D510-EA16-443A-A2A2-735F06002067}"/>
              </a:ext>
            </a:extLst>
          </p:cNvPr>
          <p:cNvSpPr/>
          <p:nvPr/>
        </p:nvSpPr>
        <p:spPr>
          <a:xfrm>
            <a:off x="6730688" y="1869217"/>
            <a:ext cx="1538451"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貶抑性別特質</a:t>
            </a:r>
          </a:p>
        </p:txBody>
      </p:sp>
      <p:sp>
        <p:nvSpPr>
          <p:cNvPr id="9" name="矩形 8">
            <a:extLst>
              <a:ext uri="{FF2B5EF4-FFF2-40B4-BE49-F238E27FC236}">
                <a16:creationId xmlns:a16="http://schemas.microsoft.com/office/drawing/2014/main" id="{8E9A9B6F-7AB3-471B-99FB-22F046127817}"/>
              </a:ext>
            </a:extLst>
          </p:cNvPr>
          <p:cNvSpPr/>
          <p:nvPr/>
        </p:nvSpPr>
        <p:spPr>
          <a:xfrm>
            <a:off x="1924705" y="3429000"/>
            <a:ext cx="1736651" cy="1991699"/>
          </a:xfrm>
          <a:prstGeom prst="rect">
            <a:avLst/>
          </a:prstGeom>
        </p:spPr>
        <p:txBody>
          <a:bodyPr wrap="square">
            <a:spAutoFit/>
          </a:bodyPr>
          <a:lstStyle/>
          <a:p>
            <a:pPr lvl="0" algn="just">
              <a:lnSpc>
                <a:spcPct val="150000"/>
              </a:lnSpc>
            </a:pPr>
            <a:r>
              <a:rPr lang="en-US" altLang="en-US" b="1" dirty="0">
                <a:solidFill>
                  <a:srgbClr val="000092"/>
                </a:solidFill>
                <a:latin typeface="微軟正黑體" panose="020B0604030504040204" pitchFamily="34" charset="-120"/>
                <a:ea typeface="微軟正黑體" panose="020B0604030504040204" pitchFamily="34" charset="-120"/>
              </a:rPr>
              <a:t>A</a:t>
            </a:r>
            <a:r>
              <a:rPr lang="zh-TW" altLang="en-US" b="1" dirty="0">
                <a:solidFill>
                  <a:srgbClr val="000092"/>
                </a:solidFill>
                <a:latin typeface="微軟正黑體" panose="020B0604030504040204" pitchFamily="34" charset="-120"/>
                <a:ea typeface="微軟正黑體" panose="020B0604030504040204" pitchFamily="34" charset="-120"/>
              </a:rPr>
              <a:t>女的胸部平坦，Ｂ生常常公開在教室內開</a:t>
            </a:r>
            <a:r>
              <a:rPr lang="en-US" altLang="zh-TW" b="1" dirty="0">
                <a:solidFill>
                  <a:srgbClr val="000092"/>
                </a:solidFill>
                <a:latin typeface="微軟正黑體" panose="020B0604030504040204" pitchFamily="34" charset="-120"/>
                <a:ea typeface="微軟正黑體" panose="020B0604030504040204" pitchFamily="34" charset="-120"/>
              </a:rPr>
              <a:t>A</a:t>
            </a:r>
            <a:r>
              <a:rPr lang="zh-TW" altLang="en-US" b="1" dirty="0">
                <a:solidFill>
                  <a:srgbClr val="000092"/>
                </a:solidFill>
                <a:latin typeface="微軟正黑體" panose="020B0604030504040204" pitchFamily="34" charset="-120"/>
                <a:ea typeface="微軟正黑體" panose="020B0604030504040204" pitchFamily="34" charset="-120"/>
              </a:rPr>
              <a:t>女玩笑，笑Ａ女是太平公主、飛機場，後來其它同學也一起笑</a:t>
            </a:r>
            <a:r>
              <a:rPr lang="en-US" altLang="zh-TW" b="1" dirty="0">
                <a:solidFill>
                  <a:srgbClr val="000092"/>
                </a:solidFill>
                <a:latin typeface="微軟正黑體" panose="020B0604030504040204" pitchFamily="34" charset="-120"/>
                <a:ea typeface="微軟正黑體" panose="020B0604030504040204" pitchFamily="34" charset="-120"/>
              </a:rPr>
              <a:t>A</a:t>
            </a:r>
            <a:r>
              <a:rPr lang="zh-TW" altLang="en-US" b="1" dirty="0">
                <a:solidFill>
                  <a:srgbClr val="000092"/>
                </a:solidFill>
                <a:latin typeface="微軟正黑體" panose="020B0604030504040204" pitchFamily="34" charset="-120"/>
                <a:ea typeface="微軟正黑體" panose="020B0604030504040204" pitchFamily="34" charset="-120"/>
              </a:rPr>
              <a:t>女。</a:t>
            </a:r>
          </a:p>
        </p:txBody>
      </p:sp>
      <p:sp>
        <p:nvSpPr>
          <p:cNvPr id="10" name="矩形 9">
            <a:extLst>
              <a:ext uri="{FF2B5EF4-FFF2-40B4-BE49-F238E27FC236}">
                <a16:creationId xmlns:a16="http://schemas.microsoft.com/office/drawing/2014/main" id="{00513ACD-40C2-42BA-901C-D4BA0D58F1C2}"/>
              </a:ext>
            </a:extLst>
          </p:cNvPr>
          <p:cNvSpPr/>
          <p:nvPr/>
        </p:nvSpPr>
        <p:spPr>
          <a:xfrm>
            <a:off x="4280100" y="3429000"/>
            <a:ext cx="1746922" cy="1991699"/>
          </a:xfrm>
          <a:prstGeom prst="rect">
            <a:avLst/>
          </a:prstGeom>
        </p:spPr>
        <p:txBody>
          <a:bodyPr wrap="square">
            <a:spAutoFit/>
          </a:bodyPr>
          <a:lstStyle/>
          <a:p>
            <a:pPr lvl="0" algn="just">
              <a:lnSpc>
                <a:spcPct val="150000"/>
              </a:lnSpc>
            </a:pPr>
            <a:r>
              <a:rPr lang="en-US" altLang="en-US" b="1" dirty="0">
                <a:solidFill>
                  <a:schemeClr val="tx1"/>
                </a:solidFill>
                <a:latin typeface="微軟正黑體" panose="020B0604030504040204" pitchFamily="34" charset="-120"/>
                <a:ea typeface="微軟正黑體" panose="020B0604030504040204" pitchFamily="34" charset="-120"/>
              </a:rPr>
              <a:t>A </a:t>
            </a:r>
            <a:r>
              <a:rPr lang="zh-TW" altLang="en-US" b="1" dirty="0">
                <a:solidFill>
                  <a:schemeClr val="tx1"/>
                </a:solidFill>
                <a:latin typeface="微軟正黑體" panose="020B0604030504040204" pitchFamily="34" charset="-120"/>
                <a:ea typeface="微軟正黑體" panose="020B0604030504040204" pitchFamily="34" charset="-120"/>
              </a:rPr>
              <a:t>男為跨性別者，一日上女厠被</a:t>
            </a:r>
            <a:r>
              <a:rPr lang="en-US" altLang="zh-TW" b="1" dirty="0">
                <a:solidFill>
                  <a:schemeClr val="tx1"/>
                </a:solidFill>
                <a:latin typeface="微軟正黑體" panose="020B0604030504040204" pitchFamily="34" charset="-120"/>
                <a:ea typeface="微軟正黑體" panose="020B0604030504040204" pitchFamily="34" charset="-120"/>
              </a:rPr>
              <a:t>B</a:t>
            </a:r>
            <a:r>
              <a:rPr lang="zh-TW" altLang="en-US" b="1" dirty="0">
                <a:solidFill>
                  <a:schemeClr val="tx1"/>
                </a:solidFill>
                <a:latin typeface="微軟正黑體" panose="020B0604030504040204" pitchFamily="34" charset="-120"/>
                <a:ea typeface="微軟正黑體" panose="020B0604030504040204" pitchFamily="34" charset="-120"/>
              </a:rPr>
              <a:t>生看到，Ｂ生向</a:t>
            </a:r>
            <a:r>
              <a:rPr lang="en-US" altLang="zh-TW" b="1" dirty="0">
                <a:solidFill>
                  <a:schemeClr val="tx1"/>
                </a:solidFill>
                <a:latin typeface="微軟正黑體" panose="020B0604030504040204" pitchFamily="34" charset="-120"/>
                <a:ea typeface="微軟正黑體" panose="020B0604030504040204" pitchFamily="34" charset="-120"/>
              </a:rPr>
              <a:t>A</a:t>
            </a:r>
            <a:r>
              <a:rPr lang="zh-TW" altLang="en-US" b="1" dirty="0">
                <a:solidFill>
                  <a:schemeClr val="tx1"/>
                </a:solidFill>
                <a:latin typeface="微軟正黑體" panose="020B0604030504040204" pitchFamily="34" charset="-120"/>
                <a:ea typeface="微軟正黑體" panose="020B0604030504040204" pitchFamily="34" charset="-120"/>
              </a:rPr>
              <a:t>男說為了避免別人誤會，叫</a:t>
            </a:r>
            <a:r>
              <a:rPr lang="en-US" altLang="zh-TW" b="1" dirty="0">
                <a:solidFill>
                  <a:schemeClr val="tx1"/>
                </a:solidFill>
                <a:latin typeface="微軟正黑體" panose="020B0604030504040204" pitchFamily="34" charset="-120"/>
                <a:ea typeface="微軟正黑體" panose="020B0604030504040204" pitchFamily="34" charset="-120"/>
              </a:rPr>
              <a:t>A</a:t>
            </a:r>
            <a:r>
              <a:rPr lang="zh-TW" altLang="en-US" b="1" dirty="0">
                <a:solidFill>
                  <a:schemeClr val="tx1"/>
                </a:solidFill>
                <a:latin typeface="微軟正黑體" panose="020B0604030504040204" pitchFamily="34" charset="-120"/>
                <a:ea typeface="微軟正黑體" panose="020B0604030504040204" pitchFamily="34" charset="-120"/>
              </a:rPr>
              <a:t>男先去作變性手術。</a:t>
            </a:r>
          </a:p>
        </p:txBody>
      </p:sp>
      <p:sp>
        <p:nvSpPr>
          <p:cNvPr id="11" name="矩形 10">
            <a:extLst>
              <a:ext uri="{FF2B5EF4-FFF2-40B4-BE49-F238E27FC236}">
                <a16:creationId xmlns:a16="http://schemas.microsoft.com/office/drawing/2014/main" id="{C59E84F9-3236-47D9-A70F-B091FE9DE8AE}"/>
              </a:ext>
            </a:extLst>
          </p:cNvPr>
          <p:cNvSpPr/>
          <p:nvPr/>
        </p:nvSpPr>
        <p:spPr>
          <a:xfrm>
            <a:off x="6599769" y="3429000"/>
            <a:ext cx="1800288" cy="2314864"/>
          </a:xfrm>
          <a:prstGeom prst="rect">
            <a:avLst/>
          </a:prstGeom>
        </p:spPr>
        <p:txBody>
          <a:bodyPr wrap="square">
            <a:spAutoFit/>
          </a:bodyPr>
          <a:lstStyle/>
          <a:p>
            <a:pPr lvl="0" algn="just">
              <a:lnSpc>
                <a:spcPct val="150000"/>
              </a:lnSpc>
            </a:pPr>
            <a:r>
              <a:rPr lang="en-US" altLang="en-US" b="1" dirty="0">
                <a:solidFill>
                  <a:srgbClr val="000092"/>
                </a:solidFill>
                <a:latin typeface="微軟正黑體" panose="020B0604030504040204" pitchFamily="34" charset="-120"/>
                <a:ea typeface="微軟正黑體" panose="020B0604030504040204" pitchFamily="34" charset="-120"/>
              </a:rPr>
              <a:t>A </a:t>
            </a:r>
            <a:r>
              <a:rPr lang="zh-TW" altLang="en-US" b="1" dirty="0">
                <a:solidFill>
                  <a:srgbClr val="000092"/>
                </a:solidFill>
                <a:latin typeface="微軟正黑體" panose="020B0604030504040204" pitchFamily="34" charset="-120"/>
                <a:ea typeface="微軟正黑體" panose="020B0604030504040204" pitchFamily="34" charset="-120"/>
              </a:rPr>
              <a:t>男氣質陰柔，上體育課時被</a:t>
            </a:r>
            <a:r>
              <a:rPr lang="en-US" altLang="zh-TW" b="1" dirty="0">
                <a:solidFill>
                  <a:srgbClr val="000092"/>
                </a:solidFill>
                <a:latin typeface="微軟正黑體" panose="020B0604030504040204" pitchFamily="34" charset="-120"/>
                <a:ea typeface="微軟正黑體" panose="020B0604030504040204" pitchFamily="34" charset="-120"/>
              </a:rPr>
              <a:t>B</a:t>
            </a:r>
            <a:r>
              <a:rPr lang="zh-TW" altLang="en-US" b="1" dirty="0">
                <a:solidFill>
                  <a:srgbClr val="000092"/>
                </a:solidFill>
                <a:latin typeface="微軟正黑體" panose="020B0604030504040204" pitchFamily="34" charset="-120"/>
                <a:ea typeface="微軟正黑體" panose="020B0604030504040204" pitchFamily="34" charset="-120"/>
              </a:rPr>
              <a:t>師說不像男生，體育動作都慢半拍。其它男同學也笑</a:t>
            </a:r>
            <a:r>
              <a:rPr lang="en-US" altLang="zh-TW" b="1" dirty="0">
                <a:solidFill>
                  <a:srgbClr val="000092"/>
                </a:solidFill>
                <a:latin typeface="微軟正黑體" panose="020B0604030504040204" pitchFamily="34" charset="-120"/>
                <a:ea typeface="微軟正黑體" panose="020B0604030504040204" pitchFamily="34" charset="-120"/>
              </a:rPr>
              <a:t>A</a:t>
            </a:r>
            <a:r>
              <a:rPr lang="zh-TW" altLang="en-US" b="1" dirty="0">
                <a:solidFill>
                  <a:srgbClr val="000092"/>
                </a:solidFill>
                <a:latin typeface="微軟正黑體" panose="020B0604030504040204" pitchFamily="34" charset="-120"/>
                <a:ea typeface="微軟正黑體" panose="020B0604030504040204" pitchFamily="34" charset="-120"/>
              </a:rPr>
              <a:t>男說你要不要像女生一樣在樹下乘涼就好。</a:t>
            </a:r>
          </a:p>
        </p:txBody>
      </p:sp>
      <p:pic>
        <p:nvPicPr>
          <p:cNvPr id="5122" name="Picture 2" descr="respect for homosexual and anti sexual discrimination campaign. Young beautiful depressed and scared Asian student woman with gay flag on her backpack victim of abuse and bullying respect for homosexual and anti sexual discrimination campaign. Young beautiful depressed and scared Asian student woman with gay flag on her backpack victim of abuse and bullying sex equality stock pictures, royalty-free photos &amp; images">
            <a:extLst>
              <a:ext uri="{FF2B5EF4-FFF2-40B4-BE49-F238E27FC236}">
                <a16:creationId xmlns:a16="http://schemas.microsoft.com/office/drawing/2014/main" id="{129AA9C3-8C82-4E65-9A64-863491B936E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21" r="35444" b="-21"/>
          <a:stretch/>
        </p:blipFill>
        <p:spPr bwMode="auto">
          <a:xfrm rot="770309">
            <a:off x="9065951" y="2747212"/>
            <a:ext cx="2089162" cy="2157471"/>
          </a:xfrm>
          <a:prstGeom prst="rect">
            <a:avLst/>
          </a:prstGeom>
          <a:noFill/>
          <a:extLst>
            <a:ext uri="{909E8E84-426E-40DD-AFC4-6F175D3DCCD1}">
              <a14:hiddenFill xmlns:a14="http://schemas.microsoft.com/office/drawing/2010/main">
                <a:solidFill>
                  <a:srgbClr val="FFFFFF"/>
                </a:solidFill>
              </a14:hiddenFill>
            </a:ext>
          </a:extLst>
        </p:spPr>
      </p:pic>
      <p:sp>
        <p:nvSpPr>
          <p:cNvPr id="25" name="標題 1">
            <a:extLst>
              <a:ext uri="{FF2B5EF4-FFF2-40B4-BE49-F238E27FC236}">
                <a16:creationId xmlns:a16="http://schemas.microsoft.com/office/drawing/2014/main" id="{42297BD4-979D-4718-BB68-DF1E9D4BCE7C}"/>
              </a:ext>
            </a:extLst>
          </p:cNvPr>
          <p:cNvSpPr txBox="1">
            <a:spLocks/>
          </p:cNvSpPr>
          <p:nvPr/>
        </p:nvSpPr>
        <p:spPr>
          <a:xfrm>
            <a:off x="10836523" y="4596294"/>
            <a:ext cx="1126800"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rPr>
              <a:t>示意圖片來源：</a:t>
            </a:r>
            <a:r>
              <a:rPr lang="en-US" altLang="zh-TW" sz="800" dirty="0" err="1">
                <a:solidFill>
                  <a:schemeClr val="tx1">
                    <a:lumMod val="75000"/>
                    <a:lumOff val="25000"/>
                  </a:schemeClr>
                </a:solidFill>
                <a:latin typeface="微軟正黑體" panose="020B0604030504040204" pitchFamily="34" charset="-120"/>
                <a:ea typeface="微軟正黑體" panose="020B0604030504040204" pitchFamily="34" charset="-120"/>
              </a:rPr>
              <a:t>istock</a:t>
            </a:r>
            <a:endPar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130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77;p14">
            <a:extLst>
              <a:ext uri="{FF2B5EF4-FFF2-40B4-BE49-F238E27FC236}">
                <a16:creationId xmlns:a16="http://schemas.microsoft.com/office/drawing/2014/main" id="{848E6C8D-4BC0-4024-BE4F-799517146477}"/>
              </a:ext>
            </a:extLst>
          </p:cNvPr>
          <p:cNvSpPr/>
          <p:nvPr/>
        </p:nvSpPr>
        <p:spPr>
          <a:xfrm>
            <a:off x="4250832" y="1144461"/>
            <a:ext cx="3690337"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 name="標題 1">
            <a:extLst>
              <a:ext uri="{FF2B5EF4-FFF2-40B4-BE49-F238E27FC236}">
                <a16:creationId xmlns:a16="http://schemas.microsoft.com/office/drawing/2014/main" id="{AD766AE1-91B0-42C2-A4AD-9127395A0855}"/>
              </a:ext>
            </a:extLst>
          </p:cNvPr>
          <p:cNvSpPr>
            <a:spLocks noGrp="1"/>
          </p:cNvSpPr>
          <p:nvPr>
            <p:ph type="title"/>
          </p:nvPr>
        </p:nvSpPr>
        <p:spPr>
          <a:xfrm>
            <a:off x="4582536" y="828622"/>
            <a:ext cx="3026928" cy="763500"/>
          </a:xfrm>
        </p:spPr>
        <p:txBody>
          <a:bodyPr rtlCol="0"/>
          <a:lstStyle/>
          <a:p>
            <a:pPr rtl="0"/>
            <a:r>
              <a:rPr lang="zh-TW" altLang="en-US" sz="3600" b="1" dirty="0">
                <a:solidFill>
                  <a:srgbClr val="C00000"/>
                </a:solidFill>
                <a:latin typeface="微軟正黑體" panose="020B0604030504040204" pitchFamily="34" charset="-120"/>
                <a:ea typeface="微軟正黑體" panose="020B0604030504040204" pitchFamily="34" charset="-120"/>
              </a:rPr>
              <a:t>網路性平事件</a:t>
            </a:r>
          </a:p>
        </p:txBody>
      </p:sp>
      <p:grpSp>
        <p:nvGrpSpPr>
          <p:cNvPr id="13" name="群組 12">
            <a:extLst>
              <a:ext uri="{FF2B5EF4-FFF2-40B4-BE49-F238E27FC236}">
                <a16:creationId xmlns:a16="http://schemas.microsoft.com/office/drawing/2014/main" id="{BDB04379-AED5-4566-AB0B-B252F45982A5}"/>
              </a:ext>
            </a:extLst>
          </p:cNvPr>
          <p:cNvGrpSpPr/>
          <p:nvPr/>
        </p:nvGrpSpPr>
        <p:grpSpPr>
          <a:xfrm>
            <a:off x="3777451" y="1855890"/>
            <a:ext cx="2089161" cy="4173488"/>
            <a:chOff x="1050702" y="-58394"/>
            <a:chExt cx="2089161" cy="4173488"/>
          </a:xfrm>
        </p:grpSpPr>
        <p:sp>
          <p:nvSpPr>
            <p:cNvPr id="14" name="矩形: 圓角 13">
              <a:extLst>
                <a:ext uri="{FF2B5EF4-FFF2-40B4-BE49-F238E27FC236}">
                  <a16:creationId xmlns:a16="http://schemas.microsoft.com/office/drawing/2014/main" id="{675C54B4-4C1C-4C30-AB07-273021F4A5C0}"/>
                </a:ext>
              </a:extLst>
            </p:cNvPr>
            <p:cNvSpPr/>
            <p:nvPr/>
          </p:nvSpPr>
          <p:spPr>
            <a:xfrm>
              <a:off x="1050702" y="-5839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15" name="矩形: 圓角 4">
              <a:extLst>
                <a:ext uri="{FF2B5EF4-FFF2-40B4-BE49-F238E27FC236}">
                  <a16:creationId xmlns:a16="http://schemas.microsoft.com/office/drawing/2014/main" id="{C78EDEC0-F624-48FC-B22B-CC6E0C0BEC3A}"/>
                </a:ext>
              </a:extLst>
            </p:cNvPr>
            <p:cNvSpPr txBox="1"/>
            <p:nvPr/>
          </p:nvSpPr>
          <p:spPr>
            <a:xfrm>
              <a:off x="1050702" y="1786017"/>
              <a:ext cx="2089161" cy="16693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endParaRPr lang="en-US" altLang="en-US" sz="1400" kern="1200" dirty="0">
                <a:latin typeface="微軟正黑體" panose="020B0604030504040204" pitchFamily="34" charset="-120"/>
                <a:ea typeface="微軟正黑體" panose="020B0604030504040204" pitchFamily="34" charset="-120"/>
              </a:endParaRPr>
            </a:p>
          </p:txBody>
        </p:sp>
      </p:grpSp>
      <p:sp>
        <p:nvSpPr>
          <p:cNvPr id="19" name="矩形: 圓角 18">
            <a:extLst>
              <a:ext uri="{FF2B5EF4-FFF2-40B4-BE49-F238E27FC236}">
                <a16:creationId xmlns:a16="http://schemas.microsoft.com/office/drawing/2014/main" id="{9F59A2CB-A482-4348-A768-E87658EF18EC}"/>
              </a:ext>
            </a:extLst>
          </p:cNvPr>
          <p:cNvSpPr/>
          <p:nvPr/>
        </p:nvSpPr>
        <p:spPr>
          <a:xfrm>
            <a:off x="6159893" y="1825387"/>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0" name="矩形: 圓角 19">
            <a:extLst>
              <a:ext uri="{FF2B5EF4-FFF2-40B4-BE49-F238E27FC236}">
                <a16:creationId xmlns:a16="http://schemas.microsoft.com/office/drawing/2014/main" id="{9F1BBCD4-1409-4F5B-BBF4-F6E2D8D7C8CD}"/>
              </a:ext>
            </a:extLst>
          </p:cNvPr>
          <p:cNvSpPr/>
          <p:nvPr/>
        </p:nvSpPr>
        <p:spPr>
          <a:xfrm>
            <a:off x="8609782" y="1825387"/>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8" name="橢圓 27">
            <a:extLst>
              <a:ext uri="{FF2B5EF4-FFF2-40B4-BE49-F238E27FC236}">
                <a16:creationId xmlns:a16="http://schemas.microsoft.com/office/drawing/2014/main" id="{53286136-F1A1-4954-926C-D83A69CBE7AC}"/>
              </a:ext>
            </a:extLst>
          </p:cNvPr>
          <p:cNvSpPr/>
          <p:nvPr/>
        </p:nvSpPr>
        <p:spPr>
          <a:xfrm>
            <a:off x="4091413" y="2003708"/>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散布猥褻照片</a:t>
            </a:r>
          </a:p>
        </p:txBody>
      </p:sp>
      <p:sp>
        <p:nvSpPr>
          <p:cNvPr id="29" name="橢圓 28">
            <a:extLst>
              <a:ext uri="{FF2B5EF4-FFF2-40B4-BE49-F238E27FC236}">
                <a16:creationId xmlns:a16="http://schemas.microsoft.com/office/drawing/2014/main" id="{6E426915-C2A6-4188-916B-0118D45AEE23}"/>
              </a:ext>
            </a:extLst>
          </p:cNvPr>
          <p:cNvSpPr/>
          <p:nvPr/>
        </p:nvSpPr>
        <p:spPr>
          <a:xfrm>
            <a:off x="6492909" y="2008029"/>
            <a:ext cx="1423128" cy="14209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攻擊性別特徵</a:t>
            </a:r>
          </a:p>
        </p:txBody>
      </p:sp>
      <p:sp>
        <p:nvSpPr>
          <p:cNvPr id="30" name="橢圓 29">
            <a:extLst>
              <a:ext uri="{FF2B5EF4-FFF2-40B4-BE49-F238E27FC236}">
                <a16:creationId xmlns:a16="http://schemas.microsoft.com/office/drawing/2014/main" id="{D3E2D510-EA16-443A-A2A2-735F06002067}"/>
              </a:ext>
            </a:extLst>
          </p:cNvPr>
          <p:cNvSpPr/>
          <p:nvPr/>
        </p:nvSpPr>
        <p:spPr>
          <a:xfrm>
            <a:off x="8894274" y="1931591"/>
            <a:ext cx="1520176" cy="142769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侵犯</a:t>
            </a:r>
            <a:endParaRPr lang="en-US" altLang="zh-TW" sz="1600" b="1" dirty="0">
              <a:ln w="0"/>
              <a:solidFill>
                <a:schemeClr val="tx1"/>
              </a:solidFill>
              <a:effectLst>
                <a:outerShdw blurRad="38100" dist="19050" dir="2700000" algn="tl" rotWithShape="0">
                  <a:schemeClr val="dk1">
                    <a:alpha val="40000"/>
                  </a:schemeClr>
                </a:outerShdw>
              </a:effectLst>
            </a:endParaRPr>
          </a:p>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性隱私</a:t>
            </a:r>
          </a:p>
        </p:txBody>
      </p:sp>
      <p:sp>
        <p:nvSpPr>
          <p:cNvPr id="2" name="矩形 1">
            <a:extLst>
              <a:ext uri="{FF2B5EF4-FFF2-40B4-BE49-F238E27FC236}">
                <a16:creationId xmlns:a16="http://schemas.microsoft.com/office/drawing/2014/main" id="{121EA1A4-C865-4B70-8D89-D970EF4740C6}"/>
              </a:ext>
            </a:extLst>
          </p:cNvPr>
          <p:cNvSpPr/>
          <p:nvPr/>
        </p:nvSpPr>
        <p:spPr>
          <a:xfrm>
            <a:off x="3898148" y="3605697"/>
            <a:ext cx="1847766" cy="1781129"/>
          </a:xfrm>
          <a:prstGeom prst="rect">
            <a:avLst/>
          </a:prstGeom>
        </p:spPr>
        <p:txBody>
          <a:bodyPr wrap="square">
            <a:spAutoFit/>
          </a:bodyPr>
          <a:lstStyle/>
          <a:p>
            <a:pPr lvl="0" algn="just">
              <a:lnSpc>
                <a:spcPct val="150000"/>
              </a:lnSpc>
            </a:pPr>
            <a:r>
              <a:rPr lang="en-US" altLang="zh-TW" sz="1500" b="1" dirty="0">
                <a:solidFill>
                  <a:srgbClr val="000092"/>
                </a:solidFill>
                <a:latin typeface="微軟正黑體" panose="020B0604030504040204" pitchFamily="34" charset="-120"/>
                <a:ea typeface="微軟正黑體" panose="020B0604030504040204" pitchFamily="34" charset="-120"/>
              </a:rPr>
              <a:t>B</a:t>
            </a:r>
            <a:r>
              <a:rPr lang="zh-TW" altLang="zh-TW" sz="1500" b="1" dirty="0">
                <a:solidFill>
                  <a:srgbClr val="000092"/>
                </a:solidFill>
                <a:latin typeface="微軟正黑體" panose="020B0604030504040204" pitchFamily="34" charset="-120"/>
                <a:ea typeface="微軟正黑體" panose="020B0604030504040204" pitchFamily="34" charset="-120"/>
              </a:rPr>
              <a:t>生與男友</a:t>
            </a:r>
            <a:r>
              <a:rPr lang="en-US" altLang="zh-TW" sz="1500" b="1" dirty="0">
                <a:solidFill>
                  <a:srgbClr val="000092"/>
                </a:solidFill>
                <a:latin typeface="微軟正黑體" panose="020B0604030504040204" pitchFamily="34" charset="-120"/>
                <a:ea typeface="微軟正黑體" panose="020B0604030504040204" pitchFamily="34" charset="-120"/>
              </a:rPr>
              <a:t>A</a:t>
            </a:r>
            <a:r>
              <a:rPr lang="zh-TW" altLang="zh-TW" sz="1500" b="1" dirty="0">
                <a:solidFill>
                  <a:srgbClr val="000092"/>
                </a:solidFill>
                <a:latin typeface="微軟正黑體" panose="020B0604030504040204" pitchFamily="34" charset="-120"/>
                <a:ea typeface="微軟正黑體" panose="020B0604030504040204" pitchFamily="34" charset="-120"/>
              </a:rPr>
              <a:t>生分手後，</a:t>
            </a:r>
            <a:r>
              <a:rPr lang="en-US" altLang="zh-TW" sz="1500" b="1" dirty="0">
                <a:solidFill>
                  <a:srgbClr val="000092"/>
                </a:solidFill>
                <a:latin typeface="微軟正黑體" panose="020B0604030504040204" pitchFamily="34" charset="-120"/>
                <a:ea typeface="微軟正黑體" panose="020B0604030504040204" pitchFamily="34" charset="-120"/>
              </a:rPr>
              <a:t>A</a:t>
            </a:r>
            <a:r>
              <a:rPr lang="zh-TW" altLang="zh-TW" sz="1500" b="1" dirty="0">
                <a:solidFill>
                  <a:srgbClr val="000092"/>
                </a:solidFill>
                <a:latin typeface="微軟正黑體" panose="020B0604030504040204" pitchFamily="34" charset="-120"/>
                <a:ea typeface="微軟正黑體" panose="020B0604030504040204" pitchFamily="34" charset="-120"/>
              </a:rPr>
              <a:t>生惡意在網路上散布過往的私密照片，造成</a:t>
            </a:r>
            <a:r>
              <a:rPr lang="en-US" altLang="zh-TW" sz="1500" b="1" dirty="0">
                <a:solidFill>
                  <a:srgbClr val="000092"/>
                </a:solidFill>
                <a:latin typeface="微軟正黑體" panose="020B0604030504040204" pitchFamily="34" charset="-120"/>
                <a:ea typeface="微軟正黑體" panose="020B0604030504040204" pitchFamily="34" charset="-120"/>
              </a:rPr>
              <a:t>B</a:t>
            </a:r>
            <a:r>
              <a:rPr lang="zh-TW" altLang="zh-TW" sz="1500" b="1" dirty="0">
                <a:solidFill>
                  <a:srgbClr val="000092"/>
                </a:solidFill>
                <a:latin typeface="微軟正黑體" panose="020B0604030504040204" pitchFamily="34" charset="-120"/>
                <a:ea typeface="微軟正黑體" panose="020B0604030504040204" pitchFamily="34" charset="-120"/>
              </a:rPr>
              <a:t>生身心受創</a:t>
            </a:r>
            <a:r>
              <a:rPr lang="zh-TW" altLang="en-US" sz="1500" b="1" dirty="0">
                <a:solidFill>
                  <a:srgbClr val="000092"/>
                </a:solidFill>
                <a:latin typeface="微軟正黑體" panose="020B0604030504040204" pitchFamily="34" charset="-120"/>
                <a:ea typeface="微軟正黑體" panose="020B0604030504040204" pitchFamily="34" charset="-120"/>
              </a:rPr>
              <a:t>。</a:t>
            </a:r>
          </a:p>
        </p:txBody>
      </p:sp>
      <p:sp>
        <p:nvSpPr>
          <p:cNvPr id="3" name="矩形 2">
            <a:extLst>
              <a:ext uri="{FF2B5EF4-FFF2-40B4-BE49-F238E27FC236}">
                <a16:creationId xmlns:a16="http://schemas.microsoft.com/office/drawing/2014/main" id="{9ACE18BE-E0CD-42C7-9796-A713D162716B}"/>
              </a:ext>
            </a:extLst>
          </p:cNvPr>
          <p:cNvSpPr/>
          <p:nvPr/>
        </p:nvSpPr>
        <p:spPr>
          <a:xfrm>
            <a:off x="6236338" y="3605697"/>
            <a:ext cx="1936269" cy="1781129"/>
          </a:xfrm>
          <a:prstGeom prst="rect">
            <a:avLst/>
          </a:prstGeom>
        </p:spPr>
        <p:txBody>
          <a:bodyPr wrap="square">
            <a:spAutoFit/>
          </a:bodyPr>
          <a:lstStyle/>
          <a:p>
            <a:pPr lvl="0" algn="just">
              <a:lnSpc>
                <a:spcPct val="150000"/>
              </a:lnSpc>
            </a:pPr>
            <a:r>
              <a:rPr lang="en-US" altLang="zh-TW" sz="1500" b="1" dirty="0">
                <a:solidFill>
                  <a:schemeClr val="tx1"/>
                </a:solidFill>
                <a:latin typeface="微軟正黑體" panose="020B0604030504040204" pitchFamily="34" charset="-120"/>
                <a:ea typeface="微軟正黑體" panose="020B0604030504040204" pitchFamily="34" charset="-120"/>
              </a:rPr>
              <a:t>B</a:t>
            </a:r>
            <a:r>
              <a:rPr lang="zh-TW" altLang="zh-TW" sz="1500" b="1" dirty="0">
                <a:solidFill>
                  <a:schemeClr val="tx1"/>
                </a:solidFill>
                <a:latin typeface="微軟正黑體" panose="020B0604030504040204" pitchFamily="34" charset="-120"/>
                <a:ea typeface="微軟正黑體" panose="020B0604030504040204" pitchFamily="34" charset="-120"/>
              </a:rPr>
              <a:t>生在</a:t>
            </a:r>
            <a:r>
              <a:rPr lang="en-US" altLang="zh-TW" sz="1500" b="1" dirty="0" err="1">
                <a:solidFill>
                  <a:schemeClr val="tx1"/>
                </a:solidFill>
                <a:latin typeface="微軟正黑體" panose="020B0604030504040204" pitchFamily="34" charset="-120"/>
                <a:ea typeface="微軟正黑體" panose="020B0604030504040204" pitchFamily="34" charset="-120"/>
              </a:rPr>
              <a:t>Dcard</a:t>
            </a:r>
            <a:r>
              <a:rPr lang="zh-TW" altLang="zh-TW" sz="1500" b="1" dirty="0">
                <a:solidFill>
                  <a:schemeClr val="tx1"/>
                </a:solidFill>
                <a:latin typeface="微軟正黑體" panose="020B0604030504040204" pitchFamily="34" charset="-120"/>
                <a:ea typeface="微軟正黑體" panose="020B0604030504040204" pitchFamily="34" charset="-120"/>
              </a:rPr>
              <a:t>分享和伴侶吵架的內容，</a:t>
            </a:r>
            <a:r>
              <a:rPr lang="en-US" altLang="zh-TW" sz="1500" b="1" dirty="0">
                <a:solidFill>
                  <a:schemeClr val="tx1"/>
                </a:solidFill>
                <a:latin typeface="微軟正黑體" panose="020B0604030504040204" pitchFamily="34" charset="-120"/>
                <a:ea typeface="微軟正黑體" panose="020B0604030504040204" pitchFamily="34" charset="-120"/>
              </a:rPr>
              <a:t>A</a:t>
            </a:r>
            <a:r>
              <a:rPr lang="zh-TW" altLang="zh-TW" sz="1500" b="1" dirty="0">
                <a:solidFill>
                  <a:schemeClr val="tx1"/>
                </a:solidFill>
                <a:latin typeface="微軟正黑體" panose="020B0604030504040204" pitchFamily="34" charset="-120"/>
                <a:ea typeface="微軟正黑體" panose="020B0604030504040204" pitchFamily="34" charset="-120"/>
              </a:rPr>
              <a:t>生在底下留言「婊子」，</a:t>
            </a:r>
            <a:r>
              <a:rPr lang="en-US" altLang="zh-TW" sz="1500" b="1" dirty="0">
                <a:solidFill>
                  <a:schemeClr val="tx1"/>
                </a:solidFill>
                <a:latin typeface="微軟正黑體" panose="020B0604030504040204" pitchFamily="34" charset="-120"/>
                <a:ea typeface="微軟正黑體" panose="020B0604030504040204" pitchFamily="34" charset="-120"/>
              </a:rPr>
              <a:t>C</a:t>
            </a:r>
            <a:r>
              <a:rPr lang="zh-TW" altLang="zh-TW" sz="1500" b="1" dirty="0">
                <a:solidFill>
                  <a:schemeClr val="tx1"/>
                </a:solidFill>
                <a:latin typeface="微軟正黑體" panose="020B0604030504040204" pitchFamily="34" charset="-120"/>
                <a:ea typeface="微軟正黑體" panose="020B0604030504040204" pitchFamily="34" charset="-120"/>
              </a:rPr>
              <a:t>生留言「</a:t>
            </a:r>
            <a:r>
              <a:rPr lang="zh-TW" altLang="en-US" sz="1500" b="1" dirty="0">
                <a:solidFill>
                  <a:schemeClr val="tx1"/>
                </a:solidFill>
                <a:latin typeface="微軟正黑體" panose="020B0604030504040204" pitchFamily="34" charset="-120"/>
                <a:ea typeface="微軟正黑體" panose="020B0604030504040204" pitchFamily="34" charset="-120"/>
              </a:rPr>
              <a:t>破麻</a:t>
            </a:r>
            <a:r>
              <a:rPr lang="zh-TW" altLang="zh-TW" sz="1500" b="1" dirty="0">
                <a:solidFill>
                  <a:schemeClr val="tx1"/>
                </a:solidFill>
                <a:latin typeface="微軟正黑體" panose="020B0604030504040204" pitchFamily="34" charset="-120"/>
                <a:ea typeface="微軟正黑體" panose="020B0604030504040204" pitchFamily="34" charset="-120"/>
              </a:rPr>
              <a:t>去死」。</a:t>
            </a:r>
            <a:endParaRPr lang="zh-TW" altLang="en-US" sz="1500" b="1" dirty="0">
              <a:solidFill>
                <a:schemeClr val="tx1"/>
              </a:solidFill>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C1D1172F-C8C2-4341-9E39-996019580E67}"/>
              </a:ext>
            </a:extLst>
          </p:cNvPr>
          <p:cNvSpPr/>
          <p:nvPr/>
        </p:nvSpPr>
        <p:spPr>
          <a:xfrm>
            <a:off x="8720447" y="3605697"/>
            <a:ext cx="1867829" cy="2127377"/>
          </a:xfrm>
          <a:prstGeom prst="rect">
            <a:avLst/>
          </a:prstGeom>
        </p:spPr>
        <p:txBody>
          <a:bodyPr wrap="square">
            <a:spAutoFit/>
          </a:bodyPr>
          <a:lstStyle/>
          <a:p>
            <a:pPr lvl="0" algn="just">
              <a:lnSpc>
                <a:spcPct val="150000"/>
              </a:lnSpc>
            </a:pPr>
            <a:r>
              <a:rPr lang="en-US" altLang="en-US" sz="1500" b="1" dirty="0">
                <a:solidFill>
                  <a:srgbClr val="000092"/>
                </a:solidFill>
                <a:latin typeface="微軟正黑體" panose="020B0604030504040204" pitchFamily="34" charset="-120"/>
                <a:ea typeface="微軟正黑體" panose="020B0604030504040204" pitchFamily="34" charset="-120"/>
              </a:rPr>
              <a:t>A</a:t>
            </a:r>
            <a:r>
              <a:rPr lang="zh-TW" altLang="en-US" sz="1500" b="1" dirty="0">
                <a:solidFill>
                  <a:srgbClr val="000092"/>
                </a:solidFill>
                <a:latin typeface="微軟正黑體" panose="020B0604030504040204" pitchFamily="34" charset="-120"/>
                <a:ea typeface="微軟正黑體" panose="020B0604030504040204" pitchFamily="34" charset="-120"/>
              </a:rPr>
              <a:t>男因追求不到</a:t>
            </a:r>
            <a:r>
              <a:rPr lang="en-US" altLang="zh-TW" sz="1500" b="1" dirty="0">
                <a:solidFill>
                  <a:srgbClr val="000092"/>
                </a:solidFill>
                <a:latin typeface="微軟正黑體" panose="020B0604030504040204" pitchFamily="34" charset="-120"/>
                <a:ea typeface="微軟正黑體" panose="020B0604030504040204" pitchFamily="34" charset="-120"/>
              </a:rPr>
              <a:t>B</a:t>
            </a:r>
            <a:r>
              <a:rPr lang="zh-TW" altLang="en-US" sz="1500" b="1" dirty="0">
                <a:solidFill>
                  <a:srgbClr val="000092"/>
                </a:solidFill>
                <a:latin typeface="微軟正黑體" panose="020B0604030504040204" pitchFamily="34" charset="-120"/>
                <a:ea typeface="微軟正黑體" panose="020B0604030504040204" pitchFamily="34" charset="-120"/>
              </a:rPr>
              <a:t>生，請求Ｃ網友幫他製作Ｂ生偽性隱私照片作為</a:t>
            </a:r>
            <a:r>
              <a:rPr lang="en-US" altLang="zh-TW" sz="1500" b="1" dirty="0">
                <a:solidFill>
                  <a:srgbClr val="000092"/>
                </a:solidFill>
                <a:latin typeface="微軟正黑體" panose="020B0604030504040204" pitchFamily="34" charset="-120"/>
                <a:ea typeface="微軟正黑體" panose="020B0604030504040204" pitchFamily="34" charset="-120"/>
              </a:rPr>
              <a:t>A</a:t>
            </a:r>
            <a:r>
              <a:rPr lang="zh-TW" altLang="en-US" sz="1500" b="1" dirty="0">
                <a:solidFill>
                  <a:srgbClr val="000092"/>
                </a:solidFill>
                <a:latin typeface="微軟正黑體" panose="020B0604030504040204" pitchFamily="34" charset="-120"/>
                <a:ea typeface="微軟正黑體" panose="020B0604030504040204" pitchFamily="34" charset="-120"/>
              </a:rPr>
              <a:t>男個人自慰之用，後被別的同學發現。</a:t>
            </a:r>
          </a:p>
        </p:txBody>
      </p:sp>
      <p:pic>
        <p:nvPicPr>
          <p:cNvPr id="6148" name="Picture 4" descr="Tired businesswoman in the office with laptop and coffee Businesswoman or student sleeping after hard work sad stock pictures, royalty-free photos &amp; images">
            <a:extLst>
              <a:ext uri="{FF2B5EF4-FFF2-40B4-BE49-F238E27FC236}">
                <a16:creationId xmlns:a16="http://schemas.microsoft.com/office/drawing/2014/main" id="{DD82221D-46B6-422D-82BB-15484C5AE7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904"/>
          <a:stretch/>
        </p:blipFill>
        <p:spPr bwMode="auto">
          <a:xfrm rot="170603">
            <a:off x="881456" y="2616564"/>
            <a:ext cx="2089161" cy="1879697"/>
          </a:xfrm>
          <a:prstGeom prst="rect">
            <a:avLst/>
          </a:prstGeom>
          <a:noFill/>
          <a:extLst>
            <a:ext uri="{909E8E84-426E-40DD-AFC4-6F175D3DCCD1}">
              <a14:hiddenFill xmlns:a14="http://schemas.microsoft.com/office/drawing/2010/main">
                <a:solidFill>
                  <a:srgbClr val="FFFFFF"/>
                </a:solidFill>
              </a14:hiddenFill>
            </a:ext>
          </a:extLst>
        </p:spPr>
      </p:pic>
      <p:sp>
        <p:nvSpPr>
          <p:cNvPr id="22" name="標題 1">
            <a:extLst>
              <a:ext uri="{FF2B5EF4-FFF2-40B4-BE49-F238E27FC236}">
                <a16:creationId xmlns:a16="http://schemas.microsoft.com/office/drawing/2014/main" id="{55D82266-B0C3-4C62-BD04-31FA8168D3C3}"/>
              </a:ext>
            </a:extLst>
          </p:cNvPr>
          <p:cNvSpPr txBox="1">
            <a:spLocks/>
          </p:cNvSpPr>
          <p:nvPr/>
        </p:nvSpPr>
        <p:spPr>
          <a:xfrm>
            <a:off x="1362637" y="4534998"/>
            <a:ext cx="1126800"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rPr>
              <a:t>示意圖片來源：</a:t>
            </a:r>
            <a:r>
              <a:rPr lang="en-US" altLang="zh-TW" sz="800" dirty="0" err="1">
                <a:solidFill>
                  <a:schemeClr val="tx1">
                    <a:lumMod val="75000"/>
                    <a:lumOff val="25000"/>
                  </a:schemeClr>
                </a:solidFill>
                <a:latin typeface="微軟正黑體" panose="020B0604030504040204" pitchFamily="34" charset="-120"/>
                <a:ea typeface="微軟正黑體" panose="020B0604030504040204" pitchFamily="34" charset="-120"/>
              </a:rPr>
              <a:t>istock</a:t>
            </a:r>
            <a:endPar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0260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3;p20"/>
          <p:cNvSpPr/>
          <p:nvPr/>
        </p:nvSpPr>
        <p:spPr>
          <a:xfrm>
            <a:off x="1918234" y="1171538"/>
            <a:ext cx="3688482"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FFFFF"/>
              </a:solidFill>
              <a:latin typeface="Calibri"/>
              <a:ea typeface="Calibri"/>
              <a:cs typeface="Calibri"/>
              <a:sym typeface="Calibri"/>
            </a:endParaRPr>
          </a:p>
        </p:txBody>
      </p:sp>
      <p:sp>
        <p:nvSpPr>
          <p:cNvPr id="5" name="標題 3">
            <a:extLst>
              <a:ext uri="{FF2B5EF4-FFF2-40B4-BE49-F238E27FC236}">
                <a16:creationId xmlns:a16="http://schemas.microsoft.com/office/drawing/2014/main" id="{6C4781B9-3FAA-428F-99BE-2A8CAB94AC0F}"/>
              </a:ext>
            </a:extLst>
          </p:cNvPr>
          <p:cNvSpPr>
            <a:spLocks noGrp="1"/>
          </p:cNvSpPr>
          <p:nvPr>
            <p:ph type="title"/>
          </p:nvPr>
        </p:nvSpPr>
        <p:spPr>
          <a:xfrm>
            <a:off x="2024617" y="854255"/>
            <a:ext cx="3461783" cy="631645"/>
          </a:xfrm>
        </p:spPr>
        <p:txBody>
          <a:bodyPr/>
          <a:lstStyle/>
          <a:p>
            <a:r>
              <a:rPr lang="zh-TW" altLang="en-US" sz="3600" b="1" dirty="0">
                <a:solidFill>
                  <a:srgbClr val="C00000"/>
                </a:solidFill>
                <a:latin typeface="微軟正黑體" panose="020B0604030504040204" pitchFamily="34" charset="-120"/>
                <a:ea typeface="微軟正黑體" panose="020B0604030504040204" pitchFamily="34" charset="-120"/>
              </a:rPr>
              <a:t>迷思與觀念澄清</a:t>
            </a:r>
          </a:p>
        </p:txBody>
      </p:sp>
      <p:sp>
        <p:nvSpPr>
          <p:cNvPr id="6" name="矩形 5">
            <a:extLst>
              <a:ext uri="{FF2B5EF4-FFF2-40B4-BE49-F238E27FC236}">
                <a16:creationId xmlns:a16="http://schemas.microsoft.com/office/drawing/2014/main" id="{14B15AA1-BF3F-4481-A6B6-4CA921A41110}"/>
              </a:ext>
            </a:extLst>
          </p:cNvPr>
          <p:cNvSpPr/>
          <p:nvPr/>
        </p:nvSpPr>
        <p:spPr>
          <a:xfrm>
            <a:off x="1385232" y="2102472"/>
            <a:ext cx="5014224" cy="3498265"/>
          </a:xfrm>
          <a:prstGeom prst="rect">
            <a:avLst/>
          </a:prstGeom>
        </p:spPr>
        <p:txBody>
          <a:bodyPr wrap="square">
            <a:spAutoFit/>
          </a:bodyPr>
          <a:lstStyle/>
          <a:p>
            <a:pPr marL="342900" indent="-342900">
              <a:lnSpc>
                <a:spcPct val="150000"/>
              </a:lnSpc>
              <a:spcBef>
                <a:spcPts val="600"/>
              </a:spcBef>
              <a:buFont typeface="Wingdings" panose="05000000000000000000" pitchFamily="2" charset="2"/>
              <a:buChar char="l"/>
            </a:pPr>
            <a:r>
              <a:rPr lang="en-US" altLang="zh-TW" sz="2000" b="1" spc="92" dirty="0" err="1">
                <a:solidFill>
                  <a:schemeClr val="tx1"/>
                </a:solidFill>
                <a:latin typeface="微軟正黑體" panose="020B0604030504040204" pitchFamily="34" charset="-120"/>
                <a:ea typeface="微軟正黑體" panose="020B0604030504040204" pitchFamily="34" charset="-120"/>
              </a:rPr>
              <a:t>女生說不要就是要</a:t>
            </a:r>
            <a:r>
              <a:rPr lang="zh-TW" altLang="en-US" sz="2000" b="1" spc="92" dirty="0">
                <a:solidFill>
                  <a:schemeClr val="tx1"/>
                </a:solidFill>
                <a:latin typeface="微軟正黑體" panose="020B0604030504040204" pitchFamily="34" charset="-120"/>
                <a:ea typeface="微軟正黑體" panose="020B0604030504040204" pitchFamily="34" charset="-120"/>
              </a:rPr>
              <a:t>？</a:t>
            </a:r>
            <a:endParaRPr lang="en-US" altLang="zh-TW" sz="2000" b="1" spc="92" dirty="0">
              <a:solidFill>
                <a:schemeClr val="tx1"/>
              </a:solidFill>
              <a:latin typeface="微軟正黑體" panose="020B0604030504040204" pitchFamily="34" charset="-120"/>
              <a:ea typeface="微軟正黑體" panose="020B0604030504040204" pitchFamily="34" charset="-120"/>
            </a:endParaRPr>
          </a:p>
          <a:p>
            <a:pPr marL="342900" indent="-342900">
              <a:lnSpc>
                <a:spcPct val="150000"/>
              </a:lnSpc>
              <a:spcBef>
                <a:spcPts val="600"/>
              </a:spcBef>
              <a:buFont typeface="Wingdings" panose="05000000000000000000" pitchFamily="2" charset="2"/>
              <a:buChar char="l"/>
            </a:pPr>
            <a:r>
              <a:rPr lang="en-US" altLang="zh-TW" sz="2000" b="1" spc="92" dirty="0" err="1">
                <a:solidFill>
                  <a:schemeClr val="tx1"/>
                </a:solidFill>
                <a:latin typeface="微軟正黑體" panose="020B0604030504040204" pitchFamily="34" charset="-120"/>
                <a:ea typeface="微軟正黑體" panose="020B0604030504040204" pitchFamily="34" charset="-120"/>
              </a:rPr>
              <a:t>期待男生要霸氣、體貼</a:t>
            </a:r>
            <a:r>
              <a:rPr lang="zh-TW" altLang="en-US" sz="2000" b="1" spc="92" dirty="0">
                <a:solidFill>
                  <a:schemeClr val="tx1"/>
                </a:solidFill>
                <a:latin typeface="微軟正黑體" panose="020B0604030504040204" pitchFamily="34" charset="-120"/>
                <a:ea typeface="微軟正黑體" panose="020B0604030504040204" pitchFamily="34" charset="-120"/>
              </a:rPr>
              <a:t>？</a:t>
            </a:r>
            <a:endParaRPr lang="en-US" altLang="zh-TW" sz="2000" b="1" spc="92" dirty="0">
              <a:solidFill>
                <a:schemeClr val="tx1"/>
              </a:solidFill>
              <a:latin typeface="微軟正黑體" panose="020B0604030504040204" pitchFamily="34" charset="-120"/>
              <a:ea typeface="微軟正黑體" panose="020B0604030504040204" pitchFamily="34" charset="-120"/>
            </a:endParaRPr>
          </a:p>
          <a:p>
            <a:pPr marL="342900" indent="-342900">
              <a:lnSpc>
                <a:spcPct val="150000"/>
              </a:lnSpc>
              <a:spcBef>
                <a:spcPts val="600"/>
              </a:spcBef>
              <a:buFont typeface="Wingdings" panose="05000000000000000000" pitchFamily="2" charset="2"/>
              <a:buChar char="l"/>
            </a:pPr>
            <a:r>
              <a:rPr lang="en-US" altLang="zh-TW" sz="2000" b="1" spc="92" dirty="0" err="1">
                <a:solidFill>
                  <a:schemeClr val="tx1"/>
                </a:solidFill>
                <a:latin typeface="微軟正黑體" panose="020B0604030504040204" pitchFamily="34" charset="-120"/>
                <a:ea typeface="微軟正黑體" panose="020B0604030504040204" pitchFamily="34" charset="-120"/>
              </a:rPr>
              <a:t>在這樣的遊戲規則中，被忽略表達意見的一方，以及被期待要掌控的一方，很容易演變成情感關係裡的各種閒話和衝突</a:t>
            </a:r>
            <a:r>
              <a:rPr lang="en-US" altLang="zh-TW" sz="2000" b="1" spc="92" dirty="0">
                <a:solidFill>
                  <a:schemeClr val="tx1"/>
                </a:solidFill>
                <a:latin typeface="微軟正黑體" panose="020B0604030504040204" pitchFamily="34" charset="-120"/>
                <a:ea typeface="微軟正黑體" panose="020B0604030504040204" pitchFamily="34" charset="-120"/>
              </a:rPr>
              <a:t>。</a:t>
            </a:r>
          </a:p>
          <a:p>
            <a:pPr marL="342900" indent="-342900">
              <a:lnSpc>
                <a:spcPct val="150000"/>
              </a:lnSpc>
              <a:spcBef>
                <a:spcPts val="600"/>
              </a:spcBef>
              <a:buFont typeface="Wingdings" panose="05000000000000000000" pitchFamily="2" charset="2"/>
              <a:buChar char="l"/>
            </a:pPr>
            <a:r>
              <a:rPr lang="en-US" altLang="zh-TW" sz="2000" b="1" spc="92" dirty="0" err="1">
                <a:solidFill>
                  <a:srgbClr val="C00000"/>
                </a:solidFill>
                <a:latin typeface="微軟正黑體" panose="020B0604030504040204" pitchFamily="34" charset="-120"/>
                <a:ea typeface="微軟正黑體" panose="020B0604030504040204" pitchFamily="34" charset="-120"/>
              </a:rPr>
              <a:t>關係重要元素：尊重、溝通</a:t>
            </a:r>
            <a:r>
              <a:rPr lang="en-US" altLang="zh-TW" sz="2000" b="1" spc="92" dirty="0">
                <a:solidFill>
                  <a:srgbClr val="C00000"/>
                </a:solidFill>
                <a:latin typeface="微軟正黑體" panose="020B0604030504040204" pitchFamily="34" charset="-120"/>
                <a:ea typeface="微軟正黑體" panose="020B0604030504040204" pitchFamily="34" charset="-120"/>
              </a:rPr>
              <a:t>！</a:t>
            </a:r>
          </a:p>
        </p:txBody>
      </p:sp>
      <p:pic>
        <p:nvPicPr>
          <p:cNvPr id="7170" name="Picture 2" descr="Shot of a unrecognizable woman holding a card in protest in a park Equality is not in regarding different things similarly me too stock pictures, royalty-free photos &amp; images">
            <a:extLst>
              <a:ext uri="{FF2B5EF4-FFF2-40B4-BE49-F238E27FC236}">
                <a16:creationId xmlns:a16="http://schemas.microsoft.com/office/drawing/2014/main" id="{F8EB22A7-C254-4CC4-B7AB-751D73803A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87" r="14916" b="-1"/>
          <a:stretch/>
        </p:blipFill>
        <p:spPr bwMode="auto">
          <a:xfrm>
            <a:off x="7977724" y="2102472"/>
            <a:ext cx="3105770" cy="2258580"/>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a:extLst>
              <a:ext uri="{FF2B5EF4-FFF2-40B4-BE49-F238E27FC236}">
                <a16:creationId xmlns:a16="http://schemas.microsoft.com/office/drawing/2014/main" id="{089E13A7-D2D0-4ADA-B58B-D0353A263F11}"/>
              </a:ext>
            </a:extLst>
          </p:cNvPr>
          <p:cNvSpPr txBox="1">
            <a:spLocks/>
          </p:cNvSpPr>
          <p:nvPr/>
        </p:nvSpPr>
        <p:spPr>
          <a:xfrm>
            <a:off x="8962701" y="4582074"/>
            <a:ext cx="1382777"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rPr>
              <a:t>示意圖片來源：</a:t>
            </a:r>
            <a:r>
              <a:rPr lang="en-US" altLang="zh-TW" sz="800" dirty="0" err="1">
                <a:solidFill>
                  <a:schemeClr val="tx1">
                    <a:lumMod val="75000"/>
                    <a:lumOff val="25000"/>
                  </a:schemeClr>
                </a:solidFill>
                <a:latin typeface="微軟正黑體" panose="020B0604030504040204" pitchFamily="34" charset="-120"/>
                <a:ea typeface="微軟正黑體" panose="020B0604030504040204" pitchFamily="34" charset="-120"/>
              </a:rPr>
              <a:t>istock</a:t>
            </a:r>
            <a:endPar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03339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77;p14">
            <a:extLst>
              <a:ext uri="{FF2B5EF4-FFF2-40B4-BE49-F238E27FC236}">
                <a16:creationId xmlns:a16="http://schemas.microsoft.com/office/drawing/2014/main" id="{9022E161-028C-4724-B2FC-43EF6EF35E16}"/>
              </a:ext>
            </a:extLst>
          </p:cNvPr>
          <p:cNvSpPr/>
          <p:nvPr/>
        </p:nvSpPr>
        <p:spPr>
          <a:xfrm>
            <a:off x="3949698" y="1191030"/>
            <a:ext cx="4292604" cy="39108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 name="標題 3">
            <a:extLst>
              <a:ext uri="{FF2B5EF4-FFF2-40B4-BE49-F238E27FC236}">
                <a16:creationId xmlns:a16="http://schemas.microsoft.com/office/drawing/2014/main" id="{6C4781B9-3FAA-428F-99BE-2A8CAB94AC0F}"/>
              </a:ext>
            </a:extLst>
          </p:cNvPr>
          <p:cNvSpPr>
            <a:spLocks noGrp="1"/>
          </p:cNvSpPr>
          <p:nvPr>
            <p:ph type="title"/>
          </p:nvPr>
        </p:nvSpPr>
        <p:spPr>
          <a:xfrm>
            <a:off x="4290969" y="847041"/>
            <a:ext cx="3610063" cy="687979"/>
          </a:xfrm>
        </p:spPr>
        <p:txBody>
          <a:bodyPr/>
          <a:lstStyle/>
          <a:p>
            <a:pPr algn="ctr"/>
            <a:r>
              <a:rPr lang="zh-TW" altLang="en-US" sz="3600" b="1" dirty="0">
                <a:solidFill>
                  <a:srgbClr val="C00000"/>
                </a:solidFill>
                <a:latin typeface="微軟正黑體" panose="020B0604030504040204" pitchFamily="34" charset="-120"/>
                <a:ea typeface="微軟正黑體" panose="020B0604030504040204" pitchFamily="34" charset="-120"/>
              </a:rPr>
              <a:t>迷思與觀念澄清</a:t>
            </a:r>
          </a:p>
        </p:txBody>
      </p:sp>
      <p:sp>
        <p:nvSpPr>
          <p:cNvPr id="6" name="矩形 5">
            <a:extLst>
              <a:ext uri="{FF2B5EF4-FFF2-40B4-BE49-F238E27FC236}">
                <a16:creationId xmlns:a16="http://schemas.microsoft.com/office/drawing/2014/main" id="{14B15AA1-BF3F-4481-A6B6-4CA921A41110}"/>
              </a:ext>
            </a:extLst>
          </p:cNvPr>
          <p:cNvSpPr/>
          <p:nvPr/>
        </p:nvSpPr>
        <p:spPr>
          <a:xfrm>
            <a:off x="3585419" y="1631056"/>
            <a:ext cx="7865568" cy="4344651"/>
          </a:xfrm>
          <a:prstGeom prst="rect">
            <a:avLst/>
          </a:prstGeom>
        </p:spPr>
        <p:txBody>
          <a:bodyPr wrap="square">
            <a:spAutoFit/>
          </a:bodyPr>
          <a:lstStyle/>
          <a:p>
            <a:pPr marL="342900" indent="-342900">
              <a:lnSpc>
                <a:spcPct val="150000"/>
              </a:lnSpc>
              <a:spcBef>
                <a:spcPts val="600"/>
              </a:spcBef>
              <a:buFont typeface="Wingdings" panose="05000000000000000000" pitchFamily="2" charset="2"/>
              <a:buChar char="l"/>
            </a:pPr>
            <a:r>
              <a:rPr lang="zh-TW" altLang="en-US" sz="2000" b="1" dirty="0">
                <a:solidFill>
                  <a:schemeClr val="tx1"/>
                </a:solidFill>
                <a:latin typeface="微軟正黑體" panose="020B0604030504040204" pitchFamily="34" charset="-120"/>
                <a:ea typeface="微軟正黑體" panose="020B0604030504040204" pitchFamily="34" charset="-120"/>
              </a:rPr>
              <a:t>網路性平事件不僅會發生在陌生人間，熟識的人更要注意！熟識不等於接受度高，與親朋好友透過網路聊天時，發言仍需謹慎，雙方應有相互尊重的共識，避免造成誤解或發生網路性騷擾。</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342900" indent="-342900">
              <a:lnSpc>
                <a:spcPct val="150000"/>
              </a:lnSpc>
              <a:spcBef>
                <a:spcPts val="600"/>
              </a:spcBef>
              <a:buFont typeface="Wingdings" panose="05000000000000000000" pitchFamily="2" charset="2"/>
              <a:buChar char="l"/>
            </a:pPr>
            <a:r>
              <a:rPr lang="zh-TW" altLang="en-US" sz="2000" b="1" dirty="0">
                <a:solidFill>
                  <a:schemeClr val="tx1"/>
                </a:solidFill>
                <a:latin typeface="微軟正黑體" panose="020B0604030504040204" pitchFamily="34" charset="-120"/>
                <a:ea typeface="微軟正黑體" panose="020B0604030504040204" pitchFamily="34" charset="-120"/>
              </a:rPr>
              <a:t>由於通訊科技快速傳播的特性，言論的影響在短時間內快速放大，例如出糗影片短時間有上百人觀看，等於讓受害者承受上百次的傷害。</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342900" indent="-342900">
              <a:lnSpc>
                <a:spcPct val="150000"/>
              </a:lnSpc>
              <a:spcBef>
                <a:spcPts val="600"/>
              </a:spcBef>
              <a:buFont typeface="Wingdings" panose="05000000000000000000" pitchFamily="2" charset="2"/>
              <a:buChar char="l"/>
            </a:pPr>
            <a:r>
              <a:rPr lang="zh-TW" altLang="en-US" sz="2000" b="1" dirty="0">
                <a:solidFill>
                  <a:schemeClr val="tx1"/>
                </a:solidFill>
                <a:latin typeface="微軟正黑體" panose="020B0604030504040204" pitchFamily="34" charset="-120"/>
                <a:ea typeface="微軟正黑體" panose="020B0604030504040204" pitchFamily="34" charset="-120"/>
              </a:rPr>
              <a:t>同學們在網路上的發言要謹守禮儀，使用帶有汙衊特定生理性別、性別認同、性別特質、性傾向，或具有性意味、性別歧視的內容，就有可能構成性騷擾或性霸凌。</a:t>
            </a:r>
          </a:p>
        </p:txBody>
      </p:sp>
      <p:pic>
        <p:nvPicPr>
          <p:cNvPr id="3" name="圖片 2">
            <a:extLst>
              <a:ext uri="{FF2B5EF4-FFF2-40B4-BE49-F238E27FC236}">
                <a16:creationId xmlns:a16="http://schemas.microsoft.com/office/drawing/2014/main" id="{C992B96A-0051-4DA5-B1F9-AD117778D3B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l="3623" t="1286" r="1811" b="8464"/>
          <a:stretch/>
        </p:blipFill>
        <p:spPr>
          <a:xfrm>
            <a:off x="264695" y="1691838"/>
            <a:ext cx="3140242" cy="4223085"/>
          </a:xfrm>
          <a:prstGeom prst="rect">
            <a:avLst/>
          </a:prstGeom>
        </p:spPr>
      </p:pic>
      <p:sp>
        <p:nvSpPr>
          <p:cNvPr id="9" name="標題 1">
            <a:extLst>
              <a:ext uri="{FF2B5EF4-FFF2-40B4-BE49-F238E27FC236}">
                <a16:creationId xmlns:a16="http://schemas.microsoft.com/office/drawing/2014/main" id="{B545183B-1CBC-4AEE-B1E7-EA114DBE7BF7}"/>
              </a:ext>
            </a:extLst>
          </p:cNvPr>
          <p:cNvSpPr txBox="1">
            <a:spLocks/>
          </p:cNvSpPr>
          <p:nvPr/>
        </p:nvSpPr>
        <p:spPr>
          <a:xfrm>
            <a:off x="1143427" y="6010959"/>
            <a:ext cx="1382777"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rPr>
              <a:t>圖片來源：教育部</a:t>
            </a:r>
          </a:p>
        </p:txBody>
      </p:sp>
    </p:spTree>
    <p:extLst>
      <p:ext uri="{BB962C8B-B14F-4D97-AF65-F5344CB8AC3E}">
        <p14:creationId xmlns:p14="http://schemas.microsoft.com/office/powerpoint/2010/main" val="19573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77;p14">
            <a:extLst>
              <a:ext uri="{FF2B5EF4-FFF2-40B4-BE49-F238E27FC236}">
                <a16:creationId xmlns:a16="http://schemas.microsoft.com/office/drawing/2014/main" id="{848E6C8D-4BC0-4024-BE4F-799517146477}"/>
              </a:ext>
            </a:extLst>
          </p:cNvPr>
          <p:cNvSpPr/>
          <p:nvPr/>
        </p:nvSpPr>
        <p:spPr>
          <a:xfrm>
            <a:off x="3676805" y="1154832"/>
            <a:ext cx="4838391" cy="39108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 name="標題 1">
            <a:extLst>
              <a:ext uri="{FF2B5EF4-FFF2-40B4-BE49-F238E27FC236}">
                <a16:creationId xmlns:a16="http://schemas.microsoft.com/office/drawing/2014/main" id="{AD766AE1-91B0-42C2-A4AD-9127395A0855}"/>
              </a:ext>
            </a:extLst>
          </p:cNvPr>
          <p:cNvSpPr>
            <a:spLocks noGrp="1"/>
          </p:cNvSpPr>
          <p:nvPr>
            <p:ph type="title"/>
          </p:nvPr>
        </p:nvSpPr>
        <p:spPr>
          <a:xfrm>
            <a:off x="3832211" y="824679"/>
            <a:ext cx="4527578" cy="763500"/>
          </a:xfrm>
        </p:spPr>
        <p:txBody>
          <a:bodyPr rtlCol="0"/>
          <a:lstStyle/>
          <a:p>
            <a:pPr rtl="0"/>
            <a:r>
              <a:rPr lang="zh-TW" altLang="en-US" sz="3600" b="1" dirty="0">
                <a:solidFill>
                  <a:srgbClr val="C00000"/>
                </a:solidFill>
                <a:latin typeface="微軟正黑體" panose="020B0604030504040204" pitchFamily="34" charset="-120"/>
                <a:ea typeface="微軟正黑體" panose="020B0604030504040204" pitchFamily="34" charset="-120"/>
              </a:rPr>
              <a:t>如何避免成為行為人</a:t>
            </a:r>
          </a:p>
        </p:txBody>
      </p:sp>
      <p:grpSp>
        <p:nvGrpSpPr>
          <p:cNvPr id="13" name="群組 12">
            <a:extLst>
              <a:ext uri="{FF2B5EF4-FFF2-40B4-BE49-F238E27FC236}">
                <a16:creationId xmlns:a16="http://schemas.microsoft.com/office/drawing/2014/main" id="{BDB04379-AED5-4566-AB0B-B252F45982A5}"/>
              </a:ext>
            </a:extLst>
          </p:cNvPr>
          <p:cNvGrpSpPr/>
          <p:nvPr/>
        </p:nvGrpSpPr>
        <p:grpSpPr>
          <a:xfrm>
            <a:off x="745233" y="1739204"/>
            <a:ext cx="2089161" cy="4173488"/>
            <a:chOff x="1050702" y="-58394"/>
            <a:chExt cx="2089161" cy="4173488"/>
          </a:xfrm>
        </p:grpSpPr>
        <p:sp>
          <p:nvSpPr>
            <p:cNvPr id="14" name="矩形: 圓角 13">
              <a:extLst>
                <a:ext uri="{FF2B5EF4-FFF2-40B4-BE49-F238E27FC236}">
                  <a16:creationId xmlns:a16="http://schemas.microsoft.com/office/drawing/2014/main" id="{675C54B4-4C1C-4C30-AB07-273021F4A5C0}"/>
                </a:ext>
              </a:extLst>
            </p:cNvPr>
            <p:cNvSpPr/>
            <p:nvPr/>
          </p:nvSpPr>
          <p:spPr>
            <a:xfrm>
              <a:off x="1050702" y="-5839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15" name="矩形: 圓角 4">
              <a:extLst>
                <a:ext uri="{FF2B5EF4-FFF2-40B4-BE49-F238E27FC236}">
                  <a16:creationId xmlns:a16="http://schemas.microsoft.com/office/drawing/2014/main" id="{C78EDEC0-F624-48FC-B22B-CC6E0C0BEC3A}"/>
                </a:ext>
              </a:extLst>
            </p:cNvPr>
            <p:cNvSpPr txBox="1"/>
            <p:nvPr/>
          </p:nvSpPr>
          <p:spPr>
            <a:xfrm>
              <a:off x="1050702" y="1786017"/>
              <a:ext cx="2089161" cy="16693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endParaRPr lang="en-US" altLang="en-US" sz="1400" kern="1200" dirty="0">
                <a:latin typeface="微軟正黑體" panose="020B0604030504040204" pitchFamily="34" charset="-120"/>
                <a:ea typeface="微軟正黑體" panose="020B0604030504040204" pitchFamily="34" charset="-120"/>
              </a:endParaRPr>
            </a:p>
          </p:txBody>
        </p:sp>
      </p:grpSp>
      <p:sp>
        <p:nvSpPr>
          <p:cNvPr id="19" name="矩形: 圓角 18">
            <a:extLst>
              <a:ext uri="{FF2B5EF4-FFF2-40B4-BE49-F238E27FC236}">
                <a16:creationId xmlns:a16="http://schemas.microsoft.com/office/drawing/2014/main" id="{9F59A2CB-A482-4348-A768-E87658EF18EC}"/>
              </a:ext>
            </a:extLst>
          </p:cNvPr>
          <p:cNvSpPr/>
          <p:nvPr/>
        </p:nvSpPr>
        <p:spPr>
          <a:xfrm>
            <a:off x="2949717"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pPr lvl="0"/>
            <a:endParaRPr lang="en-US" altLang="zh-TW" spc="35" dirty="0">
              <a:solidFill>
                <a:schemeClr val="tx1"/>
              </a:solidFill>
              <a:latin typeface="微軟正黑體" panose="020B0604030504040204" pitchFamily="34" charset="-120"/>
            </a:endParaRPr>
          </a:p>
          <a:p>
            <a:pPr lvl="0"/>
            <a:endParaRPr lang="en-US" altLang="zh-TW" spc="35" dirty="0">
              <a:solidFill>
                <a:schemeClr val="tx1"/>
              </a:solidFill>
              <a:latin typeface="微軟正黑體" panose="020B0604030504040204" pitchFamily="34" charset="-120"/>
            </a:endParaRPr>
          </a:p>
          <a:p>
            <a:pPr lvl="0"/>
            <a:endParaRPr lang="en-US" altLang="zh-TW" spc="35" dirty="0">
              <a:solidFill>
                <a:schemeClr val="tx1"/>
              </a:solidFill>
              <a:latin typeface="微軟正黑體" panose="020B0604030504040204" pitchFamily="34" charset="-120"/>
            </a:endParaRPr>
          </a:p>
          <a:p>
            <a:pPr lvl="0"/>
            <a:endParaRPr lang="en-US" altLang="zh-TW" spc="35" dirty="0">
              <a:solidFill>
                <a:schemeClr val="tx1"/>
              </a:solidFill>
              <a:latin typeface="微軟正黑體" panose="020B0604030504040204" pitchFamily="34" charset="-120"/>
            </a:endParaRPr>
          </a:p>
          <a:p>
            <a:pPr lvl="0"/>
            <a:endParaRPr lang="en-US" altLang="zh-TW" spc="35" dirty="0">
              <a:solidFill>
                <a:schemeClr val="tx1"/>
              </a:solidFill>
              <a:latin typeface="微軟正黑體" panose="020B0604030504040204" pitchFamily="34" charset="-120"/>
            </a:endParaRPr>
          </a:p>
          <a:p>
            <a:pPr lvl="0"/>
            <a:endParaRPr lang="en-US" altLang="zh-TW" spc="35" dirty="0">
              <a:solidFill>
                <a:schemeClr val="tx1"/>
              </a:solidFill>
              <a:latin typeface="微軟正黑體" panose="020B0604030504040204" pitchFamily="34" charset="-120"/>
            </a:endParaRPr>
          </a:p>
          <a:p>
            <a:pPr lvl="0"/>
            <a:endParaRPr lang="en-US" altLang="zh-TW" spc="35" dirty="0">
              <a:solidFill>
                <a:schemeClr val="tx1"/>
              </a:solidFill>
              <a:latin typeface="微軟正黑體" panose="020B0604030504040204" pitchFamily="34" charset="-120"/>
            </a:endParaRPr>
          </a:p>
          <a:p>
            <a:pPr lvl="0"/>
            <a:endParaRPr lang="en-US" altLang="zh-TW" spc="35" dirty="0">
              <a:solidFill>
                <a:schemeClr val="tx1"/>
              </a:solidFill>
              <a:latin typeface="微軟正黑體" panose="020B0604030504040204" pitchFamily="34" charset="-120"/>
            </a:endParaRPr>
          </a:p>
          <a:p>
            <a:pPr lvl="0">
              <a:lnSpc>
                <a:spcPct val="150000"/>
              </a:lnSpc>
            </a:pPr>
            <a:r>
              <a:rPr lang="en-US" altLang="zh-TW" sz="1600" b="1" spc="35" dirty="0" err="1">
                <a:solidFill>
                  <a:schemeClr val="tx1"/>
                </a:solidFill>
                <a:latin typeface="微軟正黑體" panose="020B0604030504040204" pitchFamily="34" charset="-120"/>
              </a:rPr>
              <a:t>不對任何性別有所貶抑與</a:t>
            </a:r>
            <a:r>
              <a:rPr lang="zh-TW" altLang="en-US" sz="1600" b="1" spc="35" dirty="0">
                <a:solidFill>
                  <a:schemeClr val="tx1"/>
                </a:solidFill>
                <a:latin typeface="微軟正黑體" panose="020B0604030504040204" pitchFamily="34" charset="-120"/>
              </a:rPr>
              <a:t>不</a:t>
            </a:r>
            <a:r>
              <a:rPr lang="en-US" altLang="zh-TW" sz="1600" b="1" spc="35" dirty="0" err="1">
                <a:solidFill>
                  <a:schemeClr val="tx1"/>
                </a:solidFill>
                <a:latin typeface="微軟正黑體" panose="020B0604030504040204" pitchFamily="34" charset="-120"/>
              </a:rPr>
              <a:t>隨意講黃色笑話、傳播情色信件等與性有關的騷擾行為</a:t>
            </a:r>
            <a:endParaRPr lang="zh-TW" altLang="en-US" sz="1600" b="1" dirty="0"/>
          </a:p>
        </p:txBody>
      </p:sp>
      <p:sp>
        <p:nvSpPr>
          <p:cNvPr id="20" name="矩形: 圓角 19">
            <a:extLst>
              <a:ext uri="{FF2B5EF4-FFF2-40B4-BE49-F238E27FC236}">
                <a16:creationId xmlns:a16="http://schemas.microsoft.com/office/drawing/2014/main" id="{9F1BBCD4-1409-4F5B-BBF4-F6E2D8D7C8CD}"/>
              </a:ext>
            </a:extLst>
          </p:cNvPr>
          <p:cNvSpPr/>
          <p:nvPr/>
        </p:nvSpPr>
        <p:spPr>
          <a:xfrm>
            <a:off x="5154201"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pPr lvl="0"/>
            <a:endParaRPr lang="en-US" altLang="zh-TW" spc="37" dirty="0">
              <a:solidFill>
                <a:schemeClr val="tx1"/>
              </a:solidFill>
              <a:latin typeface="微軟正黑體" panose="020B0604030504040204" pitchFamily="34" charset="-120"/>
            </a:endParaRPr>
          </a:p>
          <a:p>
            <a:pPr lvl="0"/>
            <a:endParaRPr lang="en-US" altLang="zh-TW" spc="37" dirty="0">
              <a:solidFill>
                <a:schemeClr val="tx1"/>
              </a:solidFill>
              <a:latin typeface="微軟正黑體" panose="020B0604030504040204" pitchFamily="34" charset="-120"/>
            </a:endParaRPr>
          </a:p>
          <a:p>
            <a:pPr lvl="0"/>
            <a:endParaRPr lang="en-US" altLang="zh-TW" spc="37" dirty="0">
              <a:solidFill>
                <a:schemeClr val="tx1"/>
              </a:solidFill>
              <a:latin typeface="微軟正黑體" panose="020B0604030504040204" pitchFamily="34" charset="-120"/>
            </a:endParaRPr>
          </a:p>
          <a:p>
            <a:pPr lvl="0"/>
            <a:endParaRPr lang="en-US" altLang="zh-TW" spc="37" dirty="0">
              <a:solidFill>
                <a:schemeClr val="tx1"/>
              </a:solidFill>
              <a:latin typeface="微軟正黑體" panose="020B0604030504040204" pitchFamily="34" charset="-120"/>
            </a:endParaRPr>
          </a:p>
          <a:p>
            <a:pPr lvl="0"/>
            <a:endParaRPr lang="en-US" altLang="zh-TW" spc="37" dirty="0">
              <a:solidFill>
                <a:schemeClr val="tx1"/>
              </a:solidFill>
              <a:latin typeface="微軟正黑體" panose="020B0604030504040204" pitchFamily="34" charset="-120"/>
            </a:endParaRPr>
          </a:p>
          <a:p>
            <a:pPr lvl="0"/>
            <a:endParaRPr lang="en-US" altLang="zh-TW" spc="37" dirty="0">
              <a:solidFill>
                <a:schemeClr val="tx1"/>
              </a:solidFill>
              <a:latin typeface="微軟正黑體" panose="020B0604030504040204" pitchFamily="34" charset="-120"/>
            </a:endParaRPr>
          </a:p>
          <a:p>
            <a:pPr lvl="0"/>
            <a:endParaRPr lang="en-US" altLang="zh-TW" spc="37" dirty="0">
              <a:solidFill>
                <a:schemeClr val="tx1"/>
              </a:solidFill>
              <a:latin typeface="微軟正黑體" panose="020B0604030504040204" pitchFamily="34" charset="-120"/>
            </a:endParaRPr>
          </a:p>
          <a:p>
            <a:pPr lvl="0"/>
            <a:endParaRPr lang="en-US" altLang="zh-TW" spc="37" dirty="0">
              <a:solidFill>
                <a:schemeClr val="tx1"/>
              </a:solidFill>
              <a:latin typeface="微軟正黑體" panose="020B0604030504040204" pitchFamily="34" charset="-120"/>
            </a:endParaRPr>
          </a:p>
          <a:p>
            <a:pPr lvl="0">
              <a:lnSpc>
                <a:spcPct val="150000"/>
              </a:lnSpc>
            </a:pPr>
            <a:r>
              <a:rPr lang="en-US" altLang="zh-TW" sz="1600" b="1" spc="37" dirty="0" err="1">
                <a:solidFill>
                  <a:srgbClr val="000092"/>
                </a:solidFill>
                <a:latin typeface="微軟正黑體" panose="020B0604030504040204" pitchFamily="34" charset="-120"/>
              </a:rPr>
              <a:t>當感覺你的行為讓他人覺得不舒服的時候要立即停止，最好經過同意再有身體接觸</a:t>
            </a:r>
            <a:r>
              <a:rPr lang="en-US" altLang="zh-TW" sz="1600" b="1" spc="37" dirty="0">
                <a:solidFill>
                  <a:srgbClr val="000092"/>
                </a:solidFill>
                <a:latin typeface="微軟正黑體" panose="020B0604030504040204" pitchFamily="34" charset="-120"/>
              </a:rPr>
              <a:t> </a:t>
            </a:r>
            <a:endParaRPr lang="zh-tw" altLang="zh-TW" sz="1600" b="1" dirty="0">
              <a:solidFill>
                <a:srgbClr val="000092"/>
              </a:solidFill>
              <a:latin typeface="微軟正黑體" panose="020B0604030504040204" pitchFamily="34" charset="-120"/>
            </a:endParaRPr>
          </a:p>
        </p:txBody>
      </p:sp>
      <p:sp>
        <p:nvSpPr>
          <p:cNvPr id="21" name="矩形: 圓角 20">
            <a:extLst>
              <a:ext uri="{FF2B5EF4-FFF2-40B4-BE49-F238E27FC236}">
                <a16:creationId xmlns:a16="http://schemas.microsoft.com/office/drawing/2014/main" id="{221521C3-5E9E-4273-B256-F153FC614C5D}"/>
              </a:ext>
            </a:extLst>
          </p:cNvPr>
          <p:cNvSpPr/>
          <p:nvPr/>
        </p:nvSpPr>
        <p:spPr>
          <a:xfrm>
            <a:off x="7358685"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pPr lvl="0"/>
            <a:endParaRPr lang="en-US" altLang="zh-TW" spc="41" dirty="0">
              <a:solidFill>
                <a:schemeClr val="tx1"/>
              </a:solidFill>
              <a:latin typeface="微軟正黑體" panose="020B0604030504040204" pitchFamily="34" charset="-120"/>
            </a:endParaRPr>
          </a:p>
          <a:p>
            <a:pPr lvl="0"/>
            <a:endParaRPr lang="en-US" altLang="zh-TW" spc="41" dirty="0">
              <a:solidFill>
                <a:schemeClr val="tx1"/>
              </a:solidFill>
              <a:latin typeface="微軟正黑體" panose="020B0604030504040204" pitchFamily="34" charset="-120"/>
            </a:endParaRPr>
          </a:p>
          <a:p>
            <a:pPr lvl="0"/>
            <a:endParaRPr lang="en-US" altLang="zh-TW" spc="41" dirty="0">
              <a:solidFill>
                <a:schemeClr val="tx1"/>
              </a:solidFill>
              <a:latin typeface="微軟正黑體" panose="020B0604030504040204" pitchFamily="34" charset="-120"/>
            </a:endParaRPr>
          </a:p>
          <a:p>
            <a:pPr lvl="0"/>
            <a:endParaRPr lang="en-US" altLang="zh-TW" spc="41" dirty="0">
              <a:solidFill>
                <a:schemeClr val="tx1"/>
              </a:solidFill>
              <a:latin typeface="微軟正黑體" panose="020B0604030504040204" pitchFamily="34" charset="-120"/>
            </a:endParaRPr>
          </a:p>
          <a:p>
            <a:pPr lvl="0"/>
            <a:endParaRPr lang="en-US" altLang="zh-TW" spc="41" dirty="0">
              <a:solidFill>
                <a:schemeClr val="tx1"/>
              </a:solidFill>
              <a:latin typeface="微軟正黑體" panose="020B0604030504040204" pitchFamily="34" charset="-120"/>
            </a:endParaRPr>
          </a:p>
          <a:p>
            <a:pPr lvl="0"/>
            <a:endParaRPr lang="en-US" altLang="zh-TW" spc="41" dirty="0">
              <a:solidFill>
                <a:schemeClr val="tx1"/>
              </a:solidFill>
              <a:latin typeface="微軟正黑體" panose="020B0604030504040204" pitchFamily="34" charset="-120"/>
            </a:endParaRPr>
          </a:p>
          <a:p>
            <a:pPr lvl="0"/>
            <a:endParaRPr lang="en-US" altLang="zh-TW" spc="41" dirty="0">
              <a:solidFill>
                <a:schemeClr val="tx1"/>
              </a:solidFill>
              <a:latin typeface="微軟正黑體" panose="020B0604030504040204" pitchFamily="34" charset="-120"/>
            </a:endParaRPr>
          </a:p>
          <a:p>
            <a:pPr lvl="0"/>
            <a:endParaRPr lang="en-US" altLang="zh-TW" spc="41" dirty="0">
              <a:solidFill>
                <a:schemeClr val="tx1"/>
              </a:solidFill>
              <a:latin typeface="微軟正黑體" panose="020B0604030504040204" pitchFamily="34" charset="-120"/>
            </a:endParaRPr>
          </a:p>
          <a:p>
            <a:pPr>
              <a:lnSpc>
                <a:spcPct val="150000"/>
              </a:lnSpc>
            </a:pPr>
            <a:r>
              <a:rPr lang="zh-TW" altLang="en-US" sz="1600" b="1" spc="35" dirty="0">
                <a:solidFill>
                  <a:schemeClr val="tx1"/>
                </a:solidFill>
                <a:latin typeface="微軟正黑體" panose="020B0604030504040204" pitchFamily="34" charset="-120"/>
              </a:rPr>
              <a:t>     </a:t>
            </a:r>
            <a:r>
              <a:rPr lang="en-US" altLang="zh-TW" sz="1600" b="1" spc="35" dirty="0" err="1">
                <a:solidFill>
                  <a:schemeClr val="tx1"/>
                </a:solidFill>
                <a:latin typeface="微軟正黑體" panose="020B0604030504040204" pitchFamily="34" charset="-120"/>
              </a:rPr>
              <a:t>尊重對方選擇</a:t>
            </a:r>
            <a:endParaRPr lang="zh-TW" altLang="en-US" sz="1600" b="1" spc="35" dirty="0">
              <a:solidFill>
                <a:schemeClr val="tx1"/>
              </a:solidFill>
              <a:latin typeface="微軟正黑體" panose="020B0604030504040204" pitchFamily="34" charset="-120"/>
            </a:endParaRPr>
          </a:p>
        </p:txBody>
      </p:sp>
      <p:sp>
        <p:nvSpPr>
          <p:cNvPr id="22" name="矩形: 圓角 21">
            <a:extLst>
              <a:ext uri="{FF2B5EF4-FFF2-40B4-BE49-F238E27FC236}">
                <a16:creationId xmlns:a16="http://schemas.microsoft.com/office/drawing/2014/main" id="{B47260F8-DDAE-4558-AF91-60B34285B336}"/>
              </a:ext>
            </a:extLst>
          </p:cNvPr>
          <p:cNvSpPr/>
          <p:nvPr/>
        </p:nvSpPr>
        <p:spPr>
          <a:xfrm>
            <a:off x="9563169" y="1739204"/>
            <a:ext cx="2089161" cy="4173488"/>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TW" altLang="en-US" dirty="0"/>
          </a:p>
        </p:txBody>
      </p:sp>
      <p:sp>
        <p:nvSpPr>
          <p:cNvPr id="28" name="橢圓 27">
            <a:extLst>
              <a:ext uri="{FF2B5EF4-FFF2-40B4-BE49-F238E27FC236}">
                <a16:creationId xmlns:a16="http://schemas.microsoft.com/office/drawing/2014/main" id="{53286136-F1A1-4954-926C-D83A69CBE7AC}"/>
              </a:ext>
            </a:extLst>
          </p:cNvPr>
          <p:cNvSpPr/>
          <p:nvPr/>
        </p:nvSpPr>
        <p:spPr>
          <a:xfrm>
            <a:off x="1029852" y="1853415"/>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1600" b="1" dirty="0">
                <a:ln w="0"/>
                <a:solidFill>
                  <a:schemeClr val="tx1"/>
                </a:solidFill>
                <a:effectLst>
                  <a:outerShdw blurRad="38100" dist="19050" dir="2700000" algn="tl" rotWithShape="0">
                    <a:schemeClr val="dk1">
                      <a:alpha val="40000"/>
                    </a:schemeClr>
                  </a:outerShdw>
                </a:effectLst>
              </a:rPr>
              <a:t>尊重他人</a:t>
            </a:r>
          </a:p>
        </p:txBody>
      </p:sp>
      <p:sp>
        <p:nvSpPr>
          <p:cNvPr id="29" name="橢圓 28">
            <a:extLst>
              <a:ext uri="{FF2B5EF4-FFF2-40B4-BE49-F238E27FC236}">
                <a16:creationId xmlns:a16="http://schemas.microsoft.com/office/drawing/2014/main" id="{6E426915-C2A6-4188-916B-0118D45AEE23}"/>
              </a:ext>
            </a:extLst>
          </p:cNvPr>
          <p:cNvSpPr/>
          <p:nvPr/>
        </p:nvSpPr>
        <p:spPr>
          <a:xfrm>
            <a:off x="3282732" y="1853416"/>
            <a:ext cx="1423128" cy="14209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友善的言語與態度</a:t>
            </a:r>
          </a:p>
        </p:txBody>
      </p:sp>
      <p:sp>
        <p:nvSpPr>
          <p:cNvPr id="30" name="橢圓 29">
            <a:extLst>
              <a:ext uri="{FF2B5EF4-FFF2-40B4-BE49-F238E27FC236}">
                <a16:creationId xmlns:a16="http://schemas.microsoft.com/office/drawing/2014/main" id="{D3E2D510-EA16-443A-A2A2-735F06002067}"/>
              </a:ext>
            </a:extLst>
          </p:cNvPr>
          <p:cNvSpPr/>
          <p:nvPr/>
        </p:nvSpPr>
        <p:spPr>
          <a:xfrm>
            <a:off x="5487216" y="1853417"/>
            <a:ext cx="1538451"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尊重身體自主權</a:t>
            </a:r>
          </a:p>
        </p:txBody>
      </p:sp>
      <p:sp>
        <p:nvSpPr>
          <p:cNvPr id="31" name="橢圓 30">
            <a:extLst>
              <a:ext uri="{FF2B5EF4-FFF2-40B4-BE49-F238E27FC236}">
                <a16:creationId xmlns:a16="http://schemas.microsoft.com/office/drawing/2014/main" id="{33663828-DCA7-4EB4-A19F-480D15CE8ED2}"/>
              </a:ext>
            </a:extLst>
          </p:cNvPr>
          <p:cNvSpPr/>
          <p:nvPr/>
        </p:nvSpPr>
        <p:spPr>
          <a:xfrm>
            <a:off x="7691701" y="1854140"/>
            <a:ext cx="1423128" cy="142097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避免過度追求行為</a:t>
            </a:r>
          </a:p>
        </p:txBody>
      </p:sp>
      <p:sp>
        <p:nvSpPr>
          <p:cNvPr id="32" name="橢圓 31">
            <a:extLst>
              <a:ext uri="{FF2B5EF4-FFF2-40B4-BE49-F238E27FC236}">
                <a16:creationId xmlns:a16="http://schemas.microsoft.com/office/drawing/2014/main" id="{F52C6EC7-E6C4-4352-8910-7AB7B5805421}"/>
              </a:ext>
            </a:extLst>
          </p:cNvPr>
          <p:cNvSpPr/>
          <p:nvPr/>
        </p:nvSpPr>
        <p:spPr>
          <a:xfrm>
            <a:off x="9896185" y="1853415"/>
            <a:ext cx="1423128" cy="142097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zh-TW" altLang="en-US" sz="1600" b="1" dirty="0">
                <a:ln w="0"/>
                <a:solidFill>
                  <a:schemeClr val="tx1"/>
                </a:solidFill>
                <a:effectLst>
                  <a:outerShdw blurRad="38100" dist="19050" dir="2700000" algn="tl" rotWithShape="0">
                    <a:schemeClr val="dk1">
                      <a:alpha val="40000"/>
                    </a:schemeClr>
                  </a:outerShdw>
                </a:effectLst>
              </a:rPr>
              <a:t>不偷拍偷窺他人</a:t>
            </a:r>
          </a:p>
        </p:txBody>
      </p:sp>
      <p:sp>
        <p:nvSpPr>
          <p:cNvPr id="9" name="矩形 8">
            <a:extLst>
              <a:ext uri="{FF2B5EF4-FFF2-40B4-BE49-F238E27FC236}">
                <a16:creationId xmlns:a16="http://schemas.microsoft.com/office/drawing/2014/main" id="{4056FD7B-2580-4B82-A968-DF33757265EA}"/>
              </a:ext>
            </a:extLst>
          </p:cNvPr>
          <p:cNvSpPr/>
          <p:nvPr/>
        </p:nvSpPr>
        <p:spPr>
          <a:xfrm>
            <a:off x="932662" y="3475840"/>
            <a:ext cx="1714302" cy="1524392"/>
          </a:xfrm>
          <a:prstGeom prst="rect">
            <a:avLst/>
          </a:prstGeom>
        </p:spPr>
        <p:txBody>
          <a:bodyPr wrap="square">
            <a:spAutoFit/>
          </a:bodyPr>
          <a:lstStyle/>
          <a:p>
            <a:pPr lvl="0">
              <a:lnSpc>
                <a:spcPct val="150000"/>
              </a:lnSpc>
            </a:pPr>
            <a:r>
              <a:rPr lang="en-US" altLang="zh-TW" sz="1600" b="1" spc="39" dirty="0" err="1">
                <a:solidFill>
                  <a:srgbClr val="000092"/>
                </a:solidFill>
                <a:latin typeface="微軟正黑體" panose="020B0604030504040204" pitchFamily="34" charset="-120"/>
                <a:ea typeface="微軟正黑體" panose="020B0604030504040204" pitchFamily="34" charset="-120"/>
              </a:rPr>
              <a:t>檢視自己對性別的刻板印象，建立平等的性別觀念</a:t>
            </a:r>
            <a:r>
              <a:rPr lang="en-US" altLang="zh-TW" sz="1600" b="1" spc="39" dirty="0">
                <a:solidFill>
                  <a:srgbClr val="000092"/>
                </a:solidFill>
                <a:latin typeface="微軟正黑體" panose="020B0604030504040204" pitchFamily="34" charset="-120"/>
                <a:ea typeface="微軟正黑體" panose="020B0604030504040204" pitchFamily="34" charset="-120"/>
              </a:rPr>
              <a:t> </a:t>
            </a:r>
            <a:endParaRPr lang="zh-tw" altLang="zh-TW" sz="1600" b="1" dirty="0">
              <a:solidFill>
                <a:srgbClr val="000092"/>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E5135A8C-18D6-4D83-95C6-C799391602F9}"/>
              </a:ext>
            </a:extLst>
          </p:cNvPr>
          <p:cNvSpPr/>
          <p:nvPr/>
        </p:nvSpPr>
        <p:spPr>
          <a:xfrm>
            <a:off x="9683193" y="3475840"/>
            <a:ext cx="1849111" cy="1155060"/>
          </a:xfrm>
          <a:prstGeom prst="rect">
            <a:avLst/>
          </a:prstGeom>
        </p:spPr>
        <p:txBody>
          <a:bodyPr wrap="square">
            <a:spAutoFit/>
          </a:bodyPr>
          <a:lstStyle/>
          <a:p>
            <a:pPr lvl="0">
              <a:lnSpc>
                <a:spcPct val="150000"/>
              </a:lnSpc>
            </a:pPr>
            <a:r>
              <a:rPr lang="zh-TW" altLang="en-US" sz="1600" b="1" dirty="0">
                <a:solidFill>
                  <a:srgbClr val="000092"/>
                </a:solidFill>
                <a:latin typeface="微軟正黑體" panose="020B0604030504040204" pitchFamily="34" charset="-120"/>
                <a:ea typeface="微軟正黑體" panose="020B0604030504040204" pitchFamily="34" charset="-120"/>
              </a:rPr>
              <a:t>建立良好的生活模式取代不當的壞習慣</a:t>
            </a:r>
            <a:endParaRPr lang="zh-tw" altLang="zh-TW" sz="1600" b="1" dirty="0">
              <a:solidFill>
                <a:srgbClr val="00009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09136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77;p14">
            <a:extLst>
              <a:ext uri="{FF2B5EF4-FFF2-40B4-BE49-F238E27FC236}">
                <a16:creationId xmlns:a16="http://schemas.microsoft.com/office/drawing/2014/main" id="{8659208F-1283-4EA1-AB77-338A48F76AFD}"/>
              </a:ext>
            </a:extLst>
          </p:cNvPr>
          <p:cNvSpPr/>
          <p:nvPr/>
        </p:nvSpPr>
        <p:spPr>
          <a:xfrm>
            <a:off x="3676805" y="1154832"/>
            <a:ext cx="4838391" cy="39108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 name="標題 1">
            <a:extLst>
              <a:ext uri="{FF2B5EF4-FFF2-40B4-BE49-F238E27FC236}">
                <a16:creationId xmlns:a16="http://schemas.microsoft.com/office/drawing/2014/main" id="{68053343-5D64-4BD3-9B11-3E97A0B8A0A4}"/>
              </a:ext>
            </a:extLst>
          </p:cNvPr>
          <p:cNvSpPr>
            <a:spLocks noGrp="1"/>
          </p:cNvSpPr>
          <p:nvPr>
            <p:ph type="title"/>
          </p:nvPr>
        </p:nvSpPr>
        <p:spPr>
          <a:xfrm>
            <a:off x="3799367" y="822307"/>
            <a:ext cx="4593267" cy="664499"/>
          </a:xfrm>
        </p:spPr>
        <p:txBody>
          <a:bodyPr/>
          <a:lstStyle/>
          <a:p>
            <a:pPr algn="ctr"/>
            <a:r>
              <a:rPr lang="zh-TW" altLang="en-US" sz="3600" b="1" dirty="0">
                <a:solidFill>
                  <a:srgbClr val="C00000"/>
                </a:solidFill>
                <a:latin typeface="微軟正黑體" panose="020B0604030504040204" pitchFamily="34" charset="-120"/>
                <a:ea typeface="微軟正黑體" panose="020B0604030504040204" pitchFamily="34" charset="-120"/>
              </a:rPr>
              <a:t>行為人需負擔的責任</a:t>
            </a:r>
          </a:p>
        </p:txBody>
      </p:sp>
      <p:sp>
        <p:nvSpPr>
          <p:cNvPr id="5" name="文字版面配置區 2">
            <a:extLst>
              <a:ext uri="{FF2B5EF4-FFF2-40B4-BE49-F238E27FC236}">
                <a16:creationId xmlns:a16="http://schemas.microsoft.com/office/drawing/2014/main" id="{0648C1AA-E852-43DE-B8FE-811242E95DAE}"/>
              </a:ext>
            </a:extLst>
          </p:cNvPr>
          <p:cNvSpPr txBox="1">
            <a:spLocks/>
          </p:cNvSpPr>
          <p:nvPr/>
        </p:nvSpPr>
        <p:spPr>
          <a:xfrm>
            <a:off x="2335834" y="1778300"/>
            <a:ext cx="8820094" cy="425739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eaLnBrk="1" hangingPunct="1">
              <a:lnSpc>
                <a:spcPct val="115000"/>
              </a:lnSpc>
              <a:spcBef>
                <a:spcPts val="0"/>
              </a:spcBef>
              <a:spcAft>
                <a:spcPts val="0"/>
              </a:spcAft>
              <a:buClr>
                <a:schemeClr val="dk2"/>
              </a:buClr>
              <a:buSzPts val="2400"/>
              <a:buFont typeface="Barlow"/>
              <a:buNone/>
              <a:defRPr sz="2400" b="0" i="0" u="none" strike="noStrike" cap="none">
                <a:solidFill>
                  <a:schemeClr val="dk2"/>
                </a:solidFill>
                <a:latin typeface="Barlow"/>
                <a:ea typeface="Barlow"/>
                <a:cs typeface="Barlow"/>
                <a:sym typeface="Barlow"/>
              </a:defRPr>
            </a:lvl1pPr>
            <a:lvl2pPr marL="914400" marR="0" lvl="1"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2pPr>
            <a:lvl3pPr marL="1371600" marR="0" lvl="2"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3pPr>
            <a:lvl4pPr marL="1828800" marR="0" lvl="3"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4pPr>
            <a:lvl5pPr marL="2286000" marR="0" lvl="4"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5pPr>
            <a:lvl6pPr marL="2743200" marR="0" lvl="5"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6pPr>
            <a:lvl7pPr marL="3200400" marR="0" lvl="6"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7pPr>
            <a:lvl8pPr marL="3657600" marR="0" lvl="7"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8pPr>
            <a:lvl9pPr marL="4114800" marR="0" lvl="8" indent="-349250" algn="l" rtl="0" eaLnBrk="1" hangingPunct="1">
              <a:lnSpc>
                <a:spcPct val="115000"/>
              </a:lnSpc>
              <a:spcBef>
                <a:spcPts val="2100"/>
              </a:spcBef>
              <a:spcAft>
                <a:spcPts val="2100"/>
              </a:spcAft>
              <a:buClr>
                <a:schemeClr val="dk2"/>
              </a:buClr>
              <a:buSzPts val="1900"/>
              <a:buFont typeface="Barlow"/>
              <a:buNone/>
              <a:defRPr sz="1900" b="0" i="0" u="none" strike="noStrike" cap="none">
                <a:solidFill>
                  <a:schemeClr val="dk2"/>
                </a:solidFill>
                <a:latin typeface="Barlow"/>
                <a:ea typeface="Barlow"/>
                <a:cs typeface="Barlow"/>
                <a:sym typeface="Barlow"/>
              </a:defRPr>
            </a:lvl9pPr>
          </a:lstStyle>
          <a:p>
            <a:pPr marL="342900" indent="-342900">
              <a:lnSpc>
                <a:spcPct val="150000"/>
              </a:lnSpc>
              <a:spcBef>
                <a:spcPts val="600"/>
              </a:spcBef>
              <a:buFont typeface="Wingdings" panose="05000000000000000000" pitchFamily="2" charset="2"/>
              <a:buChar char="l"/>
            </a:pPr>
            <a:r>
              <a:rPr lang="zh-TW" altLang="en-US" sz="2000" b="1" dirty="0">
                <a:solidFill>
                  <a:srgbClr val="000092"/>
                </a:solidFill>
                <a:latin typeface="微軟正黑體" panose="020B0604030504040204" pitchFamily="34" charset="-120"/>
                <a:ea typeface="微軟正黑體" panose="020B0604030504040204" pitchFamily="34" charset="-120"/>
              </a:rPr>
              <a:t>針對行為人學生：</a:t>
            </a:r>
            <a:endParaRPr lang="en-US" altLang="zh-TW" sz="2000" b="1" dirty="0">
              <a:solidFill>
                <a:srgbClr val="000092"/>
              </a:solidFill>
              <a:latin typeface="微軟正黑體" panose="020B0604030504040204" pitchFamily="34" charset="-120"/>
              <a:ea typeface="微軟正黑體" panose="020B0604030504040204" pitchFamily="34" charset="-120"/>
            </a:endParaRPr>
          </a:p>
          <a:p>
            <a:pPr marL="457200" lvl="1" indent="0">
              <a:lnSpc>
                <a:spcPct val="150000"/>
              </a:lnSpc>
              <a:spcBef>
                <a:spcPts val="600"/>
              </a:spcBef>
            </a:pPr>
            <a:r>
              <a:rPr lang="zh-TW" altLang="en-US" sz="2000" b="1" dirty="0">
                <a:solidFill>
                  <a:schemeClr val="tx1"/>
                </a:solidFill>
                <a:latin typeface="微軟正黑體" panose="020B0604030504040204" pitchFamily="34" charset="-120"/>
                <a:ea typeface="微軟正黑體" panose="020B0604030504040204" pitchFamily="34" charset="-120"/>
              </a:rPr>
              <a:t>依校規懲處</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開除學籍、勒令退學、大過、小過、申誡</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、心理輔導、接受八小時性平教育課程、向被害人道歉等</a:t>
            </a:r>
            <a:r>
              <a:rPr lang="zh-TW" altLang="en-US" sz="2000" b="1" dirty="0">
                <a:solidFill>
                  <a:srgbClr val="000092"/>
                </a:solidFill>
                <a:latin typeface="微軟正黑體" panose="020B0604030504040204" pitchFamily="34" charset="-120"/>
                <a:ea typeface="微軟正黑體" panose="020B0604030504040204" pitchFamily="34" charset="-120"/>
              </a:rPr>
              <a:t>。</a:t>
            </a:r>
          </a:p>
          <a:p>
            <a:pPr marL="342900" indent="-342900">
              <a:lnSpc>
                <a:spcPct val="150000"/>
              </a:lnSpc>
              <a:spcBef>
                <a:spcPts val="600"/>
              </a:spcBef>
              <a:buFont typeface="Wingdings" panose="05000000000000000000" pitchFamily="2" charset="2"/>
              <a:buChar char="l"/>
            </a:pPr>
            <a:r>
              <a:rPr lang="zh-TW" altLang="en-US" sz="2000" b="1" dirty="0">
                <a:solidFill>
                  <a:srgbClr val="000092"/>
                </a:solidFill>
                <a:latin typeface="微軟正黑體" panose="020B0604030504040204" pitchFamily="34" charset="-120"/>
                <a:ea typeface="微軟正黑體" panose="020B0604030504040204" pitchFamily="34" charset="-120"/>
              </a:rPr>
              <a:t>針對行為人教職員：</a:t>
            </a:r>
            <a:endParaRPr lang="en-US" altLang="zh-TW" sz="2000" b="1" dirty="0">
              <a:solidFill>
                <a:srgbClr val="000092"/>
              </a:solidFill>
              <a:latin typeface="微軟正黑體" panose="020B0604030504040204" pitchFamily="34" charset="-120"/>
              <a:ea typeface="微軟正黑體" panose="020B0604030504040204" pitchFamily="34" charset="-120"/>
            </a:endParaRPr>
          </a:p>
          <a:p>
            <a:pPr marL="457200" lvl="1" indent="0">
              <a:lnSpc>
                <a:spcPct val="150000"/>
              </a:lnSpc>
              <a:spcBef>
                <a:spcPts val="600"/>
              </a:spcBef>
            </a:pPr>
            <a:r>
              <a:rPr lang="zh-TW" altLang="en-US" sz="2000" b="1" dirty="0">
                <a:solidFill>
                  <a:schemeClr val="tx1"/>
                </a:solidFill>
                <a:latin typeface="微軟正黑體" panose="020B0604030504040204" pitchFamily="34" charset="-120"/>
                <a:ea typeface="微軟正黑體" panose="020B0604030504040204" pitchFamily="34" charset="-120"/>
              </a:rPr>
              <a:t>解聘、停聘、不續聘、免職、終止契約關係、終止運用關係或其他適當之懲處。心理輔導、接受八小時之性別平等教育課程、向被害人道歉。</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342900" indent="-342900">
              <a:lnSpc>
                <a:spcPct val="150000"/>
              </a:lnSpc>
              <a:spcBef>
                <a:spcPts val="600"/>
              </a:spcBef>
              <a:buFont typeface="Wingdings" panose="05000000000000000000" pitchFamily="2" charset="2"/>
              <a:buChar char="l"/>
            </a:pPr>
            <a:r>
              <a:rPr lang="zh-TW" altLang="en-US" sz="2000" b="1" dirty="0">
                <a:solidFill>
                  <a:schemeClr val="tx1"/>
                </a:solidFill>
                <a:latin typeface="微軟正黑體" panose="020B0604030504040204" pitchFamily="34" charset="-120"/>
                <a:ea typeface="微軟正黑體" panose="020B0604030504040204" pitchFamily="34" charset="-120"/>
              </a:rPr>
              <a:t>除了性平事件的處置外，行為人另外涉及有其他民事刑事責任，可能須承擔行政罰鍰、刑事責任、民事賠償責任。</a:t>
            </a:r>
          </a:p>
          <a:p>
            <a:pPr>
              <a:lnSpc>
                <a:spcPct val="150000"/>
              </a:lnSpc>
            </a:pPr>
            <a:endParaRPr lang="zh-TW" altLang="en-US" dirty="0">
              <a:solidFill>
                <a:schemeClr val="tx1"/>
              </a:solidFill>
            </a:endParaRPr>
          </a:p>
        </p:txBody>
      </p:sp>
      <p:pic>
        <p:nvPicPr>
          <p:cNvPr id="9218" name="Picture 2" descr="drawn sad face on foggy glass window raindrops blue color concept photo Hand drawn melancholy face painted on window flooded with raindrops on blue background sorry stock pictures, royalty-free photos &amp; images">
            <a:extLst>
              <a:ext uri="{FF2B5EF4-FFF2-40B4-BE49-F238E27FC236}">
                <a16:creationId xmlns:a16="http://schemas.microsoft.com/office/drawing/2014/main" id="{F5FF75AE-C482-4776-A5AB-6FCCB413A0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43" t="7315" r="27991" b="22567"/>
          <a:stretch/>
        </p:blipFill>
        <p:spPr bwMode="auto">
          <a:xfrm rot="1238023">
            <a:off x="468804" y="2548817"/>
            <a:ext cx="1658384" cy="1486055"/>
          </a:xfrm>
          <a:prstGeom prst="rect">
            <a:avLst/>
          </a:prstGeom>
          <a:noFill/>
          <a:extLst>
            <a:ext uri="{909E8E84-426E-40DD-AFC4-6F175D3DCCD1}">
              <a14:hiddenFill xmlns:a14="http://schemas.microsoft.com/office/drawing/2010/main">
                <a:solidFill>
                  <a:srgbClr val="FFFFFF"/>
                </a:solidFill>
              </a14:hiddenFill>
            </a:ext>
          </a:extLst>
        </p:spPr>
      </p:pic>
      <p:sp>
        <p:nvSpPr>
          <p:cNvPr id="12" name="標題 1">
            <a:extLst>
              <a:ext uri="{FF2B5EF4-FFF2-40B4-BE49-F238E27FC236}">
                <a16:creationId xmlns:a16="http://schemas.microsoft.com/office/drawing/2014/main" id="{2F031CEA-D55D-4A3F-AB8A-207718CCB5A1}"/>
              </a:ext>
            </a:extLst>
          </p:cNvPr>
          <p:cNvSpPr txBox="1">
            <a:spLocks/>
          </p:cNvSpPr>
          <p:nvPr/>
        </p:nvSpPr>
        <p:spPr>
          <a:xfrm>
            <a:off x="81178" y="4096371"/>
            <a:ext cx="1382777"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rPr>
              <a:t>示意圖片來源：</a:t>
            </a:r>
            <a:r>
              <a:rPr lang="en-US" altLang="zh-TW" sz="800" dirty="0" err="1">
                <a:solidFill>
                  <a:schemeClr val="tx1">
                    <a:lumMod val="75000"/>
                    <a:lumOff val="25000"/>
                  </a:schemeClr>
                </a:solidFill>
                <a:latin typeface="微軟正黑體" panose="020B0604030504040204" pitchFamily="34" charset="-120"/>
                <a:ea typeface="微軟正黑體" panose="020B0604030504040204" pitchFamily="34" charset="-120"/>
              </a:rPr>
              <a:t>istock</a:t>
            </a:r>
            <a:endPar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5926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501;p15">
            <a:extLst>
              <a:ext uri="{FF2B5EF4-FFF2-40B4-BE49-F238E27FC236}">
                <a16:creationId xmlns:a16="http://schemas.microsoft.com/office/drawing/2014/main" id="{BEBAED4A-B05A-47FC-B149-0266FD181587}"/>
              </a:ext>
            </a:extLst>
          </p:cNvPr>
          <p:cNvSpPr/>
          <p:nvPr/>
        </p:nvSpPr>
        <p:spPr>
          <a:xfrm>
            <a:off x="4509361" y="1482067"/>
            <a:ext cx="3173278" cy="3934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 name="標題 1">
            <a:extLst>
              <a:ext uri="{FF2B5EF4-FFF2-40B4-BE49-F238E27FC236}">
                <a16:creationId xmlns:a16="http://schemas.microsoft.com/office/drawing/2014/main" id="{E5F191A4-7839-4F63-B17C-7C366C59488C}"/>
              </a:ext>
            </a:extLst>
          </p:cNvPr>
          <p:cNvSpPr>
            <a:spLocks noGrp="1"/>
          </p:cNvSpPr>
          <p:nvPr>
            <p:ph type="title"/>
          </p:nvPr>
        </p:nvSpPr>
        <p:spPr>
          <a:xfrm>
            <a:off x="4722164" y="1144778"/>
            <a:ext cx="2747673" cy="728424"/>
          </a:xfrm>
        </p:spPr>
        <p:txBody>
          <a:bodyPr rtlCol="0"/>
          <a:lstStyle/>
          <a:p>
            <a:pPr algn="ctr" rtl="0"/>
            <a:r>
              <a:rPr lang="zh-TW" altLang="en-US" sz="3600" b="1" dirty="0">
                <a:solidFill>
                  <a:srgbClr val="C00000"/>
                </a:solidFill>
                <a:latin typeface="微軟正黑體" panose="020B0604030504040204" pitchFamily="34" charset="-120"/>
                <a:ea typeface="微軟正黑體" panose="020B0604030504040204" pitchFamily="34" charset="-120"/>
              </a:rPr>
              <a:t>簡報大綱</a:t>
            </a:r>
          </a:p>
        </p:txBody>
      </p:sp>
      <p:sp>
        <p:nvSpPr>
          <p:cNvPr id="5" name="內容版面配置區 3">
            <a:extLst>
              <a:ext uri="{FF2B5EF4-FFF2-40B4-BE49-F238E27FC236}">
                <a16:creationId xmlns:a16="http://schemas.microsoft.com/office/drawing/2014/main" id="{9B9ED227-95A7-4B08-91FE-5E0EF0D41D20}"/>
              </a:ext>
            </a:extLst>
          </p:cNvPr>
          <p:cNvSpPr txBox="1">
            <a:spLocks/>
          </p:cNvSpPr>
          <p:nvPr/>
        </p:nvSpPr>
        <p:spPr>
          <a:xfrm>
            <a:off x="903255" y="3502650"/>
            <a:ext cx="2846304" cy="1418257"/>
          </a:xfrm>
          <a:prstGeom prst="rect">
            <a:avLst/>
          </a:prstGeom>
          <a:noFill/>
          <a:ln>
            <a:no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81000" algn="l" rtl="0" eaLnBrk="1" hangingPunct="1">
              <a:lnSpc>
                <a:spcPct val="115000"/>
              </a:lnSpc>
              <a:spcBef>
                <a:spcPts val="0"/>
              </a:spcBef>
              <a:spcAft>
                <a:spcPts val="0"/>
              </a:spcAft>
              <a:buClr>
                <a:schemeClr val="dk2"/>
              </a:buClr>
              <a:buSzPts val="2400"/>
              <a:buFont typeface="Barlow"/>
              <a:buNone/>
              <a:defRPr sz="2400" b="0" i="0" u="none" strike="noStrike" cap="none">
                <a:solidFill>
                  <a:schemeClr val="dk2"/>
                </a:solidFill>
                <a:latin typeface="Barlow"/>
                <a:ea typeface="Barlow"/>
                <a:cs typeface="Barlow"/>
                <a:sym typeface="Barlow"/>
              </a:defRPr>
            </a:lvl1pPr>
            <a:lvl2pPr marL="914400" marR="0" lvl="1"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2pPr>
            <a:lvl3pPr marL="1371600" marR="0" lvl="2"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3pPr>
            <a:lvl4pPr marL="1828800" marR="0" lvl="3"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4pPr>
            <a:lvl5pPr marL="2286000" marR="0" lvl="4"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5pPr>
            <a:lvl6pPr marL="2743200" marR="0" lvl="5"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6pPr>
            <a:lvl7pPr marL="3200400" marR="0" lvl="6"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7pPr>
            <a:lvl8pPr marL="3657600" marR="0" lvl="7" indent="-349250" algn="l" rtl="0" eaLnBrk="1" hangingPunct="1">
              <a:lnSpc>
                <a:spcPct val="115000"/>
              </a:lnSpc>
              <a:spcBef>
                <a:spcPts val="2100"/>
              </a:spcBef>
              <a:spcAft>
                <a:spcPts val="0"/>
              </a:spcAft>
              <a:buClr>
                <a:schemeClr val="dk2"/>
              </a:buClr>
              <a:buSzPts val="1900"/>
              <a:buFont typeface="Barlow"/>
              <a:buNone/>
              <a:defRPr sz="1900" b="0" i="0" u="none" strike="noStrike" cap="none">
                <a:solidFill>
                  <a:schemeClr val="dk2"/>
                </a:solidFill>
                <a:latin typeface="Barlow"/>
                <a:ea typeface="Barlow"/>
                <a:cs typeface="Barlow"/>
                <a:sym typeface="Barlow"/>
              </a:defRPr>
            </a:lvl8pPr>
            <a:lvl9pPr marL="4114800" marR="0" lvl="8" indent="-349250" algn="l" rtl="0" eaLnBrk="1" hangingPunct="1">
              <a:lnSpc>
                <a:spcPct val="115000"/>
              </a:lnSpc>
              <a:spcBef>
                <a:spcPts val="2100"/>
              </a:spcBef>
              <a:spcAft>
                <a:spcPts val="2100"/>
              </a:spcAft>
              <a:buClr>
                <a:schemeClr val="dk2"/>
              </a:buClr>
              <a:buSzPts val="1900"/>
              <a:buFont typeface="Barlow"/>
              <a:buNone/>
              <a:defRPr sz="1900" b="0" i="0" u="none" strike="noStrike" cap="none">
                <a:solidFill>
                  <a:schemeClr val="dk2"/>
                </a:solidFill>
                <a:latin typeface="Barlow"/>
                <a:ea typeface="Barlow"/>
                <a:cs typeface="Barlow"/>
                <a:sym typeface="Barlow"/>
              </a:defRPr>
            </a:lvl9pPr>
          </a:lstStyle>
          <a:p>
            <a:pPr marL="342900" indent="-342900">
              <a:lnSpc>
                <a:spcPct val="150000"/>
              </a:lnSpc>
              <a:buClr>
                <a:srgbClr val="000000"/>
              </a:buClr>
              <a:buFont typeface="Wingdings" panose="05000000000000000000" pitchFamily="2" charset="2"/>
              <a:buChar char="l"/>
            </a:pPr>
            <a:r>
              <a:rPr lang="en-US" altLang="zh-TW" sz="2600" dirty="0" err="1">
                <a:solidFill>
                  <a:schemeClr val="tx1"/>
                </a:solidFill>
                <a:latin typeface="微軟正黑體" panose="020B0604030504040204" pitchFamily="34" charset="-120"/>
                <a:ea typeface="微軟正黑體" panose="020B0604030504040204" pitchFamily="34" charset="-120"/>
                <a:cs typeface="Arial"/>
                <a:sym typeface="Arial"/>
              </a:rPr>
              <a:t>我們是誰</a:t>
            </a:r>
            <a:r>
              <a:rPr lang="en-US" altLang="zh-TW" sz="2600" dirty="0">
                <a:solidFill>
                  <a:schemeClr val="tx1"/>
                </a:solidFill>
                <a:latin typeface="微軟正黑體" panose="020B0604030504040204" pitchFamily="34" charset="-120"/>
                <a:ea typeface="微軟正黑體" panose="020B0604030504040204" pitchFamily="34" charset="-120"/>
                <a:cs typeface="Arial"/>
                <a:sym typeface="Arial"/>
              </a:rPr>
              <a:t>？</a:t>
            </a:r>
          </a:p>
          <a:p>
            <a:pPr marL="342900" indent="-342900">
              <a:lnSpc>
                <a:spcPct val="150000"/>
              </a:lnSpc>
              <a:buClr>
                <a:srgbClr val="000000"/>
              </a:buClr>
              <a:buFont typeface="Wingdings" panose="05000000000000000000" pitchFamily="2" charset="2"/>
              <a:buChar char="l"/>
            </a:pPr>
            <a:r>
              <a:rPr lang="en-US" altLang="zh-TW" sz="2600" dirty="0" err="1">
                <a:solidFill>
                  <a:schemeClr val="tx1"/>
                </a:solidFill>
                <a:latin typeface="微軟正黑體" panose="020B0604030504040204" pitchFamily="34" charset="-120"/>
                <a:ea typeface="微軟正黑體" panose="020B0604030504040204" pitchFamily="34" charset="-120"/>
                <a:cs typeface="Arial"/>
                <a:sym typeface="Arial"/>
              </a:rPr>
              <a:t>我們在做什麼</a:t>
            </a:r>
            <a:r>
              <a:rPr lang="en-US" altLang="zh-TW" sz="2600" dirty="0">
                <a:solidFill>
                  <a:schemeClr val="tx1"/>
                </a:solidFill>
                <a:latin typeface="微軟正黑體" panose="020B0604030504040204" pitchFamily="34" charset="-120"/>
                <a:ea typeface="微軟正黑體" panose="020B0604030504040204" pitchFamily="34" charset="-120"/>
                <a:cs typeface="Arial"/>
                <a:sym typeface="Arial"/>
              </a:rPr>
              <a:t>？</a:t>
            </a:r>
          </a:p>
        </p:txBody>
      </p:sp>
      <p:sp>
        <p:nvSpPr>
          <p:cNvPr id="6" name="內容版面配置區 4">
            <a:extLst>
              <a:ext uri="{FF2B5EF4-FFF2-40B4-BE49-F238E27FC236}">
                <a16:creationId xmlns:a16="http://schemas.microsoft.com/office/drawing/2014/main" id="{9C2ECAAA-1E9C-4845-8EA9-E11A76F08150}"/>
              </a:ext>
            </a:extLst>
          </p:cNvPr>
          <p:cNvSpPr txBox="1">
            <a:spLocks/>
          </p:cNvSpPr>
          <p:nvPr/>
        </p:nvSpPr>
        <p:spPr>
          <a:xfrm>
            <a:off x="4622315" y="3502650"/>
            <a:ext cx="3173279" cy="1957902"/>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50000"/>
              </a:lnSpc>
              <a:buFont typeface="Wingdings" panose="05000000000000000000" pitchFamily="2" charset="2"/>
              <a:buChar char="l"/>
            </a:pPr>
            <a:r>
              <a:rPr lang="ja-JP" altLang="en-US" sz="2600" dirty="0">
                <a:solidFill>
                  <a:schemeClr val="tx1"/>
                </a:solidFill>
                <a:latin typeface="微軟正黑體" panose="020B0604030504040204" pitchFamily="34" charset="-120"/>
                <a:ea typeface="微軟正黑體" panose="020B0604030504040204" pitchFamily="34" charset="-120"/>
              </a:rPr>
              <a:t>性平事件行為樣態 </a:t>
            </a:r>
            <a:endParaRPr lang="en-US" altLang="ja-JP" sz="2600" dirty="0">
              <a:solidFill>
                <a:schemeClr val="tx1"/>
              </a:solidFill>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l"/>
            </a:pPr>
            <a:r>
              <a:rPr lang="ja-JP" altLang="en-US" sz="2600" dirty="0">
                <a:solidFill>
                  <a:schemeClr val="tx1"/>
                </a:solidFill>
                <a:latin typeface="微軟正黑體" panose="020B0604030504040204" pitchFamily="34" charset="-120"/>
                <a:ea typeface="微軟正黑體" panose="020B0604030504040204" pitchFamily="34" charset="-120"/>
              </a:rPr>
              <a:t>性平事件處理流程</a:t>
            </a:r>
            <a:endParaRPr lang="zh-TW" altLang="en-US" sz="2600" dirty="0">
              <a:solidFill>
                <a:schemeClr val="tx1"/>
              </a:solidFill>
              <a:latin typeface="微軟正黑體" panose="020B0604030504040204" pitchFamily="34" charset="-120"/>
              <a:ea typeface="微軟正黑體" panose="020B0604030504040204" pitchFamily="34" charset="-120"/>
            </a:endParaRPr>
          </a:p>
          <a:p>
            <a:endParaRPr lang="zh-TW" altLang="en-US" sz="2600" dirty="0">
              <a:solidFill>
                <a:schemeClr val="tx1"/>
              </a:solidFill>
              <a:latin typeface="微軟正黑體" panose="020B0604030504040204" pitchFamily="34" charset="-120"/>
              <a:ea typeface="微軟正黑體" panose="020B0604030504040204" pitchFamily="34" charset="-120"/>
            </a:endParaRPr>
          </a:p>
        </p:txBody>
      </p:sp>
      <p:sp>
        <p:nvSpPr>
          <p:cNvPr id="7" name="內容版面配置區 8">
            <a:extLst>
              <a:ext uri="{FF2B5EF4-FFF2-40B4-BE49-F238E27FC236}">
                <a16:creationId xmlns:a16="http://schemas.microsoft.com/office/drawing/2014/main" id="{472FA7B1-CD7F-3646-B44C-91A107A0CBEE}"/>
              </a:ext>
            </a:extLst>
          </p:cNvPr>
          <p:cNvSpPr txBox="1">
            <a:spLocks/>
          </p:cNvSpPr>
          <p:nvPr/>
        </p:nvSpPr>
        <p:spPr>
          <a:xfrm>
            <a:off x="607124" y="2798258"/>
            <a:ext cx="3173278" cy="522514"/>
          </a:xfrm>
          <a:prstGeom prst="rect">
            <a:avLst/>
          </a:prstGeom>
        </p:spPr>
        <p:txBody>
          <a:bodyPr rtlCol="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3506"/>
              </a:lnSpc>
            </a:pPr>
            <a:r>
              <a:rPr lang="zh-TW" altLang="en-US" sz="3200" b="1" spc="-105" dirty="0">
                <a:solidFill>
                  <a:srgbClr val="2E3C54"/>
                </a:solidFill>
                <a:latin typeface="微軟正黑體" panose="020B0604030504040204" pitchFamily="34" charset="-120"/>
                <a:ea typeface="微軟正黑體" panose="020B0604030504040204" pitchFamily="34" charset="-120"/>
              </a:rPr>
              <a:t>一、</a:t>
            </a:r>
            <a:r>
              <a:rPr lang="en-US" altLang="zh-TW" sz="3000" b="1" spc="-105" dirty="0" err="1">
                <a:solidFill>
                  <a:srgbClr val="000099"/>
                </a:solidFill>
                <a:latin typeface="微軟正黑體" panose="020B0604030504040204" pitchFamily="34" charset="-120"/>
                <a:ea typeface="微軟正黑體" panose="020B0604030504040204" pitchFamily="34" charset="-120"/>
              </a:rPr>
              <a:t>簡介性平會</a:t>
            </a:r>
            <a:endParaRPr lang="en-US" altLang="zh-TW" sz="3000" b="1" spc="-105" dirty="0">
              <a:solidFill>
                <a:srgbClr val="000099"/>
              </a:solidFill>
              <a:latin typeface="微軟正黑體" panose="020B0604030504040204" pitchFamily="34" charset="-120"/>
              <a:ea typeface="微軟正黑體" panose="020B0604030504040204" pitchFamily="34" charset="-120"/>
            </a:endParaRPr>
          </a:p>
        </p:txBody>
      </p:sp>
      <p:sp>
        <p:nvSpPr>
          <p:cNvPr id="8" name="內容版面配置區 9">
            <a:extLst>
              <a:ext uri="{FF2B5EF4-FFF2-40B4-BE49-F238E27FC236}">
                <a16:creationId xmlns:a16="http://schemas.microsoft.com/office/drawing/2014/main" id="{585697B7-EBBB-0E4B-AA02-0D3F94821C6E}"/>
              </a:ext>
            </a:extLst>
          </p:cNvPr>
          <p:cNvSpPr txBox="1">
            <a:spLocks/>
          </p:cNvSpPr>
          <p:nvPr/>
        </p:nvSpPr>
        <p:spPr>
          <a:xfrm>
            <a:off x="4444786" y="2744040"/>
            <a:ext cx="3173278" cy="522514"/>
          </a:xfrm>
          <a:prstGeom prst="rect">
            <a:avLst/>
          </a:prstGeom>
          <a:noFill/>
          <a:ln>
            <a:noFill/>
          </a:ln>
        </p:spPr>
        <p:txBody>
          <a:bodyPr spcFirstLastPara="1" wrap="square" lIns="121900" tIns="121900" rIns="121900" bIns="12190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pPr algn="ctr">
              <a:lnSpc>
                <a:spcPts val="3506"/>
              </a:lnSpc>
            </a:pPr>
            <a:r>
              <a:rPr lang="en-US" altLang="zh-TW" sz="3200" b="1" spc="-105" dirty="0">
                <a:solidFill>
                  <a:srgbClr val="2E3C54"/>
                </a:solidFill>
                <a:latin typeface="微軟正黑體" panose="020B0604030504040204" pitchFamily="34" charset="-120"/>
                <a:ea typeface="微軟正黑體" panose="020B0604030504040204" pitchFamily="34" charset="-120"/>
              </a:rPr>
              <a:t>  </a:t>
            </a:r>
            <a:r>
              <a:rPr lang="en-US" altLang="zh-TW" sz="3000" b="1" spc="-105" dirty="0" err="1">
                <a:solidFill>
                  <a:srgbClr val="000099"/>
                </a:solidFill>
                <a:latin typeface="微軟正黑體" panose="020B0604030504040204" pitchFamily="34" charset="-120"/>
                <a:ea typeface="微軟正黑體" panose="020B0604030504040204" pitchFamily="34" charset="-120"/>
              </a:rPr>
              <a:t>求助</a:t>
            </a:r>
            <a:endParaRPr lang="en-US" altLang="zh-TW" sz="3000" b="1" spc="-105" dirty="0">
              <a:solidFill>
                <a:srgbClr val="000099"/>
              </a:solidFill>
              <a:latin typeface="微軟正黑體" panose="020B0604030504040204" pitchFamily="34" charset="-120"/>
              <a:ea typeface="微軟正黑體" panose="020B0604030504040204" pitchFamily="34" charset="-120"/>
            </a:endParaRPr>
          </a:p>
        </p:txBody>
      </p:sp>
      <p:sp>
        <p:nvSpPr>
          <p:cNvPr id="9" name="內容版面配置區 10">
            <a:extLst>
              <a:ext uri="{FF2B5EF4-FFF2-40B4-BE49-F238E27FC236}">
                <a16:creationId xmlns:a16="http://schemas.microsoft.com/office/drawing/2014/main" id="{48A12450-9474-8A49-BAEB-20C6F51540D5}"/>
              </a:ext>
            </a:extLst>
          </p:cNvPr>
          <p:cNvSpPr txBox="1">
            <a:spLocks/>
          </p:cNvSpPr>
          <p:nvPr/>
        </p:nvSpPr>
        <p:spPr>
          <a:xfrm>
            <a:off x="8668351" y="3507965"/>
            <a:ext cx="3173279" cy="1738639"/>
          </a:xfrm>
          <a:prstGeom prst="rect">
            <a:avLst/>
          </a:prstGeom>
        </p:spPr>
        <p:txBody>
          <a:bodyPr rtlCol="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50000"/>
              </a:lnSpc>
              <a:buFont typeface="Wingdings" panose="05000000000000000000" pitchFamily="2" charset="2"/>
              <a:buChar char="l"/>
            </a:pPr>
            <a:r>
              <a:rPr lang="zh-TW" altLang="en-US" sz="2600" dirty="0">
                <a:solidFill>
                  <a:schemeClr val="tx1"/>
                </a:solidFill>
                <a:latin typeface="微軟正黑體" panose="020B0604030504040204" pitchFamily="34" charset="-120"/>
                <a:ea typeface="微軟正黑體" panose="020B0604030504040204" pitchFamily="34" charset="-120"/>
              </a:rPr>
              <a:t>案例 </a:t>
            </a:r>
            <a:endParaRPr lang="en-US" altLang="zh-TW" sz="2600" dirty="0">
              <a:solidFill>
                <a:schemeClr val="tx1"/>
              </a:solidFill>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l"/>
            </a:pPr>
            <a:r>
              <a:rPr lang="zh-TW" altLang="en-US" sz="2600" dirty="0">
                <a:solidFill>
                  <a:schemeClr val="tx1"/>
                </a:solidFill>
                <a:latin typeface="微軟正黑體" panose="020B0604030504040204" pitchFamily="34" charset="-120"/>
                <a:ea typeface="微軟正黑體" panose="020B0604030504040204" pitchFamily="34" charset="-120"/>
              </a:rPr>
              <a:t>觀念澄清</a:t>
            </a:r>
          </a:p>
        </p:txBody>
      </p:sp>
      <p:sp>
        <p:nvSpPr>
          <p:cNvPr id="10" name="內容版面配置區 12">
            <a:extLst>
              <a:ext uri="{FF2B5EF4-FFF2-40B4-BE49-F238E27FC236}">
                <a16:creationId xmlns:a16="http://schemas.microsoft.com/office/drawing/2014/main" id="{EB1FFBC5-1733-5E4A-BF11-2C157D9917CC}"/>
              </a:ext>
            </a:extLst>
          </p:cNvPr>
          <p:cNvSpPr txBox="1">
            <a:spLocks/>
          </p:cNvSpPr>
          <p:nvPr/>
        </p:nvSpPr>
        <p:spPr>
          <a:xfrm>
            <a:off x="8153400" y="2780173"/>
            <a:ext cx="3173278" cy="522514"/>
          </a:xfrm>
          <a:prstGeom prst="rect">
            <a:avLst/>
          </a:prstGeom>
        </p:spPr>
        <p:txBody>
          <a:bodyPr rtlCol="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3506"/>
              </a:lnSpc>
            </a:pPr>
            <a:r>
              <a:rPr lang="zh-TW" altLang="en-US" sz="3200" b="1" spc="-105" dirty="0">
                <a:solidFill>
                  <a:srgbClr val="2E3C54"/>
                </a:solidFill>
                <a:latin typeface="微軟正黑體" panose="020B0604030504040204" pitchFamily="34" charset="-120"/>
                <a:ea typeface="微軟正黑體" panose="020B0604030504040204" pitchFamily="34" charset="-120"/>
              </a:rPr>
              <a:t> </a:t>
            </a:r>
            <a:r>
              <a:rPr lang="zh-TW" altLang="en-US" sz="3000" b="1" spc="-105" dirty="0">
                <a:solidFill>
                  <a:srgbClr val="000099"/>
                </a:solidFill>
                <a:latin typeface="微軟正黑體" panose="020B0604030504040204" pitchFamily="34" charset="-120"/>
                <a:ea typeface="微軟正黑體" panose="020B0604030504040204" pitchFamily="34" charset="-120"/>
              </a:rPr>
              <a:t>案例分享</a:t>
            </a:r>
            <a:endParaRPr lang="en-US" altLang="zh-TW" sz="3000" b="1" spc="-105" dirty="0">
              <a:solidFill>
                <a:srgbClr val="000099"/>
              </a:solidFill>
              <a:latin typeface="微軟正黑體" panose="020B0604030504040204" pitchFamily="34" charset="-120"/>
              <a:ea typeface="微軟正黑體" panose="020B0604030504040204" pitchFamily="34" charset="-120"/>
            </a:endParaRPr>
          </a:p>
        </p:txBody>
      </p:sp>
      <p:sp>
        <p:nvSpPr>
          <p:cNvPr id="14" name="投影片編號版面配置區 5">
            <a:extLst>
              <a:ext uri="{FF2B5EF4-FFF2-40B4-BE49-F238E27FC236}">
                <a16:creationId xmlns:a16="http://schemas.microsoft.com/office/drawing/2014/main" id="{1FE54918-A625-F64F-A42E-A427E9B2D489}"/>
              </a:ext>
            </a:extLst>
          </p:cNvPr>
          <p:cNvSpPr txBox="1">
            <a:spLocks/>
          </p:cNvSpPr>
          <p:nvPr/>
        </p:nvSpPr>
        <p:spPr>
          <a:xfrm>
            <a:off x="9936854" y="6401373"/>
            <a:ext cx="1657723" cy="365125"/>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accent2"/>
                </a:solidFill>
                <a:latin typeface="Microsoft JhengHei UI" panose="020B0604030504040204" pitchFamily="34" charset="-120"/>
                <a:ea typeface="Microsoft JhengHei UI" panose="020B0604030504040204" pitchFamily="34" charset="-120"/>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fld id="{294A09A9-5501-47C1-A89A-A340965A2BE2}" type="slidenum">
              <a:rPr lang="en-US" altLang="zh-TW" smtClean="0">
                <a:solidFill>
                  <a:schemeClr val="accent3">
                    <a:lumMod val="50000"/>
                  </a:schemeClr>
                </a:solidFill>
              </a:rPr>
              <a:pPr/>
              <a:t>2</a:t>
            </a:fld>
            <a:endParaRPr lang="zh-TW" altLang="en-US" dirty="0">
              <a:solidFill>
                <a:schemeClr val="accent3">
                  <a:lumMod val="50000"/>
                </a:schemeClr>
              </a:solidFill>
            </a:endParaRPr>
          </a:p>
        </p:txBody>
      </p:sp>
      <p:pic>
        <p:nvPicPr>
          <p:cNvPr id="15" name="Picture 2" descr="School icon School building.Single flat icon,on white background Vector illustration Architecture stock vector">
            <a:extLst>
              <a:ext uri="{FF2B5EF4-FFF2-40B4-BE49-F238E27FC236}">
                <a16:creationId xmlns:a16="http://schemas.microsoft.com/office/drawing/2014/main" id="{89189D48-EB8C-4D94-B389-7B599A29851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20837" t="6950" r="21030" b="33967"/>
          <a:stretch/>
        </p:blipFill>
        <p:spPr bwMode="auto">
          <a:xfrm>
            <a:off x="903254" y="2592349"/>
            <a:ext cx="716741" cy="728423"/>
          </a:xfrm>
          <a:prstGeom prst="rect">
            <a:avLst/>
          </a:prstGeom>
          <a:noFill/>
          <a:extLst>
            <a:ext uri="{909E8E84-426E-40DD-AFC4-6F175D3DCCD1}">
              <a14:hiddenFill xmlns:a14="http://schemas.microsoft.com/office/drawing/2010/main">
                <a:solidFill>
                  <a:srgbClr val="FFFFFF"/>
                </a:solidFill>
              </a14:hiddenFill>
            </a:ext>
          </a:extLst>
        </p:spPr>
      </p:pic>
      <p:pic>
        <p:nvPicPr>
          <p:cNvPr id="16" name="圖片 15" descr="職場偶像性騷擾 : 插圖檔">
            <a:extLst>
              <a:ext uri="{FF2B5EF4-FFF2-40B4-BE49-F238E27FC236}">
                <a16:creationId xmlns:a16="http://schemas.microsoft.com/office/drawing/2014/main" id="{0DD90D34-EE32-4940-A954-D0CF38901EC9}"/>
              </a:ext>
            </a:extLst>
          </p:cNvPr>
          <p:cNvPicPr/>
          <p:nvPr/>
        </p:nvPicPr>
        <p:blipFill rotWithShape="1">
          <a:blip r:embed="rId4">
            <a:extLst>
              <a:ext uri="{BEBA8EAE-BF5A-486C-A8C5-ECC9F3942E4B}">
                <a14:imgProps xmlns:a14="http://schemas.microsoft.com/office/drawing/2010/main">
                  <a14:imgLayer r:embed="rId5">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l="21025" t="9342" r="24039" b="35986"/>
          <a:stretch/>
        </p:blipFill>
        <p:spPr bwMode="auto">
          <a:xfrm>
            <a:off x="4942715" y="2538131"/>
            <a:ext cx="716741" cy="728423"/>
          </a:xfrm>
          <a:prstGeom prst="rect">
            <a:avLst/>
          </a:prstGeom>
          <a:noFill/>
          <a:ln>
            <a:noFill/>
          </a:ln>
          <a:extLst>
            <a:ext uri="{53640926-AAD7-44D8-BBD7-CCE9431645EC}">
              <a14:shadowObscured xmlns:a14="http://schemas.microsoft.com/office/drawing/2010/main"/>
            </a:ext>
          </a:extLst>
        </p:spPr>
      </p:pic>
      <p:pic>
        <p:nvPicPr>
          <p:cNvPr id="17" name="Picture 4" descr="最高法院图标免费下载_最高法院矢量图标-88ICON">
            <a:extLst>
              <a:ext uri="{FF2B5EF4-FFF2-40B4-BE49-F238E27FC236}">
                <a16:creationId xmlns:a16="http://schemas.microsoft.com/office/drawing/2014/main" id="{E9C467ED-94DB-4DB3-A77B-4E793867EADC}"/>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45546" y="2713223"/>
            <a:ext cx="503643" cy="503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741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533;p20"/>
          <p:cNvSpPr/>
          <p:nvPr/>
        </p:nvSpPr>
        <p:spPr>
          <a:xfrm>
            <a:off x="2005577" y="1185408"/>
            <a:ext cx="3522132" cy="44630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FFFFF"/>
              </a:solidFill>
              <a:latin typeface="Calibri"/>
              <a:ea typeface="Calibri"/>
              <a:cs typeface="Calibri"/>
              <a:sym typeface="Calibri"/>
            </a:endParaRPr>
          </a:p>
        </p:txBody>
      </p:sp>
      <p:sp>
        <p:nvSpPr>
          <p:cNvPr id="2" name="標題 1"/>
          <p:cNvSpPr>
            <a:spLocks noGrp="1"/>
          </p:cNvSpPr>
          <p:nvPr>
            <p:ph type="title"/>
          </p:nvPr>
        </p:nvSpPr>
        <p:spPr>
          <a:xfrm>
            <a:off x="2506463" y="825555"/>
            <a:ext cx="2556123" cy="719700"/>
          </a:xfrm>
        </p:spPr>
        <p:txBody>
          <a:bodyPr/>
          <a:lstStyle/>
          <a:p>
            <a:pPr lvl="0" algn="ctr"/>
            <a:r>
              <a:rPr lang="en-US" altLang="zh-TW" sz="3600" b="1" dirty="0" err="1">
                <a:solidFill>
                  <a:srgbClr val="C00000"/>
                </a:solidFill>
                <a:latin typeface="微軟正黑體" panose="020B0604030504040204" pitchFamily="34" charset="-120"/>
                <a:ea typeface="微軟正黑體" panose="020B0604030504040204" pitchFamily="34" charset="-120"/>
              </a:rPr>
              <a:t>聯絡性平會</a:t>
            </a:r>
            <a:endParaRPr lang="zh-TW" altLang="en-US" sz="3600" b="1" dirty="0">
              <a:solidFill>
                <a:srgbClr val="C00000"/>
              </a:solidFill>
            </a:endParaRPr>
          </a:p>
        </p:txBody>
      </p:sp>
      <p:sp>
        <p:nvSpPr>
          <p:cNvPr id="5" name="矩形 4">
            <a:extLst>
              <a:ext uri="{FF2B5EF4-FFF2-40B4-BE49-F238E27FC236}">
                <a16:creationId xmlns:a16="http://schemas.microsoft.com/office/drawing/2014/main" id="{B0A87269-2A25-4643-B9F6-EF89B3CC752A}"/>
              </a:ext>
            </a:extLst>
          </p:cNvPr>
          <p:cNvSpPr/>
          <p:nvPr/>
        </p:nvSpPr>
        <p:spPr>
          <a:xfrm>
            <a:off x="1175317" y="1905108"/>
            <a:ext cx="5648460" cy="3077124"/>
          </a:xfrm>
          <a:prstGeom prst="rect">
            <a:avLst/>
          </a:prstGeom>
        </p:spPr>
        <p:txBody>
          <a:bodyPr wrap="square">
            <a:spAutoFit/>
          </a:bodyPr>
          <a:lstStyle/>
          <a:p>
            <a:pPr marL="342900" indent="-342900">
              <a:lnSpc>
                <a:spcPct val="150000"/>
              </a:lnSpc>
              <a:spcBef>
                <a:spcPct val="0"/>
              </a:spcBef>
              <a:buFont typeface="Wingdings" panose="05000000000000000000" pitchFamily="2" charset="2"/>
              <a:buChar char="l"/>
            </a:pPr>
            <a:r>
              <a:rPr lang="en-US" altLang="zh-TW" sz="2200" b="1" spc="68" dirty="0" err="1">
                <a:solidFill>
                  <a:srgbClr val="000092"/>
                </a:solidFill>
                <a:latin typeface="微軟正黑體" panose="020B0604030504040204" pitchFamily="34" charset="-120"/>
                <a:ea typeface="微軟正黑體" panose="020B0604030504040204" pitchFamily="34" charset="-120"/>
              </a:rPr>
              <a:t>親自來：校總區展書樓前棟三樓</a:t>
            </a:r>
            <a:endParaRPr lang="en-US" altLang="zh-TW" sz="2200" b="1" spc="68" dirty="0">
              <a:solidFill>
                <a:srgbClr val="000092"/>
              </a:solidFill>
              <a:latin typeface="微軟正黑體" panose="020B0604030504040204" pitchFamily="34" charset="-120"/>
              <a:ea typeface="微軟正黑體" panose="020B0604030504040204" pitchFamily="34" charset="-120"/>
            </a:endParaRPr>
          </a:p>
          <a:p>
            <a:pPr marL="342900" indent="-342900">
              <a:lnSpc>
                <a:spcPct val="150000"/>
              </a:lnSpc>
              <a:spcBef>
                <a:spcPct val="0"/>
              </a:spcBef>
              <a:buFont typeface="Wingdings" panose="05000000000000000000" pitchFamily="2" charset="2"/>
              <a:buChar char="l"/>
            </a:pPr>
            <a:r>
              <a:rPr lang="en-US" altLang="zh-TW" sz="2200" b="1" spc="68" dirty="0">
                <a:solidFill>
                  <a:srgbClr val="000092"/>
                </a:solidFill>
                <a:latin typeface="微軟正黑體" panose="020B0604030504040204" pitchFamily="34" charset="-120"/>
                <a:ea typeface="微軟正黑體" panose="020B0604030504040204" pitchFamily="34" charset="-120"/>
              </a:rPr>
              <a:t>來電：02-33669607 、33669608</a:t>
            </a:r>
          </a:p>
          <a:p>
            <a:pPr marL="342900" indent="-342900">
              <a:lnSpc>
                <a:spcPct val="150000"/>
              </a:lnSpc>
              <a:spcBef>
                <a:spcPct val="0"/>
              </a:spcBef>
              <a:buFont typeface="Wingdings" panose="05000000000000000000" pitchFamily="2" charset="2"/>
              <a:buChar char="l"/>
            </a:pPr>
            <a:r>
              <a:rPr lang="en-US" altLang="zh-TW" sz="2200" b="1" spc="68" dirty="0">
                <a:solidFill>
                  <a:srgbClr val="000092"/>
                </a:solidFill>
                <a:latin typeface="微軟正黑體" panose="020B0604030504040204" pitchFamily="34" charset="-120"/>
                <a:ea typeface="微軟正黑體" panose="020B0604030504040204" pitchFamily="34" charset="-120"/>
              </a:rPr>
              <a:t>EMAIL至gender@ntu.edu.tw</a:t>
            </a:r>
          </a:p>
          <a:p>
            <a:pPr marL="342900" indent="-342900">
              <a:lnSpc>
                <a:spcPct val="150000"/>
              </a:lnSpc>
              <a:spcBef>
                <a:spcPct val="0"/>
              </a:spcBef>
              <a:buFont typeface="Wingdings" panose="05000000000000000000" pitchFamily="2" charset="2"/>
              <a:buChar char="l"/>
            </a:pPr>
            <a:endParaRPr lang="en-US" altLang="zh-TW" sz="2200" b="1" spc="68" dirty="0">
              <a:solidFill>
                <a:schemeClr val="tx1"/>
              </a:solidFill>
              <a:latin typeface="微軟正黑體" panose="020B0604030504040204" pitchFamily="34" charset="-120"/>
              <a:ea typeface="微軟正黑體" panose="020B0604030504040204" pitchFamily="34" charset="-120"/>
            </a:endParaRPr>
          </a:p>
          <a:p>
            <a:pPr marL="342900" indent="-342900">
              <a:lnSpc>
                <a:spcPct val="150000"/>
              </a:lnSpc>
              <a:spcBef>
                <a:spcPct val="0"/>
              </a:spcBef>
              <a:buFont typeface="Wingdings" panose="05000000000000000000" pitchFamily="2" charset="2"/>
              <a:buChar char="l"/>
            </a:pPr>
            <a:r>
              <a:rPr lang="zh-TW" altLang="zh-TW" sz="2200" b="1" dirty="0">
                <a:solidFill>
                  <a:srgbClr val="000092"/>
                </a:solidFill>
                <a:latin typeface="微軟正黑體" panose="020B0604030504040204" pitchFamily="34" charset="-120"/>
                <a:ea typeface="微軟正黑體" panose="020B0604030504040204" pitchFamily="34" charset="-120"/>
              </a:rPr>
              <a:t>非上班時間撥打</a:t>
            </a:r>
            <a:r>
              <a:rPr lang="zh-TW" altLang="en-US" sz="2200" b="1" dirty="0">
                <a:solidFill>
                  <a:srgbClr val="000092"/>
                </a:solidFill>
                <a:latin typeface="微軟正黑體" panose="020B0604030504040204" pitchFamily="34" charset="-120"/>
                <a:ea typeface="微軟正黑體" panose="020B0604030504040204" pitchFamily="34" charset="-120"/>
              </a:rPr>
              <a:t>：</a:t>
            </a:r>
            <a:endParaRPr lang="en-US" altLang="zh-TW" sz="2200" b="1" dirty="0">
              <a:solidFill>
                <a:srgbClr val="000092"/>
              </a:solidFill>
              <a:latin typeface="微軟正黑體" panose="020B0604030504040204" pitchFamily="34" charset="-120"/>
              <a:ea typeface="微軟正黑體" panose="020B0604030504040204" pitchFamily="34" charset="-120"/>
            </a:endParaRPr>
          </a:p>
          <a:p>
            <a:pPr>
              <a:lnSpc>
                <a:spcPct val="150000"/>
              </a:lnSpc>
              <a:spcBef>
                <a:spcPct val="0"/>
              </a:spcBef>
            </a:pPr>
            <a:r>
              <a:rPr lang="zh-TW" altLang="en-US" sz="2200" b="1" dirty="0">
                <a:solidFill>
                  <a:srgbClr val="000092"/>
                </a:solidFill>
                <a:latin typeface="微軟正黑體" panose="020B0604030504040204" pitchFamily="34" charset="-120"/>
                <a:ea typeface="微軟正黑體" panose="020B0604030504040204" pitchFamily="34" charset="-120"/>
              </a:rPr>
              <a:t>     </a:t>
            </a:r>
            <a:r>
              <a:rPr lang="zh-TW" altLang="zh-TW" sz="2200" b="1" dirty="0">
                <a:solidFill>
                  <a:srgbClr val="000092"/>
                </a:solidFill>
                <a:latin typeface="微軟正黑體" panose="020B0604030504040204" pitchFamily="34" charset="-120"/>
                <a:ea typeface="微軟正黑體" panose="020B0604030504040204" pitchFamily="34" charset="-120"/>
              </a:rPr>
              <a:t>校安中心</a:t>
            </a:r>
            <a:r>
              <a:rPr lang="en-US" altLang="zh-TW" sz="2200" b="1" dirty="0">
                <a:solidFill>
                  <a:srgbClr val="000092"/>
                </a:solidFill>
                <a:latin typeface="微軟正黑體" panose="020B0604030504040204" pitchFamily="34" charset="-120"/>
                <a:ea typeface="微軟正黑體" panose="020B0604030504040204" pitchFamily="34" charset="-120"/>
              </a:rPr>
              <a:t>24</a:t>
            </a:r>
            <a:r>
              <a:rPr lang="zh-TW" altLang="zh-TW" sz="2200" b="1" dirty="0">
                <a:solidFill>
                  <a:srgbClr val="000092"/>
                </a:solidFill>
                <a:latin typeface="微軟正黑體" panose="020B0604030504040204" pitchFamily="34" charset="-120"/>
                <a:ea typeface="微軟正黑體" panose="020B0604030504040204" pitchFamily="34" charset="-120"/>
              </a:rPr>
              <a:t>小時緊急電話</a:t>
            </a:r>
            <a:r>
              <a:rPr lang="en-US" altLang="zh-TW" sz="2200" b="1" dirty="0">
                <a:solidFill>
                  <a:srgbClr val="000092"/>
                </a:solidFill>
                <a:latin typeface="微軟正黑體" panose="020B0604030504040204" pitchFamily="34" charset="-120"/>
                <a:ea typeface="微軟正黑體" panose="020B0604030504040204" pitchFamily="34" charset="-120"/>
              </a:rPr>
              <a:t>02-33669119</a:t>
            </a:r>
            <a:endParaRPr lang="en-US" altLang="zh-TW" sz="2200" b="1" spc="68" dirty="0">
              <a:solidFill>
                <a:srgbClr val="000092"/>
              </a:solidFill>
              <a:latin typeface="微軟正黑體" panose="020B0604030504040204" pitchFamily="34" charset="-120"/>
              <a:ea typeface="微軟正黑體" panose="020B0604030504040204" pitchFamily="34" charset="-120"/>
            </a:endParaRPr>
          </a:p>
        </p:txBody>
      </p:sp>
      <p:pic>
        <p:nvPicPr>
          <p:cNvPr id="6" name="Picture 16">
            <a:extLst>
              <a:ext uri="{FF2B5EF4-FFF2-40B4-BE49-F238E27FC236}">
                <a16:creationId xmlns:a16="http://schemas.microsoft.com/office/drawing/2014/main" id="{35B08D36-59CE-4516-AC42-A144C9550930}"/>
              </a:ext>
            </a:extLst>
          </p:cNvPr>
          <p:cNvPicPr>
            <a:picLocks noChangeAspect="1"/>
          </p:cNvPicPr>
          <p:nvPr/>
        </p:nvPicPr>
        <p:blipFill>
          <a:blip r:embed="rId2"/>
          <a:srcRect/>
          <a:stretch>
            <a:fillRect/>
          </a:stretch>
        </p:blipFill>
        <p:spPr>
          <a:xfrm>
            <a:off x="8055258" y="1702873"/>
            <a:ext cx="2556123" cy="2566108"/>
          </a:xfrm>
          <a:prstGeom prst="rect">
            <a:avLst/>
          </a:prstGeom>
        </p:spPr>
      </p:pic>
      <p:sp>
        <p:nvSpPr>
          <p:cNvPr id="7" name="文字方塊 6">
            <a:extLst>
              <a:ext uri="{FF2B5EF4-FFF2-40B4-BE49-F238E27FC236}">
                <a16:creationId xmlns:a16="http://schemas.microsoft.com/office/drawing/2014/main" id="{BF598307-1250-4FDE-BF82-0461BC3591DD}"/>
              </a:ext>
            </a:extLst>
          </p:cNvPr>
          <p:cNvSpPr txBox="1"/>
          <p:nvPr/>
        </p:nvSpPr>
        <p:spPr>
          <a:xfrm>
            <a:off x="8595480" y="4355441"/>
            <a:ext cx="1773390" cy="461665"/>
          </a:xfrm>
          <a:prstGeom prst="rect">
            <a:avLst/>
          </a:prstGeom>
          <a:noFill/>
        </p:spPr>
        <p:txBody>
          <a:bodyPr wrap="square" rtlCol="0">
            <a:spAutoFit/>
          </a:bodyPr>
          <a:lstStyle/>
          <a:p>
            <a:r>
              <a:rPr lang="zh-TW" altLang="en-US" sz="2400" b="1" dirty="0">
                <a:solidFill>
                  <a:srgbClr val="C00000"/>
                </a:solidFill>
                <a:latin typeface="微軟正黑體" panose="020B0604030504040204" pitchFamily="34" charset="-120"/>
                <a:ea typeface="微軟正黑體" panose="020B0604030504040204" pitchFamily="34" charset="-120"/>
              </a:rPr>
              <a:t>性平會官網</a:t>
            </a:r>
            <a:endParaRPr lang="en-US" altLang="zh-TW" sz="24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79814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77;p14">
            <a:extLst>
              <a:ext uri="{FF2B5EF4-FFF2-40B4-BE49-F238E27FC236}">
                <a16:creationId xmlns:a16="http://schemas.microsoft.com/office/drawing/2014/main" id="{5E868DB3-D2DF-4365-855D-939F9310BFC6}"/>
              </a:ext>
            </a:extLst>
          </p:cNvPr>
          <p:cNvSpPr/>
          <p:nvPr/>
        </p:nvSpPr>
        <p:spPr>
          <a:xfrm>
            <a:off x="3676805" y="1154832"/>
            <a:ext cx="4838391" cy="39108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 name="矩形 2">
            <a:extLst>
              <a:ext uri="{FF2B5EF4-FFF2-40B4-BE49-F238E27FC236}">
                <a16:creationId xmlns:a16="http://schemas.microsoft.com/office/drawing/2014/main" id="{09008CF0-C3E3-4E29-9884-7E51649AC687}"/>
              </a:ext>
            </a:extLst>
          </p:cNvPr>
          <p:cNvSpPr/>
          <p:nvPr/>
        </p:nvSpPr>
        <p:spPr>
          <a:xfrm>
            <a:off x="2888165" y="1940424"/>
            <a:ext cx="7370957" cy="3102260"/>
          </a:xfrm>
          <a:prstGeom prst="rect">
            <a:avLst/>
          </a:prstGeom>
        </p:spPr>
        <p:txBody>
          <a:bodyPr wrap="square">
            <a:spAutoFit/>
          </a:bodyPr>
          <a:lstStyle/>
          <a:p>
            <a:pPr marL="342900" lvl="0" indent="-342900">
              <a:lnSpc>
                <a:spcPct val="150000"/>
              </a:lnSpc>
              <a:spcBef>
                <a:spcPts val="600"/>
              </a:spcBef>
              <a:buFont typeface="Wingdings" panose="05000000000000000000" pitchFamily="2" charset="2"/>
              <a:buChar char="l"/>
            </a:pPr>
            <a:r>
              <a:rPr lang="en-US" altLang="zh-TW" sz="2400" b="1" dirty="0" err="1">
                <a:solidFill>
                  <a:srgbClr val="000092"/>
                </a:solidFill>
                <a:latin typeface="微軟正黑體" panose="020B0604030504040204" pitchFamily="34" charset="-120"/>
                <a:ea typeface="微軟正黑體" panose="020B0604030504040204" pitchFamily="34" charset="-120"/>
              </a:rPr>
              <a:t>就近向校內各單位求助</a:t>
            </a:r>
            <a:r>
              <a:rPr lang="en-US" altLang="zh-TW" sz="2400" b="1" dirty="0">
                <a:solidFill>
                  <a:srgbClr val="000092"/>
                </a:solidFill>
                <a:latin typeface="微軟正黑體" panose="020B0604030504040204" pitchFamily="34" charset="-120"/>
                <a:ea typeface="微軟正黑體" panose="020B0604030504040204" pitchFamily="34" charset="-120"/>
              </a:rPr>
              <a:t>(</a:t>
            </a:r>
            <a:r>
              <a:rPr lang="en-US" altLang="zh-TW" sz="2400" b="1" dirty="0" err="1">
                <a:solidFill>
                  <a:srgbClr val="000092"/>
                </a:solidFill>
                <a:latin typeface="微軟正黑體" panose="020B0604030504040204" pitchFamily="34" charset="-120"/>
                <a:ea typeface="微軟正黑體" panose="020B0604030504040204" pitchFamily="34" charset="-120"/>
              </a:rPr>
              <a:t>宿舍、系辦</a:t>
            </a:r>
            <a:r>
              <a:rPr lang="en-US" altLang="zh-TW" sz="2400" b="1" dirty="0">
                <a:solidFill>
                  <a:srgbClr val="000092"/>
                </a:solidFill>
                <a:latin typeface="微軟正黑體" panose="020B0604030504040204" pitchFamily="34" charset="-120"/>
                <a:ea typeface="微軟正黑體" panose="020B0604030504040204" pitchFamily="34" charset="-120"/>
              </a:rPr>
              <a:t>…) </a:t>
            </a:r>
          </a:p>
          <a:p>
            <a:pPr marL="342900" lvl="0" indent="-342900">
              <a:lnSpc>
                <a:spcPct val="150000"/>
              </a:lnSpc>
              <a:spcBef>
                <a:spcPts val="600"/>
              </a:spcBef>
              <a:buFont typeface="Wingdings" panose="05000000000000000000" pitchFamily="2" charset="2"/>
              <a:buChar char="l"/>
            </a:pPr>
            <a:r>
              <a:rPr lang="en-US" altLang="zh-TW" sz="2400" b="1" dirty="0">
                <a:solidFill>
                  <a:srgbClr val="000092"/>
                </a:solidFill>
                <a:latin typeface="微軟正黑體" panose="020B0604030504040204" pitchFamily="34" charset="-120"/>
                <a:ea typeface="微軟正黑體" panose="020B0604030504040204" pitchFamily="34" charset="-120"/>
              </a:rPr>
              <a:t>駐警隊24小時緊急報案電話02-33669110</a:t>
            </a:r>
          </a:p>
          <a:p>
            <a:pPr marL="342900" lvl="0" indent="-342900">
              <a:lnSpc>
                <a:spcPct val="150000"/>
              </a:lnSpc>
              <a:spcBef>
                <a:spcPts val="600"/>
              </a:spcBef>
              <a:buFont typeface="Wingdings" panose="05000000000000000000" pitchFamily="2" charset="2"/>
              <a:buChar char="l"/>
            </a:pPr>
            <a:r>
              <a:rPr lang="en-US" altLang="zh-TW" sz="2400" b="1" dirty="0">
                <a:solidFill>
                  <a:srgbClr val="000092"/>
                </a:solidFill>
                <a:latin typeface="微軟正黑體" panose="020B0604030504040204" pitchFamily="34" charset="-120"/>
                <a:ea typeface="微軟正黑體" panose="020B0604030504040204" pitchFamily="34" charset="-120"/>
              </a:rPr>
              <a:t>​</a:t>
            </a:r>
            <a:r>
              <a:rPr lang="zh-TW" altLang="en-US" sz="2400" b="1" dirty="0">
                <a:solidFill>
                  <a:srgbClr val="000092"/>
                </a:solidFill>
                <a:latin typeface="微軟正黑體" panose="020B0604030504040204" pitchFamily="34" charset="-120"/>
                <a:ea typeface="微軟正黑體" panose="020B0604030504040204" pitchFamily="34" charset="-120"/>
              </a:rPr>
              <a:t>校安中心</a:t>
            </a:r>
            <a:r>
              <a:rPr lang="en-US" altLang="zh-TW" sz="2400" b="1" dirty="0">
                <a:solidFill>
                  <a:srgbClr val="000092"/>
                </a:solidFill>
                <a:latin typeface="微軟正黑體" panose="020B0604030504040204" pitchFamily="34" charset="-120"/>
                <a:ea typeface="微軟正黑體" panose="020B0604030504040204" pitchFamily="34" charset="-120"/>
              </a:rPr>
              <a:t>02-33662060/</a:t>
            </a:r>
            <a:r>
              <a:rPr lang="zh-TW" altLang="en-US" sz="2400" b="1" dirty="0">
                <a:solidFill>
                  <a:srgbClr val="000092"/>
                </a:solidFill>
                <a:latin typeface="微軟正黑體" panose="020B0604030504040204" pitchFamily="34" charset="-120"/>
                <a:ea typeface="微軟正黑體" panose="020B0604030504040204" pitchFamily="34" charset="-120"/>
              </a:rPr>
              <a:t>緊急電話</a:t>
            </a:r>
            <a:r>
              <a:rPr lang="en-US" altLang="zh-TW" sz="2400" b="1" dirty="0">
                <a:solidFill>
                  <a:srgbClr val="000092"/>
                </a:solidFill>
                <a:latin typeface="微軟正黑體" panose="020B0604030504040204" pitchFamily="34" charset="-120"/>
                <a:ea typeface="微軟正黑體" panose="020B0604030504040204" pitchFamily="34" charset="-120"/>
              </a:rPr>
              <a:t>02-33669119</a:t>
            </a:r>
          </a:p>
          <a:p>
            <a:pPr marL="342900" lvl="0" indent="-342900">
              <a:lnSpc>
                <a:spcPct val="150000"/>
              </a:lnSpc>
              <a:spcBef>
                <a:spcPts val="600"/>
              </a:spcBef>
              <a:buFont typeface="Wingdings" panose="05000000000000000000" pitchFamily="2" charset="2"/>
              <a:buChar char="l"/>
            </a:pPr>
            <a:r>
              <a:rPr lang="en-US" altLang="zh-TW" sz="2400" b="1" dirty="0">
                <a:solidFill>
                  <a:srgbClr val="000092"/>
                </a:solidFill>
                <a:latin typeface="微軟正黑體" panose="020B0604030504040204" pitchFamily="34" charset="-120"/>
                <a:ea typeface="微軟正黑體" panose="020B0604030504040204" pitchFamily="34" charset="-120"/>
              </a:rPr>
              <a:t>​113專線(24H)​</a:t>
            </a:r>
          </a:p>
          <a:p>
            <a:pPr marL="342900" lvl="0" indent="-342900">
              <a:lnSpc>
                <a:spcPct val="150000"/>
              </a:lnSpc>
              <a:spcBef>
                <a:spcPts val="600"/>
              </a:spcBef>
              <a:buFont typeface="Wingdings" panose="05000000000000000000" pitchFamily="2" charset="2"/>
              <a:buChar char="l"/>
            </a:pPr>
            <a:r>
              <a:rPr lang="en-US" altLang="zh-TW" sz="2400" b="1" dirty="0">
                <a:solidFill>
                  <a:srgbClr val="000092"/>
                </a:solidFill>
                <a:latin typeface="微軟正黑體" panose="020B0604030504040204" pitchFamily="34" charset="-120"/>
                <a:ea typeface="微軟正黑體" panose="020B0604030504040204" pitchFamily="34" charset="-120"/>
              </a:rPr>
              <a:t>直接至警局報案或撥打110</a:t>
            </a:r>
          </a:p>
        </p:txBody>
      </p:sp>
      <p:sp>
        <p:nvSpPr>
          <p:cNvPr id="5" name="TextBox 10">
            <a:extLst>
              <a:ext uri="{FF2B5EF4-FFF2-40B4-BE49-F238E27FC236}">
                <a16:creationId xmlns:a16="http://schemas.microsoft.com/office/drawing/2014/main" id="{4EC21440-4E17-45B8-9CEA-0298A80E3336}"/>
              </a:ext>
            </a:extLst>
          </p:cNvPr>
          <p:cNvSpPr txBox="1"/>
          <p:nvPr/>
        </p:nvSpPr>
        <p:spPr>
          <a:xfrm>
            <a:off x="3900492" y="758305"/>
            <a:ext cx="4391017" cy="735458"/>
          </a:xfrm>
          <a:prstGeom prst="rect">
            <a:avLst/>
          </a:prstGeom>
        </p:spPr>
        <p:txBody>
          <a:bodyPr lIns="0" tIns="0" rIns="0" bIns="0" rtlCol="0" anchor="t">
            <a:spAutoFit/>
          </a:bodyPr>
          <a:lstStyle/>
          <a:p>
            <a:pPr marL="0" lvl="0" indent="0" algn="ctr">
              <a:lnSpc>
                <a:spcPts val="6307"/>
              </a:lnSpc>
            </a:pPr>
            <a:r>
              <a:rPr lang="zh-TW" altLang="en-US" sz="3600" b="1" dirty="0">
                <a:solidFill>
                  <a:srgbClr val="C00000"/>
                </a:solidFill>
                <a:latin typeface="微軟正黑體" panose="020B0604030504040204" pitchFamily="34" charset="-120"/>
                <a:ea typeface="微軟正黑體" panose="020B0604030504040204" pitchFamily="34" charset="-120"/>
              </a:rPr>
              <a:t>其它求助管道</a:t>
            </a:r>
            <a:endParaRPr lang="en-US" sz="36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0341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22DC3C-456C-4B81-8912-BD3DC0BB9D1E}"/>
              </a:ext>
            </a:extLst>
          </p:cNvPr>
          <p:cNvSpPr>
            <a:spLocks noGrp="1"/>
          </p:cNvSpPr>
          <p:nvPr>
            <p:ph type="ctrTitle"/>
          </p:nvPr>
        </p:nvSpPr>
        <p:spPr>
          <a:xfrm>
            <a:off x="2728939" y="2721562"/>
            <a:ext cx="6549000" cy="2010300"/>
          </a:xfrm>
        </p:spPr>
        <p:txBody>
          <a:bodyPr/>
          <a:lstStyle/>
          <a:p>
            <a:pPr algn="ctr">
              <a:lnSpc>
                <a:spcPct val="150000"/>
              </a:lnSpc>
            </a:pPr>
            <a:r>
              <a:rPr lang="en-US" altLang="zh-TW" dirty="0">
                <a:solidFill>
                  <a:srgbClr val="C00000"/>
                </a:solidFill>
                <a:latin typeface="Jokerman" panose="04090605060D06020702" pitchFamily="82" charset="0"/>
              </a:rPr>
              <a:t>Thanks</a:t>
            </a:r>
            <a:r>
              <a:rPr lang="zh-TW" altLang="en-US" dirty="0">
                <a:solidFill>
                  <a:srgbClr val="C00000"/>
                </a:solidFill>
                <a:latin typeface="Jokerman" panose="04090605060D06020702" pitchFamily="82" charset="0"/>
              </a:rPr>
              <a:t> </a:t>
            </a:r>
            <a:br>
              <a:rPr lang="en-US" altLang="zh-TW" dirty="0">
                <a:solidFill>
                  <a:srgbClr val="C00000"/>
                </a:solidFill>
                <a:latin typeface="Jokerman" panose="04090605060D06020702" pitchFamily="82" charset="0"/>
              </a:rPr>
            </a:br>
            <a:r>
              <a:rPr lang="zh-TW" altLang="en-US" sz="4400" b="1" dirty="0">
                <a:solidFill>
                  <a:srgbClr val="C00000"/>
                </a:solidFill>
                <a:latin typeface="+mj-ea"/>
                <a:ea typeface="+mj-ea"/>
              </a:rPr>
              <a:t>謝謝聆聽</a:t>
            </a:r>
          </a:p>
        </p:txBody>
      </p:sp>
    </p:spTree>
    <p:extLst>
      <p:ext uri="{BB962C8B-B14F-4D97-AF65-F5344CB8AC3E}">
        <p14:creationId xmlns:p14="http://schemas.microsoft.com/office/powerpoint/2010/main" val="120221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10" name="Google Shape;501;p15">
            <a:extLst>
              <a:ext uri="{FF2B5EF4-FFF2-40B4-BE49-F238E27FC236}">
                <a16:creationId xmlns:a16="http://schemas.microsoft.com/office/drawing/2014/main" id="{CCBF7B60-267D-4A33-B908-8298732CDA1D}"/>
              </a:ext>
            </a:extLst>
          </p:cNvPr>
          <p:cNvSpPr/>
          <p:nvPr/>
        </p:nvSpPr>
        <p:spPr>
          <a:xfrm>
            <a:off x="4281355" y="1482067"/>
            <a:ext cx="3629290" cy="3934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2" name="Google Shape;502;p15"/>
          <p:cNvSpPr txBox="1">
            <a:spLocks noGrp="1"/>
          </p:cNvSpPr>
          <p:nvPr>
            <p:ph type="body" idx="1"/>
          </p:nvPr>
        </p:nvSpPr>
        <p:spPr>
          <a:xfrm>
            <a:off x="5371993" y="2688724"/>
            <a:ext cx="3973033" cy="2871600"/>
          </a:xfrm>
          <a:prstGeom prst="rect">
            <a:avLst/>
          </a:prstGeom>
        </p:spPr>
        <p:txBody>
          <a:bodyPr spcFirstLastPara="1" wrap="square" lIns="121900" tIns="121900" rIns="121900" bIns="121900" anchor="t" anchorCtr="0">
            <a:noAutofit/>
          </a:bodyPr>
          <a:lstStyle/>
          <a:p>
            <a:pPr lvl="0">
              <a:lnSpc>
                <a:spcPct val="150000"/>
              </a:lnSpc>
            </a:pPr>
            <a:r>
              <a:rPr lang="en-US" altLang="zh-TW" sz="2800" b="1" dirty="0" err="1">
                <a:solidFill>
                  <a:srgbClr val="000099"/>
                </a:solidFill>
                <a:latin typeface="微軟正黑體" panose="020B0604030504040204" pitchFamily="34" charset="-120"/>
                <a:ea typeface="微軟正黑體" panose="020B0604030504040204" pitchFamily="34" charset="-120"/>
              </a:rPr>
              <a:t>校園性平事件調查</a:t>
            </a:r>
            <a:endParaRPr lang="zh-TW" altLang="en-US" sz="2800" b="1" dirty="0">
              <a:solidFill>
                <a:srgbClr val="000099"/>
              </a:solidFill>
              <a:latin typeface="微軟正黑體" panose="020B0604030504040204" pitchFamily="34" charset="-120"/>
              <a:ea typeface="微軟正黑體" panose="020B0604030504040204" pitchFamily="34" charset="-120"/>
            </a:endParaRPr>
          </a:p>
          <a:p>
            <a:pPr lvl="0">
              <a:lnSpc>
                <a:spcPct val="150000"/>
              </a:lnSpc>
            </a:pPr>
            <a:r>
              <a:rPr lang="zh-TW" altLang="en-US" sz="2800" b="1" dirty="0">
                <a:solidFill>
                  <a:srgbClr val="000099"/>
                </a:solidFill>
                <a:latin typeface="微軟正黑體" panose="020B0604030504040204" pitchFamily="34" charset="-120"/>
                <a:ea typeface="微軟正黑體" panose="020B0604030504040204" pitchFamily="34" charset="-120"/>
              </a:rPr>
              <a:t>建制性別友善校園</a:t>
            </a:r>
          </a:p>
          <a:p>
            <a:pPr lvl="0">
              <a:lnSpc>
                <a:spcPct val="150000"/>
              </a:lnSpc>
            </a:pPr>
            <a:r>
              <a:rPr lang="zh-TW" altLang="en-US" sz="2800" b="1" dirty="0">
                <a:solidFill>
                  <a:srgbClr val="000099"/>
                </a:solidFill>
                <a:latin typeface="微軟正黑體" panose="020B0604030504040204" pitchFamily="34" charset="-120"/>
                <a:ea typeface="微軟正黑體" panose="020B0604030504040204" pitchFamily="34" charset="-120"/>
              </a:rPr>
              <a:t>教育與宣導</a:t>
            </a:r>
          </a:p>
        </p:txBody>
      </p:sp>
      <p:sp>
        <p:nvSpPr>
          <p:cNvPr id="6" name="標題 1">
            <a:extLst>
              <a:ext uri="{FF2B5EF4-FFF2-40B4-BE49-F238E27FC236}">
                <a16:creationId xmlns:a16="http://schemas.microsoft.com/office/drawing/2014/main" id="{75AB51E7-31AE-4370-A7B6-150B31DF5393}"/>
              </a:ext>
            </a:extLst>
          </p:cNvPr>
          <p:cNvSpPr>
            <a:spLocks noGrp="1"/>
          </p:cNvSpPr>
          <p:nvPr>
            <p:ph type="title"/>
          </p:nvPr>
        </p:nvSpPr>
        <p:spPr>
          <a:xfrm>
            <a:off x="4571959" y="1167493"/>
            <a:ext cx="3048082" cy="924659"/>
          </a:xfrm>
        </p:spPr>
        <p:txBody>
          <a:bodyPr/>
          <a:lstStyle/>
          <a:p>
            <a:pPr algn="ctr"/>
            <a:r>
              <a:rPr lang="zh-TW" altLang="en-US" sz="3600" b="1" dirty="0">
                <a:solidFill>
                  <a:srgbClr val="C00000"/>
                </a:solidFill>
                <a:latin typeface="微軟正黑體" panose="020B0604030504040204" pitchFamily="34" charset="-120"/>
                <a:ea typeface="微軟正黑體" panose="020B0604030504040204" pitchFamily="34" charset="-120"/>
              </a:rPr>
              <a:t>性平會的工作</a:t>
            </a:r>
          </a:p>
        </p:txBody>
      </p:sp>
      <p:pic>
        <p:nvPicPr>
          <p:cNvPr id="8" name="Picture 4" descr="金銀圓框放大鏡">
            <a:extLst>
              <a:ext uri="{FF2B5EF4-FFF2-40B4-BE49-F238E27FC236}">
                <a16:creationId xmlns:a16="http://schemas.microsoft.com/office/drawing/2014/main" id="{4D878656-B347-47D9-BBDE-354E61DA3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295" y="2453228"/>
            <a:ext cx="2338209" cy="2880532"/>
          </a:xfrm>
          <a:prstGeom prst="rect">
            <a:avLst/>
          </a:prstGeom>
          <a:noFill/>
          <a:extLst>
            <a:ext uri="{909E8E84-426E-40DD-AFC4-6F175D3DCCD1}">
              <a14:hiddenFill xmlns:a14="http://schemas.microsoft.com/office/drawing/2010/main">
                <a:solidFill>
                  <a:srgbClr val="FFFFFF"/>
                </a:solidFill>
              </a14:hiddenFill>
            </a:ext>
          </a:extLst>
        </p:spPr>
      </p:pic>
      <p:sp>
        <p:nvSpPr>
          <p:cNvPr id="9" name="標題 1">
            <a:extLst>
              <a:ext uri="{FF2B5EF4-FFF2-40B4-BE49-F238E27FC236}">
                <a16:creationId xmlns:a16="http://schemas.microsoft.com/office/drawing/2014/main" id="{C8BF2125-4D6E-43A1-9BFD-D33DABF7DFAB}"/>
              </a:ext>
            </a:extLst>
          </p:cNvPr>
          <p:cNvSpPr txBox="1">
            <a:spLocks/>
          </p:cNvSpPr>
          <p:nvPr/>
        </p:nvSpPr>
        <p:spPr>
          <a:xfrm>
            <a:off x="2846974" y="5377285"/>
            <a:ext cx="1629628"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900" dirty="0">
                <a:solidFill>
                  <a:schemeClr val="tx1">
                    <a:lumMod val="75000"/>
                    <a:lumOff val="25000"/>
                  </a:schemeClr>
                </a:solidFill>
                <a:latin typeface="+mj-ea"/>
                <a:ea typeface="+mj-ea"/>
              </a:rPr>
              <a:t>示意圖片來源：</a:t>
            </a:r>
            <a:r>
              <a:rPr lang="en" altLang="zh-TW" sz="900" dirty="0" err="1">
                <a:latin typeface="+mj-ea"/>
                <a:ea typeface="+mj-ea"/>
              </a:rPr>
              <a:t>Unsplash</a:t>
            </a:r>
            <a:endParaRPr lang="zh-TW" altLang="en-US" sz="900" dirty="0">
              <a:solidFill>
                <a:schemeClr val="tx1">
                  <a:lumMod val="75000"/>
                  <a:lumOff val="25000"/>
                </a:schemeClr>
              </a:solidFill>
              <a:latin typeface="+mj-ea"/>
              <a:ea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6" name="Google Shape;516;p17"/>
          <p:cNvSpPr txBox="1">
            <a:spLocks noGrp="1"/>
          </p:cNvSpPr>
          <p:nvPr>
            <p:ph type="title"/>
          </p:nvPr>
        </p:nvSpPr>
        <p:spPr>
          <a:xfrm>
            <a:off x="4708147" y="1190000"/>
            <a:ext cx="2775706" cy="763500"/>
          </a:xfrm>
          <a:prstGeom prst="rect">
            <a:avLst/>
          </a:prstGeom>
        </p:spPr>
        <p:txBody>
          <a:bodyPr spcFirstLastPara="1" wrap="square" lIns="121900" tIns="121900" rIns="121900" bIns="121900" anchor="t" anchorCtr="0">
            <a:noAutofit/>
          </a:bodyPr>
          <a:lstStyle/>
          <a:p>
            <a:pPr lvl="0" algn="ctr">
              <a:lnSpc>
                <a:spcPts val="3900"/>
              </a:lnSpc>
            </a:pPr>
            <a:r>
              <a:rPr lang="zh-TW" altLang="en-US" sz="3600" b="1" dirty="0">
                <a:solidFill>
                  <a:srgbClr val="C00000"/>
                </a:solidFill>
                <a:latin typeface="微軟正黑體" panose="020B0604030504040204" pitchFamily="34" charset="-120"/>
                <a:ea typeface="微軟正黑體" panose="020B0604030504040204" pitchFamily="34" charset="-120"/>
              </a:rPr>
              <a:t>組織架構</a:t>
            </a:r>
            <a:endParaRPr sz="3600" b="1" dirty="0">
              <a:solidFill>
                <a:srgbClr val="C00000"/>
              </a:solidFill>
            </a:endParaRPr>
          </a:p>
        </p:txBody>
      </p:sp>
      <p:grpSp>
        <p:nvGrpSpPr>
          <p:cNvPr id="28" name="群組 27">
            <a:extLst>
              <a:ext uri="{FF2B5EF4-FFF2-40B4-BE49-F238E27FC236}">
                <a16:creationId xmlns:a16="http://schemas.microsoft.com/office/drawing/2014/main" id="{30F5CD17-93A1-4A5A-9BE2-38AFB33A4BA1}"/>
              </a:ext>
            </a:extLst>
          </p:cNvPr>
          <p:cNvGrpSpPr/>
          <p:nvPr/>
        </p:nvGrpSpPr>
        <p:grpSpPr>
          <a:xfrm>
            <a:off x="1964907" y="1953500"/>
            <a:ext cx="8599081" cy="3198428"/>
            <a:chOff x="1680205" y="2039884"/>
            <a:chExt cx="8599081" cy="3198428"/>
          </a:xfrm>
        </p:grpSpPr>
        <p:grpSp>
          <p:nvGrpSpPr>
            <p:cNvPr id="24" name="群組 23">
              <a:extLst>
                <a:ext uri="{FF2B5EF4-FFF2-40B4-BE49-F238E27FC236}">
                  <a16:creationId xmlns:a16="http://schemas.microsoft.com/office/drawing/2014/main" id="{0E107B5C-356B-432E-86EE-B93635F70439}"/>
                </a:ext>
              </a:extLst>
            </p:cNvPr>
            <p:cNvGrpSpPr/>
            <p:nvPr/>
          </p:nvGrpSpPr>
          <p:grpSpPr>
            <a:xfrm>
              <a:off x="1680205" y="2039884"/>
              <a:ext cx="8599081" cy="3198428"/>
              <a:chOff x="1680205" y="2039884"/>
              <a:chExt cx="8599081" cy="3198428"/>
            </a:xfrm>
          </p:grpSpPr>
          <p:sp>
            <p:nvSpPr>
              <p:cNvPr id="5" name="手繪多邊形: 圖案 4">
                <a:extLst>
                  <a:ext uri="{FF2B5EF4-FFF2-40B4-BE49-F238E27FC236}">
                    <a16:creationId xmlns:a16="http://schemas.microsoft.com/office/drawing/2014/main" id="{70F5FAC3-CC2B-41A9-A6FC-DE3554FF1EA4}"/>
                  </a:ext>
                </a:extLst>
              </p:cNvPr>
              <p:cNvSpPr/>
              <p:nvPr/>
            </p:nvSpPr>
            <p:spPr>
              <a:xfrm>
                <a:off x="5809135" y="2527635"/>
                <a:ext cx="3463401" cy="1745398"/>
              </a:xfrm>
              <a:custGeom>
                <a:avLst/>
                <a:gdLst/>
                <a:ahLst/>
                <a:cxnLst/>
                <a:rect l="0" t="0" r="0" b="0"/>
                <a:pathLst>
                  <a:path>
                    <a:moveTo>
                      <a:pt x="0" y="0"/>
                    </a:moveTo>
                    <a:lnTo>
                      <a:pt x="0" y="1542690"/>
                    </a:lnTo>
                    <a:lnTo>
                      <a:pt x="3463401" y="1542690"/>
                    </a:lnTo>
                    <a:lnTo>
                      <a:pt x="3463401" y="1745398"/>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7" name="手繪多邊形: 圖案 6">
                <a:extLst>
                  <a:ext uri="{FF2B5EF4-FFF2-40B4-BE49-F238E27FC236}">
                    <a16:creationId xmlns:a16="http://schemas.microsoft.com/office/drawing/2014/main" id="{879AC0F2-53BA-4C00-A3E0-375993F594E0}"/>
                  </a:ext>
                </a:extLst>
              </p:cNvPr>
              <p:cNvSpPr/>
              <p:nvPr/>
            </p:nvSpPr>
            <p:spPr>
              <a:xfrm>
                <a:off x="5809135" y="2527635"/>
                <a:ext cx="1212277" cy="1745398"/>
              </a:xfrm>
              <a:custGeom>
                <a:avLst/>
                <a:gdLst/>
                <a:ahLst/>
                <a:cxnLst/>
                <a:rect l="0" t="0" r="0" b="0"/>
                <a:pathLst>
                  <a:path>
                    <a:moveTo>
                      <a:pt x="0" y="0"/>
                    </a:moveTo>
                    <a:lnTo>
                      <a:pt x="0" y="1542690"/>
                    </a:lnTo>
                    <a:lnTo>
                      <a:pt x="1212277" y="1542690"/>
                    </a:lnTo>
                    <a:lnTo>
                      <a:pt x="1212277" y="1745398"/>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8" name="手繪多邊形: 圖案 7">
                <a:extLst>
                  <a:ext uri="{FF2B5EF4-FFF2-40B4-BE49-F238E27FC236}">
                    <a16:creationId xmlns:a16="http://schemas.microsoft.com/office/drawing/2014/main" id="{32B26AFE-DF41-4397-BC06-54569B1DEB8F}"/>
                  </a:ext>
                </a:extLst>
              </p:cNvPr>
              <p:cNvSpPr/>
              <p:nvPr/>
            </p:nvSpPr>
            <p:spPr>
              <a:xfrm>
                <a:off x="4770288" y="2527635"/>
                <a:ext cx="1038847" cy="1745398"/>
              </a:xfrm>
              <a:custGeom>
                <a:avLst/>
                <a:gdLst/>
                <a:ahLst/>
                <a:cxnLst/>
                <a:rect l="0" t="0" r="0" b="0"/>
                <a:pathLst>
                  <a:path>
                    <a:moveTo>
                      <a:pt x="1038847" y="0"/>
                    </a:moveTo>
                    <a:lnTo>
                      <a:pt x="1038847" y="1542690"/>
                    </a:lnTo>
                    <a:lnTo>
                      <a:pt x="0" y="1542690"/>
                    </a:lnTo>
                    <a:lnTo>
                      <a:pt x="0" y="1745398"/>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9" name="手繪多邊形: 圖案 8">
                <a:extLst>
                  <a:ext uri="{FF2B5EF4-FFF2-40B4-BE49-F238E27FC236}">
                    <a16:creationId xmlns:a16="http://schemas.microsoft.com/office/drawing/2014/main" id="{B081F060-45A5-4FA0-94AC-D24AA63298E8}"/>
                  </a:ext>
                </a:extLst>
              </p:cNvPr>
              <p:cNvSpPr/>
              <p:nvPr/>
            </p:nvSpPr>
            <p:spPr>
              <a:xfrm>
                <a:off x="2519163" y="2527635"/>
                <a:ext cx="3289972" cy="1745398"/>
              </a:xfrm>
              <a:custGeom>
                <a:avLst/>
                <a:gdLst/>
                <a:ahLst/>
                <a:cxnLst/>
                <a:rect l="0" t="0" r="0" b="0"/>
                <a:pathLst>
                  <a:path>
                    <a:moveTo>
                      <a:pt x="3289972" y="0"/>
                    </a:moveTo>
                    <a:lnTo>
                      <a:pt x="3289972" y="1542690"/>
                    </a:lnTo>
                    <a:lnTo>
                      <a:pt x="0" y="1542690"/>
                    </a:lnTo>
                    <a:lnTo>
                      <a:pt x="0" y="1745398"/>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0" name="手繪多邊形: 圖案 9">
                <a:extLst>
                  <a:ext uri="{FF2B5EF4-FFF2-40B4-BE49-F238E27FC236}">
                    <a16:creationId xmlns:a16="http://schemas.microsoft.com/office/drawing/2014/main" id="{72C56540-F8BD-4663-9D57-646EE383F3AA}"/>
                  </a:ext>
                </a:extLst>
              </p:cNvPr>
              <p:cNvSpPr/>
              <p:nvPr/>
            </p:nvSpPr>
            <p:spPr>
              <a:xfrm>
                <a:off x="4627597" y="2039884"/>
                <a:ext cx="2363076" cy="868750"/>
              </a:xfrm>
              <a:custGeom>
                <a:avLst/>
                <a:gdLst>
                  <a:gd name="connsiteX0" fmla="*/ 0 w 2363076"/>
                  <a:gd name="connsiteY0" fmla="*/ 0 h 868750"/>
                  <a:gd name="connsiteX1" fmla="*/ 2363076 w 2363076"/>
                  <a:gd name="connsiteY1" fmla="*/ 0 h 868750"/>
                  <a:gd name="connsiteX2" fmla="*/ 2363076 w 2363076"/>
                  <a:gd name="connsiteY2" fmla="*/ 868750 h 868750"/>
                  <a:gd name="connsiteX3" fmla="*/ 0 w 2363076"/>
                  <a:gd name="connsiteY3" fmla="*/ 868750 h 868750"/>
                  <a:gd name="connsiteX4" fmla="*/ 0 w 2363076"/>
                  <a:gd name="connsiteY4" fmla="*/ 0 h 86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076" h="868750">
                    <a:moveTo>
                      <a:pt x="0" y="0"/>
                    </a:moveTo>
                    <a:lnTo>
                      <a:pt x="2363076" y="0"/>
                    </a:lnTo>
                    <a:lnTo>
                      <a:pt x="2363076" y="868750"/>
                    </a:lnTo>
                    <a:lnTo>
                      <a:pt x="0" y="868750"/>
                    </a:lnTo>
                    <a:lnTo>
                      <a:pt x="0" y="0"/>
                    </a:lnTo>
                    <a:close/>
                  </a:path>
                </a:pathLst>
              </a:custGeom>
              <a:solidFill>
                <a:schemeClr val="accent2">
                  <a:lumMod val="9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700" tIns="12700" rIns="12700" bIns="12259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tx1"/>
                    </a:solidFill>
                    <a:latin typeface="微軟正黑體" panose="020B0604030504040204" pitchFamily="34" charset="-120"/>
                    <a:ea typeface="微軟正黑體" panose="020B0604030504040204" pitchFamily="34" charset="-120"/>
                  </a:rPr>
                  <a:t>主任委員</a:t>
                </a:r>
              </a:p>
            </p:txBody>
          </p:sp>
          <p:sp>
            <p:nvSpPr>
              <p:cNvPr id="11" name="手繪多邊形: 圖案 10">
                <a:extLst>
                  <a:ext uri="{FF2B5EF4-FFF2-40B4-BE49-F238E27FC236}">
                    <a16:creationId xmlns:a16="http://schemas.microsoft.com/office/drawing/2014/main" id="{5B4A8623-D010-4D8D-8874-8C148B94692E}"/>
                  </a:ext>
                </a:extLst>
              </p:cNvPr>
              <p:cNvSpPr/>
              <p:nvPr/>
            </p:nvSpPr>
            <p:spPr>
              <a:xfrm>
                <a:off x="5939934" y="2657150"/>
                <a:ext cx="1193430" cy="289577"/>
              </a:xfrm>
              <a:custGeom>
                <a:avLst/>
                <a:gdLst>
                  <a:gd name="connsiteX0" fmla="*/ 0 w 1510124"/>
                  <a:gd name="connsiteY0" fmla="*/ 0 h 289583"/>
                  <a:gd name="connsiteX1" fmla="*/ 1510124 w 1510124"/>
                  <a:gd name="connsiteY1" fmla="*/ 0 h 289583"/>
                  <a:gd name="connsiteX2" fmla="*/ 1510124 w 1510124"/>
                  <a:gd name="connsiteY2" fmla="*/ 289583 h 289583"/>
                  <a:gd name="connsiteX3" fmla="*/ 0 w 1510124"/>
                  <a:gd name="connsiteY3" fmla="*/ 289583 h 289583"/>
                  <a:gd name="connsiteX4" fmla="*/ 0 w 1510124"/>
                  <a:gd name="connsiteY4" fmla="*/ 0 h 28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124" h="289583">
                    <a:moveTo>
                      <a:pt x="0" y="0"/>
                    </a:moveTo>
                    <a:lnTo>
                      <a:pt x="1510124" y="0"/>
                    </a:lnTo>
                    <a:lnTo>
                      <a:pt x="1510124" y="289583"/>
                    </a:lnTo>
                    <a:lnTo>
                      <a:pt x="0" y="289583"/>
                    </a:lnTo>
                    <a:lnTo>
                      <a:pt x="0" y="0"/>
                    </a:lnTo>
                    <a:close/>
                  </a:path>
                </a:pathLst>
              </a:custGeom>
              <a:ln>
                <a:solidFill>
                  <a:schemeClr val="accent2">
                    <a:lumMod val="9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zh-TW" altLang="en-US" sz="1400" b="1" kern="1200">
                    <a:latin typeface="微軟正黑體" panose="020B0604030504040204" pitchFamily="34" charset="-120"/>
                    <a:ea typeface="微軟正黑體" panose="020B0604030504040204" pitchFamily="34" charset="-120"/>
                  </a:rPr>
                  <a:t>校長</a:t>
                </a:r>
                <a:endParaRPr lang="zh-TW" altLang="en-US" sz="1400" b="1" kern="1200" dirty="0">
                  <a:latin typeface="微軟正黑體" panose="020B0604030504040204" pitchFamily="34" charset="-120"/>
                  <a:ea typeface="微軟正黑體" panose="020B0604030504040204" pitchFamily="34" charset="-120"/>
                </a:endParaRPr>
              </a:p>
            </p:txBody>
          </p:sp>
          <p:sp>
            <p:nvSpPr>
              <p:cNvPr id="12" name="手繪多邊形: 圖案 11">
                <a:extLst>
                  <a:ext uri="{FF2B5EF4-FFF2-40B4-BE49-F238E27FC236}">
                    <a16:creationId xmlns:a16="http://schemas.microsoft.com/office/drawing/2014/main" id="{1B4DCA5F-28A7-4879-9B7B-C9090BEC1EEA}"/>
                  </a:ext>
                </a:extLst>
              </p:cNvPr>
              <p:cNvSpPr/>
              <p:nvPr/>
            </p:nvSpPr>
            <p:spPr>
              <a:xfrm>
                <a:off x="1680205" y="4273034"/>
                <a:ext cx="1677916" cy="868750"/>
              </a:xfrm>
              <a:custGeom>
                <a:avLst/>
                <a:gdLst>
                  <a:gd name="connsiteX0" fmla="*/ 0 w 1677916"/>
                  <a:gd name="connsiteY0" fmla="*/ 0 h 868750"/>
                  <a:gd name="connsiteX1" fmla="*/ 1677916 w 1677916"/>
                  <a:gd name="connsiteY1" fmla="*/ 0 h 868750"/>
                  <a:gd name="connsiteX2" fmla="*/ 1677916 w 1677916"/>
                  <a:gd name="connsiteY2" fmla="*/ 868750 h 868750"/>
                  <a:gd name="connsiteX3" fmla="*/ 0 w 1677916"/>
                  <a:gd name="connsiteY3" fmla="*/ 868750 h 868750"/>
                  <a:gd name="connsiteX4" fmla="*/ 0 w 1677916"/>
                  <a:gd name="connsiteY4" fmla="*/ 0 h 86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916" h="868750">
                    <a:moveTo>
                      <a:pt x="0" y="0"/>
                    </a:moveTo>
                    <a:lnTo>
                      <a:pt x="1677916" y="0"/>
                    </a:lnTo>
                    <a:lnTo>
                      <a:pt x="1677916" y="868750"/>
                    </a:lnTo>
                    <a:lnTo>
                      <a:pt x="0" y="868750"/>
                    </a:lnTo>
                    <a:lnTo>
                      <a:pt x="0" y="0"/>
                    </a:lnTo>
                    <a:close/>
                  </a:path>
                </a:pathLst>
              </a:custGeom>
              <a:solidFill>
                <a:srgbClr val="FFE7E7"/>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2700" tIns="12700" rIns="12700" bIns="12259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tx1"/>
                    </a:solidFill>
                    <a:latin typeface="微軟正黑體" panose="020B0604030504040204" pitchFamily="34" charset="-120"/>
                    <a:ea typeface="微軟正黑體" panose="020B0604030504040204" pitchFamily="34" charset="-120"/>
                  </a:rPr>
                  <a:t>當然委員</a:t>
                </a:r>
              </a:p>
            </p:txBody>
          </p:sp>
          <p:sp>
            <p:nvSpPr>
              <p:cNvPr id="13" name="手繪多邊形: 圖案 12">
                <a:extLst>
                  <a:ext uri="{FF2B5EF4-FFF2-40B4-BE49-F238E27FC236}">
                    <a16:creationId xmlns:a16="http://schemas.microsoft.com/office/drawing/2014/main" id="{42F7B294-89B4-4359-8C23-79C18242E5FD}"/>
                  </a:ext>
                </a:extLst>
              </p:cNvPr>
              <p:cNvSpPr/>
              <p:nvPr/>
            </p:nvSpPr>
            <p:spPr>
              <a:xfrm>
                <a:off x="2015788" y="4948729"/>
                <a:ext cx="1510124" cy="289583"/>
              </a:xfrm>
              <a:custGeom>
                <a:avLst/>
                <a:gdLst>
                  <a:gd name="connsiteX0" fmla="*/ 0 w 1510124"/>
                  <a:gd name="connsiteY0" fmla="*/ 0 h 289583"/>
                  <a:gd name="connsiteX1" fmla="*/ 1510124 w 1510124"/>
                  <a:gd name="connsiteY1" fmla="*/ 0 h 289583"/>
                  <a:gd name="connsiteX2" fmla="*/ 1510124 w 1510124"/>
                  <a:gd name="connsiteY2" fmla="*/ 289583 h 289583"/>
                  <a:gd name="connsiteX3" fmla="*/ 0 w 1510124"/>
                  <a:gd name="connsiteY3" fmla="*/ 289583 h 289583"/>
                  <a:gd name="connsiteX4" fmla="*/ 0 w 1510124"/>
                  <a:gd name="connsiteY4" fmla="*/ 0 h 28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124" h="289583">
                    <a:moveTo>
                      <a:pt x="0" y="0"/>
                    </a:moveTo>
                    <a:lnTo>
                      <a:pt x="1510124" y="0"/>
                    </a:lnTo>
                    <a:lnTo>
                      <a:pt x="1510124" y="289583"/>
                    </a:lnTo>
                    <a:lnTo>
                      <a:pt x="0" y="289583"/>
                    </a:lnTo>
                    <a:lnTo>
                      <a:pt x="0" y="0"/>
                    </a:lnTo>
                    <a:close/>
                  </a:path>
                </a:pathLst>
              </a:custGeom>
              <a:ln>
                <a:solidFill>
                  <a:srgbClr val="FFE7E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zh-TW" altLang="en-US" sz="1400" b="1" kern="1200">
                    <a:latin typeface="微軟正黑體" panose="020B0604030504040204" pitchFamily="34" charset="-120"/>
                    <a:ea typeface="微軟正黑體" panose="020B0604030504040204" pitchFamily="34" charset="-120"/>
                  </a:rPr>
                  <a:t>３名</a:t>
                </a:r>
                <a:endParaRPr lang="zh-TW" altLang="en-US" sz="1400" b="1" kern="1200" dirty="0">
                  <a:latin typeface="微軟正黑體" panose="020B0604030504040204" pitchFamily="34" charset="-120"/>
                  <a:ea typeface="微軟正黑體" panose="020B0604030504040204" pitchFamily="34" charset="-120"/>
                </a:endParaRPr>
              </a:p>
            </p:txBody>
          </p:sp>
          <p:sp>
            <p:nvSpPr>
              <p:cNvPr id="14" name="手繪多邊形: 圖案 13">
                <a:extLst>
                  <a:ext uri="{FF2B5EF4-FFF2-40B4-BE49-F238E27FC236}">
                    <a16:creationId xmlns:a16="http://schemas.microsoft.com/office/drawing/2014/main" id="{0CEBCE2B-524A-447F-B54D-E18BBD6E8F33}"/>
                  </a:ext>
                </a:extLst>
              </p:cNvPr>
              <p:cNvSpPr/>
              <p:nvPr/>
            </p:nvSpPr>
            <p:spPr>
              <a:xfrm>
                <a:off x="3931330" y="4273034"/>
                <a:ext cx="1677916" cy="868750"/>
              </a:xfrm>
              <a:custGeom>
                <a:avLst/>
                <a:gdLst>
                  <a:gd name="connsiteX0" fmla="*/ 0 w 1677916"/>
                  <a:gd name="connsiteY0" fmla="*/ 0 h 868750"/>
                  <a:gd name="connsiteX1" fmla="*/ 1677916 w 1677916"/>
                  <a:gd name="connsiteY1" fmla="*/ 0 h 868750"/>
                  <a:gd name="connsiteX2" fmla="*/ 1677916 w 1677916"/>
                  <a:gd name="connsiteY2" fmla="*/ 868750 h 868750"/>
                  <a:gd name="connsiteX3" fmla="*/ 0 w 1677916"/>
                  <a:gd name="connsiteY3" fmla="*/ 868750 h 868750"/>
                  <a:gd name="connsiteX4" fmla="*/ 0 w 1677916"/>
                  <a:gd name="connsiteY4" fmla="*/ 0 h 86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916" h="868750">
                    <a:moveTo>
                      <a:pt x="0" y="0"/>
                    </a:moveTo>
                    <a:lnTo>
                      <a:pt x="1677916" y="0"/>
                    </a:lnTo>
                    <a:lnTo>
                      <a:pt x="1677916" y="868750"/>
                    </a:lnTo>
                    <a:lnTo>
                      <a:pt x="0" y="868750"/>
                    </a:lnTo>
                    <a:lnTo>
                      <a:pt x="0" y="0"/>
                    </a:lnTo>
                    <a:close/>
                  </a:path>
                </a:pathLst>
              </a:custGeom>
            </p:spPr>
            <p:style>
              <a:lnRef idx="2">
                <a:schemeClr val="lt1">
                  <a:hueOff val="0"/>
                  <a:satOff val="0"/>
                  <a:lumOff val="0"/>
                  <a:alphaOff val="0"/>
                </a:schemeClr>
              </a:lnRef>
              <a:fillRef idx="1">
                <a:schemeClr val="accent5">
                  <a:hueOff val="-899993"/>
                  <a:satOff val="-33333"/>
                  <a:lumOff val="-1699"/>
                  <a:alphaOff val="0"/>
                </a:schemeClr>
              </a:fillRef>
              <a:effectRef idx="0">
                <a:schemeClr val="accent5">
                  <a:hueOff val="-899993"/>
                  <a:satOff val="-33333"/>
                  <a:lumOff val="-1699"/>
                  <a:alphaOff val="0"/>
                </a:schemeClr>
              </a:effectRef>
              <a:fontRef idx="minor">
                <a:schemeClr val="lt1"/>
              </a:fontRef>
            </p:style>
            <p:txBody>
              <a:bodyPr spcFirstLastPara="0" vert="horz" wrap="square" lIns="12700" tIns="12700" rIns="12700" bIns="12259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tx1"/>
                    </a:solidFill>
                    <a:latin typeface="微軟正黑體" panose="020B0604030504040204" pitchFamily="34" charset="-120"/>
                    <a:ea typeface="微軟正黑體" panose="020B0604030504040204" pitchFamily="34" charset="-120"/>
                  </a:rPr>
                  <a:t>教師委員</a:t>
                </a:r>
              </a:p>
            </p:txBody>
          </p:sp>
          <p:sp>
            <p:nvSpPr>
              <p:cNvPr id="15" name="手繪多邊形: 圖案 14">
                <a:extLst>
                  <a:ext uri="{FF2B5EF4-FFF2-40B4-BE49-F238E27FC236}">
                    <a16:creationId xmlns:a16="http://schemas.microsoft.com/office/drawing/2014/main" id="{99FDA283-4DDA-4276-A71C-4B32D5497CFA}"/>
                  </a:ext>
                </a:extLst>
              </p:cNvPr>
              <p:cNvSpPr/>
              <p:nvPr/>
            </p:nvSpPr>
            <p:spPr>
              <a:xfrm>
                <a:off x="4266913" y="4948729"/>
                <a:ext cx="1510124" cy="289583"/>
              </a:xfrm>
              <a:custGeom>
                <a:avLst/>
                <a:gdLst>
                  <a:gd name="connsiteX0" fmla="*/ 0 w 1510124"/>
                  <a:gd name="connsiteY0" fmla="*/ 0 h 289583"/>
                  <a:gd name="connsiteX1" fmla="*/ 1510124 w 1510124"/>
                  <a:gd name="connsiteY1" fmla="*/ 0 h 289583"/>
                  <a:gd name="connsiteX2" fmla="*/ 1510124 w 1510124"/>
                  <a:gd name="connsiteY2" fmla="*/ 289583 h 289583"/>
                  <a:gd name="connsiteX3" fmla="*/ 0 w 1510124"/>
                  <a:gd name="connsiteY3" fmla="*/ 289583 h 289583"/>
                  <a:gd name="connsiteX4" fmla="*/ 0 w 1510124"/>
                  <a:gd name="connsiteY4" fmla="*/ 0 h 28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124" h="289583">
                    <a:moveTo>
                      <a:pt x="0" y="0"/>
                    </a:moveTo>
                    <a:lnTo>
                      <a:pt x="1510124" y="0"/>
                    </a:lnTo>
                    <a:lnTo>
                      <a:pt x="1510124" y="289583"/>
                    </a:lnTo>
                    <a:lnTo>
                      <a:pt x="0" y="289583"/>
                    </a:lnTo>
                    <a:lnTo>
                      <a:pt x="0" y="0"/>
                    </a:lnTo>
                    <a:close/>
                  </a:path>
                </a:pathLst>
              </a:custGeom>
            </p:spPr>
            <p:style>
              <a:lnRef idx="2">
                <a:schemeClr val="accent5">
                  <a:hueOff val="-899993"/>
                  <a:satOff val="-33333"/>
                  <a:lumOff val="-169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zh-TW" altLang="en-US" sz="1400" b="1" kern="1200">
                    <a:latin typeface="微軟正黑體" panose="020B0604030504040204" pitchFamily="34" charset="-120"/>
                    <a:ea typeface="微軟正黑體" panose="020B0604030504040204" pitchFamily="34" charset="-120"/>
                  </a:rPr>
                  <a:t>９名</a:t>
                </a:r>
                <a:endParaRPr lang="zh-TW" altLang="en-US" sz="1400" b="1" kern="1200" dirty="0">
                  <a:latin typeface="微軟正黑體" panose="020B0604030504040204" pitchFamily="34" charset="-120"/>
                  <a:ea typeface="微軟正黑體" panose="020B0604030504040204" pitchFamily="34" charset="-120"/>
                </a:endParaRPr>
              </a:p>
            </p:txBody>
          </p:sp>
          <p:sp>
            <p:nvSpPr>
              <p:cNvPr id="16" name="手繪多邊形: 圖案 15">
                <a:extLst>
                  <a:ext uri="{FF2B5EF4-FFF2-40B4-BE49-F238E27FC236}">
                    <a16:creationId xmlns:a16="http://schemas.microsoft.com/office/drawing/2014/main" id="{E7BEF03D-1043-4CEE-BEEA-BA4FC73FCF00}"/>
                  </a:ext>
                </a:extLst>
              </p:cNvPr>
              <p:cNvSpPr/>
              <p:nvPr/>
            </p:nvSpPr>
            <p:spPr>
              <a:xfrm>
                <a:off x="6182454" y="4273034"/>
                <a:ext cx="1677916" cy="868750"/>
              </a:xfrm>
              <a:custGeom>
                <a:avLst/>
                <a:gdLst>
                  <a:gd name="connsiteX0" fmla="*/ 0 w 1677916"/>
                  <a:gd name="connsiteY0" fmla="*/ 0 h 868750"/>
                  <a:gd name="connsiteX1" fmla="*/ 1677916 w 1677916"/>
                  <a:gd name="connsiteY1" fmla="*/ 0 h 868750"/>
                  <a:gd name="connsiteX2" fmla="*/ 1677916 w 1677916"/>
                  <a:gd name="connsiteY2" fmla="*/ 868750 h 868750"/>
                  <a:gd name="connsiteX3" fmla="*/ 0 w 1677916"/>
                  <a:gd name="connsiteY3" fmla="*/ 868750 h 868750"/>
                  <a:gd name="connsiteX4" fmla="*/ 0 w 1677916"/>
                  <a:gd name="connsiteY4" fmla="*/ 0 h 86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916" h="868750">
                    <a:moveTo>
                      <a:pt x="0" y="0"/>
                    </a:moveTo>
                    <a:lnTo>
                      <a:pt x="1677916" y="0"/>
                    </a:lnTo>
                    <a:lnTo>
                      <a:pt x="1677916" y="868750"/>
                    </a:lnTo>
                    <a:lnTo>
                      <a:pt x="0" y="868750"/>
                    </a:lnTo>
                    <a:lnTo>
                      <a:pt x="0" y="0"/>
                    </a:lnTo>
                    <a:close/>
                  </a:path>
                </a:pathLst>
              </a:custGeom>
            </p:spPr>
            <p:style>
              <a:lnRef idx="2">
                <a:schemeClr val="lt1">
                  <a:hueOff val="0"/>
                  <a:satOff val="0"/>
                  <a:lumOff val="0"/>
                  <a:alphaOff val="0"/>
                </a:schemeClr>
              </a:lnRef>
              <a:fillRef idx="1">
                <a:schemeClr val="accent5">
                  <a:hueOff val="-1799985"/>
                  <a:satOff val="-66667"/>
                  <a:lumOff val="-3399"/>
                  <a:alphaOff val="0"/>
                </a:schemeClr>
              </a:fillRef>
              <a:effectRef idx="0">
                <a:schemeClr val="accent5">
                  <a:hueOff val="-1799985"/>
                  <a:satOff val="-66667"/>
                  <a:lumOff val="-3399"/>
                  <a:alphaOff val="0"/>
                </a:schemeClr>
              </a:effectRef>
              <a:fontRef idx="minor">
                <a:schemeClr val="lt1"/>
              </a:fontRef>
            </p:style>
            <p:txBody>
              <a:bodyPr spcFirstLastPara="0" vert="horz" wrap="square" lIns="12700" tIns="12700" rIns="12700" bIns="12259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tx1"/>
                    </a:solidFill>
                    <a:latin typeface="微軟正黑體" panose="020B0604030504040204" pitchFamily="34" charset="-120"/>
                    <a:ea typeface="微軟正黑體" panose="020B0604030504040204" pitchFamily="34" charset="-120"/>
                  </a:rPr>
                  <a:t>職工委員</a:t>
                </a:r>
              </a:p>
            </p:txBody>
          </p:sp>
          <p:sp>
            <p:nvSpPr>
              <p:cNvPr id="17" name="手繪多邊形: 圖案 16">
                <a:extLst>
                  <a:ext uri="{FF2B5EF4-FFF2-40B4-BE49-F238E27FC236}">
                    <a16:creationId xmlns:a16="http://schemas.microsoft.com/office/drawing/2014/main" id="{81C7104B-38C3-43BB-84C6-84412DCFF004}"/>
                  </a:ext>
                </a:extLst>
              </p:cNvPr>
              <p:cNvSpPr/>
              <p:nvPr/>
            </p:nvSpPr>
            <p:spPr>
              <a:xfrm>
                <a:off x="6518038" y="4948729"/>
                <a:ext cx="1510124" cy="289583"/>
              </a:xfrm>
              <a:custGeom>
                <a:avLst/>
                <a:gdLst>
                  <a:gd name="connsiteX0" fmla="*/ 0 w 1510124"/>
                  <a:gd name="connsiteY0" fmla="*/ 0 h 289583"/>
                  <a:gd name="connsiteX1" fmla="*/ 1510124 w 1510124"/>
                  <a:gd name="connsiteY1" fmla="*/ 0 h 289583"/>
                  <a:gd name="connsiteX2" fmla="*/ 1510124 w 1510124"/>
                  <a:gd name="connsiteY2" fmla="*/ 289583 h 289583"/>
                  <a:gd name="connsiteX3" fmla="*/ 0 w 1510124"/>
                  <a:gd name="connsiteY3" fmla="*/ 289583 h 289583"/>
                  <a:gd name="connsiteX4" fmla="*/ 0 w 1510124"/>
                  <a:gd name="connsiteY4" fmla="*/ 0 h 28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124" h="289583">
                    <a:moveTo>
                      <a:pt x="0" y="0"/>
                    </a:moveTo>
                    <a:lnTo>
                      <a:pt x="1510124" y="0"/>
                    </a:lnTo>
                    <a:lnTo>
                      <a:pt x="1510124" y="289583"/>
                    </a:lnTo>
                    <a:lnTo>
                      <a:pt x="0" y="289583"/>
                    </a:lnTo>
                    <a:lnTo>
                      <a:pt x="0" y="0"/>
                    </a:lnTo>
                    <a:close/>
                  </a:path>
                </a:pathLst>
              </a:custGeom>
            </p:spPr>
            <p:style>
              <a:lnRef idx="2">
                <a:schemeClr val="accent5">
                  <a:hueOff val="-1799985"/>
                  <a:satOff val="-66667"/>
                  <a:lumOff val="-339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zh-TW" altLang="en-US" sz="1400" b="1" kern="1200">
                    <a:latin typeface="微軟正黑體" panose="020B0604030504040204" pitchFamily="34" charset="-120"/>
                    <a:ea typeface="微軟正黑體" panose="020B0604030504040204" pitchFamily="34" charset="-120"/>
                  </a:rPr>
                  <a:t>２名</a:t>
                </a:r>
                <a:endParaRPr lang="zh-TW" altLang="en-US" sz="1400" b="1" kern="1200" dirty="0">
                  <a:latin typeface="微軟正黑體" panose="020B0604030504040204" pitchFamily="34" charset="-120"/>
                  <a:ea typeface="微軟正黑體" panose="020B0604030504040204" pitchFamily="34" charset="-120"/>
                </a:endParaRPr>
              </a:p>
            </p:txBody>
          </p:sp>
          <p:sp>
            <p:nvSpPr>
              <p:cNvPr id="18" name="手繪多邊形: 圖案 17">
                <a:extLst>
                  <a:ext uri="{FF2B5EF4-FFF2-40B4-BE49-F238E27FC236}">
                    <a16:creationId xmlns:a16="http://schemas.microsoft.com/office/drawing/2014/main" id="{59032106-02D7-4603-B17A-F2B521E53937}"/>
                  </a:ext>
                </a:extLst>
              </p:cNvPr>
              <p:cNvSpPr/>
              <p:nvPr/>
            </p:nvSpPr>
            <p:spPr>
              <a:xfrm>
                <a:off x="8433579" y="4273034"/>
                <a:ext cx="1677916" cy="868750"/>
              </a:xfrm>
              <a:custGeom>
                <a:avLst/>
                <a:gdLst>
                  <a:gd name="connsiteX0" fmla="*/ 0 w 1677916"/>
                  <a:gd name="connsiteY0" fmla="*/ 0 h 868750"/>
                  <a:gd name="connsiteX1" fmla="*/ 1677916 w 1677916"/>
                  <a:gd name="connsiteY1" fmla="*/ 0 h 868750"/>
                  <a:gd name="connsiteX2" fmla="*/ 1677916 w 1677916"/>
                  <a:gd name="connsiteY2" fmla="*/ 868750 h 868750"/>
                  <a:gd name="connsiteX3" fmla="*/ 0 w 1677916"/>
                  <a:gd name="connsiteY3" fmla="*/ 868750 h 868750"/>
                  <a:gd name="connsiteX4" fmla="*/ 0 w 1677916"/>
                  <a:gd name="connsiteY4" fmla="*/ 0 h 86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916" h="868750">
                    <a:moveTo>
                      <a:pt x="0" y="0"/>
                    </a:moveTo>
                    <a:lnTo>
                      <a:pt x="1677916" y="0"/>
                    </a:lnTo>
                    <a:lnTo>
                      <a:pt x="1677916" y="868750"/>
                    </a:lnTo>
                    <a:lnTo>
                      <a:pt x="0" y="868750"/>
                    </a:lnTo>
                    <a:lnTo>
                      <a:pt x="0" y="0"/>
                    </a:lnTo>
                    <a:close/>
                  </a:path>
                </a:pathLst>
              </a:custGeom>
            </p:spPr>
            <p:style>
              <a:lnRef idx="2">
                <a:schemeClr val="lt1">
                  <a:hueOff val="0"/>
                  <a:satOff val="0"/>
                  <a:lumOff val="0"/>
                  <a:alphaOff val="0"/>
                </a:schemeClr>
              </a:lnRef>
              <a:fillRef idx="1">
                <a:schemeClr val="accent5">
                  <a:hueOff val="-2699978"/>
                  <a:satOff val="-100000"/>
                  <a:lumOff val="-5098"/>
                  <a:alphaOff val="0"/>
                </a:schemeClr>
              </a:fillRef>
              <a:effectRef idx="0">
                <a:schemeClr val="accent5">
                  <a:hueOff val="-2699978"/>
                  <a:satOff val="-100000"/>
                  <a:lumOff val="-5098"/>
                  <a:alphaOff val="0"/>
                </a:schemeClr>
              </a:effectRef>
              <a:fontRef idx="minor">
                <a:schemeClr val="lt1"/>
              </a:fontRef>
            </p:style>
            <p:txBody>
              <a:bodyPr spcFirstLastPara="0" vert="horz" wrap="square" lIns="12700" tIns="12700" rIns="12700" bIns="12259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tx1"/>
                    </a:solidFill>
                    <a:latin typeface="微軟正黑體" panose="020B0604030504040204" pitchFamily="34" charset="-120"/>
                    <a:ea typeface="微軟正黑體" panose="020B0604030504040204" pitchFamily="34" charset="-120"/>
                  </a:rPr>
                  <a:t>學生委員</a:t>
                </a:r>
              </a:p>
            </p:txBody>
          </p:sp>
          <p:sp>
            <p:nvSpPr>
              <p:cNvPr id="19" name="手繪多邊形: 圖案 18">
                <a:extLst>
                  <a:ext uri="{FF2B5EF4-FFF2-40B4-BE49-F238E27FC236}">
                    <a16:creationId xmlns:a16="http://schemas.microsoft.com/office/drawing/2014/main" id="{A84B107F-E0CE-4098-A47A-F6D904E6376C}"/>
                  </a:ext>
                </a:extLst>
              </p:cNvPr>
              <p:cNvSpPr/>
              <p:nvPr/>
            </p:nvSpPr>
            <p:spPr>
              <a:xfrm>
                <a:off x="8769162" y="4948729"/>
                <a:ext cx="1510124" cy="289583"/>
              </a:xfrm>
              <a:custGeom>
                <a:avLst/>
                <a:gdLst>
                  <a:gd name="connsiteX0" fmla="*/ 0 w 1510124"/>
                  <a:gd name="connsiteY0" fmla="*/ 0 h 289583"/>
                  <a:gd name="connsiteX1" fmla="*/ 1510124 w 1510124"/>
                  <a:gd name="connsiteY1" fmla="*/ 0 h 289583"/>
                  <a:gd name="connsiteX2" fmla="*/ 1510124 w 1510124"/>
                  <a:gd name="connsiteY2" fmla="*/ 289583 h 289583"/>
                  <a:gd name="connsiteX3" fmla="*/ 0 w 1510124"/>
                  <a:gd name="connsiteY3" fmla="*/ 289583 h 289583"/>
                  <a:gd name="connsiteX4" fmla="*/ 0 w 1510124"/>
                  <a:gd name="connsiteY4" fmla="*/ 0 h 28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124" h="289583">
                    <a:moveTo>
                      <a:pt x="0" y="0"/>
                    </a:moveTo>
                    <a:lnTo>
                      <a:pt x="1510124" y="0"/>
                    </a:lnTo>
                    <a:lnTo>
                      <a:pt x="1510124" y="289583"/>
                    </a:lnTo>
                    <a:lnTo>
                      <a:pt x="0" y="289583"/>
                    </a:lnTo>
                    <a:lnTo>
                      <a:pt x="0" y="0"/>
                    </a:lnTo>
                    <a:close/>
                  </a:path>
                </a:pathLst>
              </a:custGeom>
            </p:spPr>
            <p:style>
              <a:lnRef idx="2">
                <a:schemeClr val="accent5">
                  <a:hueOff val="-2699978"/>
                  <a:satOff val="-100000"/>
                  <a:lumOff val="-509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zh-TW" altLang="en-US" sz="1400" b="1" kern="1200">
                    <a:latin typeface="微軟正黑體" panose="020B0604030504040204" pitchFamily="34" charset="-120"/>
                    <a:ea typeface="微軟正黑體" panose="020B0604030504040204" pitchFamily="34" charset="-120"/>
                  </a:rPr>
                  <a:t>５名</a:t>
                </a:r>
                <a:endParaRPr lang="zh-TW" altLang="en-US" sz="1400" b="1" kern="1200" dirty="0">
                  <a:latin typeface="微軟正黑體" panose="020B0604030504040204" pitchFamily="34" charset="-120"/>
                  <a:ea typeface="微軟正黑體" panose="020B0604030504040204" pitchFamily="34" charset="-120"/>
                </a:endParaRPr>
              </a:p>
            </p:txBody>
          </p:sp>
          <p:sp>
            <p:nvSpPr>
              <p:cNvPr id="20" name="手繪多邊形: 圖案 19">
                <a:extLst>
                  <a:ext uri="{FF2B5EF4-FFF2-40B4-BE49-F238E27FC236}">
                    <a16:creationId xmlns:a16="http://schemas.microsoft.com/office/drawing/2014/main" id="{BED8267D-3F54-46B2-92D7-F7E64C91AC76}"/>
                  </a:ext>
                </a:extLst>
              </p:cNvPr>
              <p:cNvSpPr/>
              <p:nvPr/>
            </p:nvSpPr>
            <p:spPr>
              <a:xfrm>
                <a:off x="3457893" y="3109108"/>
                <a:ext cx="2009271" cy="726953"/>
              </a:xfrm>
              <a:custGeom>
                <a:avLst/>
                <a:gdLst>
                  <a:gd name="connsiteX0" fmla="*/ 0 w 2009271"/>
                  <a:gd name="connsiteY0" fmla="*/ 0 h 726953"/>
                  <a:gd name="connsiteX1" fmla="*/ 2009271 w 2009271"/>
                  <a:gd name="connsiteY1" fmla="*/ 0 h 726953"/>
                  <a:gd name="connsiteX2" fmla="*/ 2009271 w 2009271"/>
                  <a:gd name="connsiteY2" fmla="*/ 726953 h 726953"/>
                  <a:gd name="connsiteX3" fmla="*/ 0 w 2009271"/>
                  <a:gd name="connsiteY3" fmla="*/ 726953 h 726953"/>
                  <a:gd name="connsiteX4" fmla="*/ 0 w 2009271"/>
                  <a:gd name="connsiteY4" fmla="*/ 0 h 726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271" h="726953">
                    <a:moveTo>
                      <a:pt x="0" y="0"/>
                    </a:moveTo>
                    <a:lnTo>
                      <a:pt x="2009271" y="0"/>
                    </a:lnTo>
                    <a:lnTo>
                      <a:pt x="2009271" y="726953"/>
                    </a:lnTo>
                    <a:lnTo>
                      <a:pt x="0" y="726953"/>
                    </a:lnTo>
                    <a:lnTo>
                      <a:pt x="0" y="0"/>
                    </a:lnTo>
                    <a:close/>
                  </a:path>
                </a:pathLst>
              </a:custGeom>
              <a:solidFill>
                <a:schemeClr val="accent5"/>
              </a:solidFill>
              <a:ln>
                <a:solidFill>
                  <a:schemeClr val="bg1"/>
                </a:solid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12700" tIns="12700" rIns="12700" bIns="12259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tx1"/>
                    </a:solidFill>
                    <a:latin typeface="微軟正黑體" panose="020B0604030504040204" pitchFamily="34" charset="-120"/>
                    <a:ea typeface="微軟正黑體" panose="020B0604030504040204" pitchFamily="34" charset="-120"/>
                  </a:rPr>
                  <a:t>副主任委員</a:t>
                </a:r>
              </a:p>
            </p:txBody>
          </p:sp>
          <p:sp>
            <p:nvSpPr>
              <p:cNvPr id="21" name="手繪多邊形: 圖案 20">
                <a:extLst>
                  <a:ext uri="{FF2B5EF4-FFF2-40B4-BE49-F238E27FC236}">
                    <a16:creationId xmlns:a16="http://schemas.microsoft.com/office/drawing/2014/main" id="{1BA5C896-454D-4289-BD49-AA57B4A8B4BE}"/>
                  </a:ext>
                </a:extLst>
              </p:cNvPr>
              <p:cNvSpPr/>
              <p:nvPr/>
            </p:nvSpPr>
            <p:spPr>
              <a:xfrm>
                <a:off x="3994504" y="3564470"/>
                <a:ext cx="1605186" cy="294439"/>
              </a:xfrm>
              <a:custGeom>
                <a:avLst/>
                <a:gdLst>
                  <a:gd name="connsiteX0" fmla="*/ 0 w 1605186"/>
                  <a:gd name="connsiteY0" fmla="*/ 0 h 294439"/>
                  <a:gd name="connsiteX1" fmla="*/ 1605186 w 1605186"/>
                  <a:gd name="connsiteY1" fmla="*/ 0 h 294439"/>
                  <a:gd name="connsiteX2" fmla="*/ 1605186 w 1605186"/>
                  <a:gd name="connsiteY2" fmla="*/ 294439 h 294439"/>
                  <a:gd name="connsiteX3" fmla="*/ 0 w 1605186"/>
                  <a:gd name="connsiteY3" fmla="*/ 294439 h 294439"/>
                  <a:gd name="connsiteX4" fmla="*/ 0 w 1605186"/>
                  <a:gd name="connsiteY4" fmla="*/ 0 h 29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186" h="294439">
                    <a:moveTo>
                      <a:pt x="0" y="0"/>
                    </a:moveTo>
                    <a:lnTo>
                      <a:pt x="1605186" y="0"/>
                    </a:lnTo>
                    <a:lnTo>
                      <a:pt x="1605186" y="294439"/>
                    </a:lnTo>
                    <a:lnTo>
                      <a:pt x="0" y="294439"/>
                    </a:lnTo>
                    <a:lnTo>
                      <a:pt x="0" y="0"/>
                    </a:lnTo>
                    <a:close/>
                  </a:path>
                </a:pathLst>
              </a:custGeom>
              <a:ln>
                <a:solidFill>
                  <a:schemeClr val="accent5">
                    <a:lumMod val="9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en-US" altLang="zh-TW" sz="1400" b="1" kern="1200" dirty="0">
                    <a:latin typeface="微軟正黑體" panose="020B0604030504040204" pitchFamily="34" charset="-120"/>
                    <a:ea typeface="微軟正黑體" panose="020B0604030504040204" pitchFamily="34" charset="-120"/>
                  </a:rPr>
                  <a:t>1</a:t>
                </a:r>
                <a:r>
                  <a:rPr lang="zh-TW" altLang="en-US" sz="1400" b="1" kern="1200" dirty="0">
                    <a:latin typeface="微軟正黑體" panose="020B0604030504040204" pitchFamily="34" charset="-120"/>
                    <a:ea typeface="微軟正黑體" panose="020B0604030504040204" pitchFamily="34" charset="-120"/>
                  </a:rPr>
                  <a:t>名，由教師兼任</a:t>
                </a:r>
              </a:p>
            </p:txBody>
          </p:sp>
          <p:sp>
            <p:nvSpPr>
              <p:cNvPr id="22" name="手繪多邊形: 圖案 21">
                <a:extLst>
                  <a:ext uri="{FF2B5EF4-FFF2-40B4-BE49-F238E27FC236}">
                    <a16:creationId xmlns:a16="http://schemas.microsoft.com/office/drawing/2014/main" id="{FC1C5930-0E0C-4FA1-8B79-D08FE2DF4603}"/>
                  </a:ext>
                </a:extLst>
              </p:cNvPr>
              <p:cNvSpPr/>
              <p:nvPr/>
            </p:nvSpPr>
            <p:spPr>
              <a:xfrm>
                <a:off x="8673367" y="3540980"/>
                <a:ext cx="1397733" cy="452023"/>
              </a:xfrm>
              <a:custGeom>
                <a:avLst/>
                <a:gdLst>
                  <a:gd name="connsiteX0" fmla="*/ 0 w 1796075"/>
                  <a:gd name="connsiteY0" fmla="*/ 0 h 758671"/>
                  <a:gd name="connsiteX1" fmla="*/ 1796075 w 1796075"/>
                  <a:gd name="connsiteY1" fmla="*/ 0 h 758671"/>
                  <a:gd name="connsiteX2" fmla="*/ 1796075 w 1796075"/>
                  <a:gd name="connsiteY2" fmla="*/ 758671 h 758671"/>
                  <a:gd name="connsiteX3" fmla="*/ 0 w 1796075"/>
                  <a:gd name="connsiteY3" fmla="*/ 758671 h 758671"/>
                  <a:gd name="connsiteX4" fmla="*/ 0 w 1796075"/>
                  <a:gd name="connsiteY4" fmla="*/ 0 h 758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075" h="758671">
                    <a:moveTo>
                      <a:pt x="0" y="0"/>
                    </a:moveTo>
                    <a:lnTo>
                      <a:pt x="1796075" y="0"/>
                    </a:lnTo>
                    <a:lnTo>
                      <a:pt x="1796075" y="758671"/>
                    </a:lnTo>
                    <a:lnTo>
                      <a:pt x="0" y="758671"/>
                    </a:lnTo>
                    <a:lnTo>
                      <a:pt x="0" y="0"/>
                    </a:lnTo>
                    <a:close/>
                  </a:path>
                </a:pathLst>
              </a:custGeom>
              <a:solidFill>
                <a:schemeClr val="accent4">
                  <a:lumMod val="90000"/>
                </a:schemeClr>
              </a:solidFill>
            </p:spPr>
            <p:style>
              <a:lnRef idx="2">
                <a:schemeClr val="lt1">
                  <a:shade val="80000"/>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2700" tIns="12700" rIns="12700" bIns="12259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tx1"/>
                    </a:solidFill>
                    <a:latin typeface="微軟正黑體" panose="020B0604030504040204" pitchFamily="34" charset="-120"/>
                    <a:ea typeface="微軟正黑體" panose="020B0604030504040204" pitchFamily="34" charset="-120"/>
                  </a:rPr>
                  <a:t>行政承辦人</a:t>
                </a:r>
              </a:p>
            </p:txBody>
          </p:sp>
        </p:grpSp>
        <p:cxnSp>
          <p:nvCxnSpPr>
            <p:cNvPr id="26" name="直線接點 25">
              <a:extLst>
                <a:ext uri="{FF2B5EF4-FFF2-40B4-BE49-F238E27FC236}">
                  <a16:creationId xmlns:a16="http://schemas.microsoft.com/office/drawing/2014/main" id="{1A5F7BA8-AD78-4757-BFA5-1EB0E52261C8}"/>
                </a:ext>
              </a:extLst>
            </p:cNvPr>
            <p:cNvCxnSpPr/>
            <p:nvPr/>
          </p:nvCxnSpPr>
          <p:spPr>
            <a:xfrm>
              <a:off x="5803900" y="3797300"/>
              <a:ext cx="2880000"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9" name="直線接點 28">
              <a:extLst>
                <a:ext uri="{FF2B5EF4-FFF2-40B4-BE49-F238E27FC236}">
                  <a16:creationId xmlns:a16="http://schemas.microsoft.com/office/drawing/2014/main" id="{501A11B4-5C15-4FE2-B9A5-08F5DB489F4B}"/>
                </a:ext>
              </a:extLst>
            </p:cNvPr>
            <p:cNvCxnSpPr>
              <a:cxnSpLocks/>
            </p:cNvCxnSpPr>
            <p:nvPr/>
          </p:nvCxnSpPr>
          <p:spPr>
            <a:xfrm>
              <a:off x="5467164" y="3467100"/>
              <a:ext cx="336736" cy="0"/>
            </a:xfrm>
            <a:prstGeom prst="line">
              <a:avLst/>
            </a:prstGeom>
            <a:ln w="28575"/>
          </p:spPr>
          <p:style>
            <a:lnRef idx="1">
              <a:schemeClr val="accent6"/>
            </a:lnRef>
            <a:fillRef idx="0">
              <a:schemeClr val="accent6"/>
            </a:fillRef>
            <a:effectRef idx="0">
              <a:schemeClr val="accent6"/>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5"/>
          <p:cNvSpPr/>
          <p:nvPr/>
        </p:nvSpPr>
        <p:spPr>
          <a:xfrm>
            <a:off x="3990751" y="1482067"/>
            <a:ext cx="4210494" cy="3934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2" name="Google Shape;502;p15"/>
          <p:cNvSpPr txBox="1">
            <a:spLocks noGrp="1"/>
          </p:cNvSpPr>
          <p:nvPr>
            <p:ph type="body" idx="1"/>
          </p:nvPr>
        </p:nvSpPr>
        <p:spPr>
          <a:xfrm>
            <a:off x="1105784" y="1991257"/>
            <a:ext cx="6602819" cy="4200123"/>
          </a:xfrm>
          <a:prstGeom prst="rect">
            <a:avLst/>
          </a:prstGeom>
        </p:spPr>
        <p:txBody>
          <a:bodyPr spcFirstLastPara="1" wrap="square" lIns="121900" tIns="121900" rIns="121900" bIns="121900" anchor="t" anchorCtr="0">
            <a:noAutofit/>
          </a:bodyPr>
          <a:lstStyle/>
          <a:p>
            <a:pPr marL="76200" indent="0">
              <a:lnSpc>
                <a:spcPct val="150000"/>
              </a:lnSpc>
              <a:spcBef>
                <a:spcPts val="600"/>
              </a:spcBef>
              <a:buNone/>
            </a:pPr>
            <a:r>
              <a:rPr lang="zh-TW" altLang="en-US" sz="2000" b="1" dirty="0">
                <a:solidFill>
                  <a:srgbClr val="000092"/>
                </a:solidFill>
                <a:latin typeface="微軟正黑體" panose="020B0604030504040204" pitchFamily="34" charset="-120"/>
                <a:ea typeface="微軟正黑體" panose="020B0604030504040204" pitchFamily="34" charset="-120"/>
              </a:rPr>
              <a:t>依據</a:t>
            </a:r>
            <a:r>
              <a:rPr lang="en-US" altLang="zh-TW" sz="2000" b="1" dirty="0">
                <a:solidFill>
                  <a:srgbClr val="000092"/>
                </a:solidFill>
                <a:latin typeface="微軟正黑體" panose="020B0604030504040204" pitchFamily="34" charset="-120"/>
                <a:ea typeface="微軟正黑體" panose="020B0604030504040204" pitchFamily="34" charset="-120"/>
              </a:rPr>
              <a:t>《</a:t>
            </a:r>
            <a:r>
              <a:rPr lang="zh-TW" altLang="en-US" sz="2000" b="1" dirty="0">
                <a:solidFill>
                  <a:srgbClr val="000092"/>
                </a:solidFill>
                <a:latin typeface="微軟正黑體" panose="020B0604030504040204" pitchFamily="34" charset="-120"/>
                <a:ea typeface="微軟正黑體" panose="020B0604030504040204" pitchFamily="34" charset="-120"/>
              </a:rPr>
              <a:t>性別平等教育法</a:t>
            </a:r>
            <a:r>
              <a:rPr lang="en-US" altLang="zh-TW" sz="2000" b="1" dirty="0">
                <a:solidFill>
                  <a:srgbClr val="000092"/>
                </a:solidFill>
                <a:latin typeface="微軟正黑體" panose="020B0604030504040204" pitchFamily="34" charset="-120"/>
                <a:ea typeface="微軟正黑體" panose="020B0604030504040204" pitchFamily="34" charset="-120"/>
              </a:rPr>
              <a:t>》</a:t>
            </a:r>
            <a:r>
              <a:rPr lang="zh-TW" altLang="en-US" sz="2000" b="1" dirty="0">
                <a:solidFill>
                  <a:srgbClr val="000092"/>
                </a:solidFill>
                <a:latin typeface="微軟正黑體" panose="020B0604030504040204" pitchFamily="34" charset="-120"/>
                <a:ea typeface="微軟正黑體" panose="020B0604030504040204" pitchFamily="34" charset="-120"/>
              </a:rPr>
              <a:t>第</a:t>
            </a:r>
            <a:r>
              <a:rPr lang="en-US" altLang="zh-TW" sz="2000" b="1" dirty="0">
                <a:solidFill>
                  <a:srgbClr val="000092"/>
                </a:solidFill>
                <a:latin typeface="微軟正黑體" panose="020B0604030504040204" pitchFamily="34" charset="-120"/>
                <a:ea typeface="微軟正黑體" panose="020B0604030504040204" pitchFamily="34" charset="-120"/>
              </a:rPr>
              <a:t>3</a:t>
            </a:r>
            <a:r>
              <a:rPr lang="zh-TW" altLang="en-US" sz="2000" b="1" dirty="0">
                <a:solidFill>
                  <a:srgbClr val="000092"/>
                </a:solidFill>
                <a:latin typeface="微軟正黑體" panose="020B0604030504040204" pitchFamily="34" charset="-120"/>
                <a:ea typeface="微軟正黑體" panose="020B0604030504040204" pitchFamily="34" charset="-120"/>
              </a:rPr>
              <a:t>條第</a:t>
            </a:r>
            <a:r>
              <a:rPr lang="en-US" altLang="zh-TW" sz="2000" b="1" dirty="0">
                <a:solidFill>
                  <a:srgbClr val="000092"/>
                </a:solidFill>
                <a:latin typeface="微軟正黑體" panose="020B0604030504040204" pitchFamily="34" charset="-120"/>
                <a:ea typeface="微軟正黑體" panose="020B0604030504040204" pitchFamily="34" charset="-120"/>
              </a:rPr>
              <a:t>3</a:t>
            </a:r>
            <a:r>
              <a:rPr lang="zh-TW" altLang="en-US" sz="2000" b="1" dirty="0">
                <a:solidFill>
                  <a:srgbClr val="000092"/>
                </a:solidFill>
                <a:latin typeface="微軟正黑體" panose="020B0604030504040204" pitchFamily="34" charset="-120"/>
                <a:ea typeface="微軟正黑體" panose="020B0604030504040204" pitchFamily="34" charset="-120"/>
              </a:rPr>
              <a:t>款第</a:t>
            </a:r>
            <a:r>
              <a:rPr lang="en-US" altLang="zh-TW" sz="2000" b="1" dirty="0">
                <a:solidFill>
                  <a:srgbClr val="000092"/>
                </a:solidFill>
                <a:latin typeface="微軟正黑體" panose="020B0604030504040204" pitchFamily="34" charset="-120"/>
                <a:ea typeface="微軟正黑體" panose="020B0604030504040204" pitchFamily="34" charset="-120"/>
              </a:rPr>
              <a:t>2</a:t>
            </a:r>
            <a:r>
              <a:rPr lang="zh-TW" altLang="en-US" sz="2000" b="1" dirty="0">
                <a:solidFill>
                  <a:srgbClr val="000092"/>
                </a:solidFill>
                <a:latin typeface="微軟正黑體" panose="020B0604030504040204" pitchFamily="34" charset="-120"/>
                <a:ea typeface="微軟正黑體" panose="020B0604030504040204" pitchFamily="34" charset="-120"/>
              </a:rPr>
              <a:t>目：</a:t>
            </a:r>
          </a:p>
          <a:p>
            <a:pPr marL="533400" lvl="1" indent="0">
              <a:lnSpc>
                <a:spcPct val="150000"/>
              </a:lnSpc>
              <a:spcBef>
                <a:spcPts val="600"/>
              </a:spcBef>
              <a:buNone/>
            </a:pPr>
            <a:r>
              <a:rPr lang="zh-TW" altLang="en-US" sz="2000" b="1" dirty="0">
                <a:solidFill>
                  <a:srgbClr val="000092"/>
                </a:solidFill>
                <a:latin typeface="微軟正黑體" panose="020B0604030504040204" pitchFamily="34" charset="-120"/>
                <a:ea typeface="微軟正黑體" panose="020B0604030504040204" pitchFamily="34" charset="-120"/>
              </a:rPr>
              <a:t>指符合下列情形之一，且未達性侵害之程度者：​</a:t>
            </a:r>
          </a:p>
          <a:p>
            <a:pPr lvl="1">
              <a:lnSpc>
                <a:spcPct val="150000"/>
              </a:lnSpc>
              <a:spcBef>
                <a:spcPts val="600"/>
              </a:spcBef>
              <a:buFont typeface="Wingdings" panose="05000000000000000000" pitchFamily="2" charset="2"/>
              <a:buChar char="ü"/>
            </a:pPr>
            <a:r>
              <a:rPr lang="zh-TW" altLang="en-US" sz="2000" b="1" dirty="0">
                <a:solidFill>
                  <a:srgbClr val="000092"/>
                </a:solidFill>
                <a:latin typeface="微軟正黑體" panose="020B0604030504040204" pitchFamily="34" charset="-120"/>
                <a:ea typeface="微軟正黑體" panose="020B0604030504040204" pitchFamily="34" charset="-120"/>
              </a:rPr>
              <a:t>以明示或暗示之方式，從事不受歡迎且與性或性別有關之言詞或行為，致影響他人之人格尊嚴、學習、或工作之機會或表現者。</a:t>
            </a:r>
          </a:p>
          <a:p>
            <a:pPr lvl="1">
              <a:lnSpc>
                <a:spcPct val="150000"/>
              </a:lnSpc>
              <a:spcBef>
                <a:spcPts val="600"/>
              </a:spcBef>
              <a:buFont typeface="Wingdings" panose="05000000000000000000" pitchFamily="2" charset="2"/>
              <a:buChar char="ü"/>
            </a:pPr>
            <a:r>
              <a:rPr lang="zh-TW" altLang="en-US" sz="2000" b="1" dirty="0">
                <a:solidFill>
                  <a:srgbClr val="000092"/>
                </a:solidFill>
                <a:latin typeface="微軟正黑體" panose="020B0604030504040204" pitchFamily="34" charset="-120"/>
                <a:ea typeface="微軟正黑體" panose="020B0604030504040204" pitchFamily="34" charset="-120"/>
              </a:rPr>
              <a:t>以性或性別有關之行為，作為自己或他人獲得、喪失或減損其學習或工作有關權益之條件者。</a:t>
            </a:r>
          </a:p>
        </p:txBody>
      </p:sp>
      <p:sp>
        <p:nvSpPr>
          <p:cNvPr id="6" name="標題 1">
            <a:extLst>
              <a:ext uri="{FF2B5EF4-FFF2-40B4-BE49-F238E27FC236}">
                <a16:creationId xmlns:a16="http://schemas.microsoft.com/office/drawing/2014/main" id="{75AB51E7-31AE-4370-A7B6-150B31DF5393}"/>
              </a:ext>
            </a:extLst>
          </p:cNvPr>
          <p:cNvSpPr>
            <a:spLocks noGrp="1"/>
          </p:cNvSpPr>
          <p:nvPr>
            <p:ph type="title"/>
          </p:nvPr>
        </p:nvSpPr>
        <p:spPr>
          <a:xfrm>
            <a:off x="1206407" y="1117602"/>
            <a:ext cx="9779183" cy="728930"/>
          </a:xfrm>
        </p:spPr>
        <p:txBody>
          <a:bodyPr/>
          <a:lstStyle/>
          <a:p>
            <a:pPr algn="ctr"/>
            <a:r>
              <a:rPr lang="zh-TW" altLang="en-US" sz="3600" b="1" dirty="0">
                <a:solidFill>
                  <a:srgbClr val="C00000"/>
                </a:solidFill>
                <a:latin typeface="微軟正黑體" panose="020B0604030504040204" pitchFamily="34" charset="-120"/>
                <a:ea typeface="微軟正黑體" panose="020B0604030504040204" pitchFamily="34" charset="-120"/>
              </a:rPr>
              <a:t>何謂校園性騷擾</a:t>
            </a:r>
          </a:p>
        </p:txBody>
      </p:sp>
      <p:pic>
        <p:nvPicPr>
          <p:cNvPr id="9" name="Picture 2" descr="又有一名受害者站出來舉報瀋陽對其性騷擾">
            <a:extLst>
              <a:ext uri="{FF2B5EF4-FFF2-40B4-BE49-F238E27FC236}">
                <a16:creationId xmlns:a16="http://schemas.microsoft.com/office/drawing/2014/main" id="{4C4A9910-3C2D-497E-823A-40E061865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216" y="2867978"/>
            <a:ext cx="3175000" cy="2114550"/>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a:extLst>
              <a:ext uri="{FF2B5EF4-FFF2-40B4-BE49-F238E27FC236}">
                <a16:creationId xmlns:a16="http://schemas.microsoft.com/office/drawing/2014/main" id="{5F2771E3-0628-48C9-8AFC-1C27CB649464}"/>
              </a:ext>
            </a:extLst>
          </p:cNvPr>
          <p:cNvSpPr txBox="1">
            <a:spLocks/>
          </p:cNvSpPr>
          <p:nvPr/>
        </p:nvSpPr>
        <p:spPr>
          <a:xfrm>
            <a:off x="9498716" y="4987537"/>
            <a:ext cx="1741295"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800" dirty="0">
                <a:solidFill>
                  <a:schemeClr val="bg2"/>
                </a:solidFill>
                <a:latin typeface="微軟正黑體" panose="020B0604030504040204" pitchFamily="34" charset="-120"/>
                <a:ea typeface="微軟正黑體" panose="020B0604030504040204" pitchFamily="34" charset="-120"/>
              </a:rPr>
              <a:t>示意圖片來源：</a:t>
            </a:r>
            <a:r>
              <a:rPr lang="en-US" altLang="zh-TW" sz="800"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800" dirty="0" err="1">
                <a:solidFill>
                  <a:schemeClr val="tx1">
                    <a:lumMod val="75000"/>
                    <a:lumOff val="25000"/>
                  </a:schemeClr>
                </a:solidFill>
                <a:latin typeface="微軟正黑體" panose="020B0604030504040204" pitchFamily="34" charset="-120"/>
                <a:ea typeface="微軟正黑體" panose="020B0604030504040204" pitchFamily="34" charset="-120"/>
              </a:rPr>
              <a:t>istock</a:t>
            </a:r>
            <a:endParaRPr lang="zh-TW" altLang="en-US" sz="800" dirty="0">
              <a:solidFill>
                <a:schemeClr val="bg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19646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5"/>
          <p:cNvSpPr/>
          <p:nvPr/>
        </p:nvSpPr>
        <p:spPr>
          <a:xfrm>
            <a:off x="3889743" y="1517611"/>
            <a:ext cx="4412511" cy="35841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2" name="Google Shape;502;p15"/>
          <p:cNvSpPr txBox="1">
            <a:spLocks noGrp="1"/>
          </p:cNvSpPr>
          <p:nvPr>
            <p:ph type="body" idx="1"/>
          </p:nvPr>
        </p:nvSpPr>
        <p:spPr>
          <a:xfrm>
            <a:off x="4501787" y="2065175"/>
            <a:ext cx="5983361" cy="3675977"/>
          </a:xfrm>
          <a:prstGeom prst="rect">
            <a:avLst/>
          </a:prstGeom>
        </p:spPr>
        <p:txBody>
          <a:bodyPr spcFirstLastPara="1" wrap="square" lIns="121900" tIns="121900" rIns="121900" bIns="121900" anchor="t" anchorCtr="0">
            <a:noAutofit/>
          </a:bodyPr>
          <a:lstStyle/>
          <a:p>
            <a:pPr marL="76200" indent="0">
              <a:lnSpc>
                <a:spcPct val="150000"/>
              </a:lnSpc>
              <a:spcBef>
                <a:spcPts val="600"/>
              </a:spcBef>
              <a:buNone/>
            </a:pPr>
            <a:r>
              <a:rPr lang="en-US" altLang="zh-TW" sz="2000" b="1" dirty="0">
                <a:solidFill>
                  <a:srgbClr val="000092"/>
                </a:solidFill>
                <a:latin typeface="微軟正黑體" panose="020B0604030504040204" pitchFamily="34" charset="-120"/>
                <a:ea typeface="微軟正黑體" panose="020B0604030504040204" pitchFamily="34" charset="-120"/>
              </a:rPr>
              <a:t>依據《性別平等教育法》第3條第3款</a:t>
            </a:r>
            <a:r>
              <a:rPr lang="zh-TW" altLang="en-US" sz="2000" b="1" dirty="0">
                <a:solidFill>
                  <a:srgbClr val="000092"/>
                </a:solidFill>
                <a:latin typeface="微軟正黑體" panose="020B0604030504040204" pitchFamily="34" charset="-120"/>
                <a:ea typeface="微軟正黑體" panose="020B0604030504040204" pitchFamily="34" charset="-120"/>
              </a:rPr>
              <a:t>第</a:t>
            </a:r>
            <a:r>
              <a:rPr lang="en-US" altLang="zh-TW" sz="2000" b="1" dirty="0">
                <a:solidFill>
                  <a:srgbClr val="000092"/>
                </a:solidFill>
                <a:latin typeface="微軟正黑體" panose="020B0604030504040204" pitchFamily="34" charset="-120"/>
                <a:ea typeface="微軟正黑體" panose="020B0604030504040204" pitchFamily="34" charset="-120"/>
              </a:rPr>
              <a:t>3</a:t>
            </a:r>
            <a:r>
              <a:rPr lang="zh-TW" altLang="en-US" sz="2000" b="1" dirty="0">
                <a:solidFill>
                  <a:srgbClr val="000092"/>
                </a:solidFill>
                <a:latin typeface="微軟正黑體" panose="020B0604030504040204" pitchFamily="34" charset="-120"/>
                <a:ea typeface="微軟正黑體" panose="020B0604030504040204" pitchFamily="34" charset="-120"/>
              </a:rPr>
              <a:t>目</a:t>
            </a:r>
            <a:r>
              <a:rPr lang="en-US" altLang="zh-TW" sz="2000" b="1" dirty="0">
                <a:solidFill>
                  <a:srgbClr val="000092"/>
                </a:solidFill>
                <a:latin typeface="微軟正黑體" panose="020B0604030504040204" pitchFamily="34" charset="-120"/>
                <a:ea typeface="微軟正黑體" panose="020B0604030504040204" pitchFamily="34" charset="-120"/>
              </a:rPr>
              <a:t>：​</a:t>
            </a:r>
          </a:p>
          <a:p>
            <a:pPr marL="76200" indent="0">
              <a:lnSpc>
                <a:spcPct val="150000"/>
              </a:lnSpc>
              <a:spcBef>
                <a:spcPts val="600"/>
              </a:spcBef>
              <a:buNone/>
            </a:pPr>
            <a:r>
              <a:rPr lang="en-US" altLang="zh-TW" sz="2000" b="1" dirty="0" err="1">
                <a:solidFill>
                  <a:srgbClr val="000092"/>
                </a:solidFill>
                <a:latin typeface="微軟正黑體" panose="020B0604030504040204" pitchFamily="34" charset="-120"/>
                <a:ea typeface="微軟正黑體" panose="020B0604030504040204" pitchFamily="34" charset="-120"/>
              </a:rPr>
              <a:t>性霸凌：指透過語言、肢體或其他暴力，對於他人之性別特徵、性別特質、性傾向或性別認同進行貶抑、攻擊或威脅之行為且非屬性騷擾者</a:t>
            </a:r>
            <a:r>
              <a:rPr lang="en-US" altLang="zh-TW" sz="2000" b="1" dirty="0">
                <a:solidFill>
                  <a:srgbClr val="000092"/>
                </a:solidFill>
                <a:latin typeface="微軟正黑體" panose="020B0604030504040204" pitchFamily="34" charset="-120"/>
                <a:ea typeface="微軟正黑體" panose="020B0604030504040204" pitchFamily="34" charset="-120"/>
              </a:rPr>
              <a:t>。</a:t>
            </a:r>
          </a:p>
          <a:p>
            <a:endParaRPr lang="zh-TW" altLang="en-US" sz="2800" dirty="0">
              <a:solidFill>
                <a:schemeClr val="tx1"/>
              </a:solidFill>
            </a:endParaRPr>
          </a:p>
        </p:txBody>
      </p:sp>
      <p:sp>
        <p:nvSpPr>
          <p:cNvPr id="6" name="標題 1">
            <a:extLst>
              <a:ext uri="{FF2B5EF4-FFF2-40B4-BE49-F238E27FC236}">
                <a16:creationId xmlns:a16="http://schemas.microsoft.com/office/drawing/2014/main" id="{75AB51E7-31AE-4370-A7B6-150B31DF5393}"/>
              </a:ext>
            </a:extLst>
          </p:cNvPr>
          <p:cNvSpPr>
            <a:spLocks noGrp="1"/>
          </p:cNvSpPr>
          <p:nvPr>
            <p:ph type="title"/>
          </p:nvPr>
        </p:nvSpPr>
        <p:spPr>
          <a:xfrm>
            <a:off x="1206408" y="1110502"/>
            <a:ext cx="9779183" cy="1325563"/>
          </a:xfrm>
        </p:spPr>
        <p:txBody>
          <a:bodyPr/>
          <a:lstStyle/>
          <a:p>
            <a:pPr algn="ctr"/>
            <a:r>
              <a:rPr lang="zh-TW" altLang="en-US" sz="3600" b="1" dirty="0">
                <a:solidFill>
                  <a:srgbClr val="C00000"/>
                </a:solidFill>
                <a:latin typeface="微軟正黑體" panose="020B0604030504040204" pitchFamily="34" charset="-120"/>
                <a:ea typeface="微軟正黑體" panose="020B0604030504040204" pitchFamily="34" charset="-120"/>
              </a:rPr>
              <a:t>何謂校園性霸凌</a:t>
            </a:r>
          </a:p>
        </p:txBody>
      </p:sp>
      <p:pic>
        <p:nvPicPr>
          <p:cNvPr id="10" name="Picture 2" descr="This is a clear statement, not a request Shot of an unrecognizable woman holding a notepad written &quot;WE ARE ALL EQUAL!&quot; in the city equality stock pictures, royalty-free photos &amp; images">
            <a:extLst>
              <a:ext uri="{FF2B5EF4-FFF2-40B4-BE49-F238E27FC236}">
                <a16:creationId xmlns:a16="http://schemas.microsoft.com/office/drawing/2014/main" id="{75CBD993-D6A1-4AD3-ACF6-8487E42BE7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14" r="10239"/>
          <a:stretch/>
        </p:blipFill>
        <p:spPr bwMode="auto">
          <a:xfrm>
            <a:off x="1706852" y="2283132"/>
            <a:ext cx="2748192" cy="2323627"/>
          </a:xfrm>
          <a:prstGeom prst="rect">
            <a:avLst/>
          </a:prstGeom>
          <a:noFill/>
          <a:extLst>
            <a:ext uri="{909E8E84-426E-40DD-AFC4-6F175D3DCCD1}">
              <a14:hiddenFill xmlns:a14="http://schemas.microsoft.com/office/drawing/2010/main">
                <a:solidFill>
                  <a:srgbClr val="FFFFFF"/>
                </a:solidFill>
              </a14:hiddenFill>
            </a:ext>
          </a:extLst>
        </p:spPr>
      </p:pic>
      <p:sp>
        <p:nvSpPr>
          <p:cNvPr id="11" name="標題 1">
            <a:extLst>
              <a:ext uri="{FF2B5EF4-FFF2-40B4-BE49-F238E27FC236}">
                <a16:creationId xmlns:a16="http://schemas.microsoft.com/office/drawing/2014/main" id="{6782FAD8-2AAC-4BEE-AA56-F5EED3DF326B}"/>
              </a:ext>
            </a:extLst>
          </p:cNvPr>
          <p:cNvSpPr txBox="1">
            <a:spLocks/>
          </p:cNvSpPr>
          <p:nvPr/>
        </p:nvSpPr>
        <p:spPr>
          <a:xfrm>
            <a:off x="2304896" y="4606758"/>
            <a:ext cx="1384601"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rPr>
              <a:t>示意圖片來源：</a:t>
            </a:r>
            <a:r>
              <a:rPr lang="en-US" altLang="zh-TW" sz="800" dirty="0" err="1">
                <a:solidFill>
                  <a:schemeClr val="tx1">
                    <a:lumMod val="75000"/>
                    <a:lumOff val="25000"/>
                  </a:schemeClr>
                </a:solidFill>
                <a:latin typeface="微軟正黑體" panose="020B0604030504040204" pitchFamily="34" charset="-120"/>
                <a:ea typeface="微軟正黑體" panose="020B0604030504040204" pitchFamily="34" charset="-120"/>
              </a:rPr>
              <a:t>istock</a:t>
            </a:r>
            <a:endParaRPr lang="zh-TW" altLang="en-US" sz="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133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5"/>
          <p:cNvSpPr/>
          <p:nvPr/>
        </p:nvSpPr>
        <p:spPr>
          <a:xfrm>
            <a:off x="3986798" y="1472345"/>
            <a:ext cx="4327452" cy="3887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2" name="Google Shape;502;p15"/>
          <p:cNvSpPr txBox="1">
            <a:spLocks noGrp="1"/>
          </p:cNvSpPr>
          <p:nvPr>
            <p:ph type="body" idx="1"/>
          </p:nvPr>
        </p:nvSpPr>
        <p:spPr>
          <a:xfrm>
            <a:off x="3196142" y="1931145"/>
            <a:ext cx="7815557" cy="4385434"/>
          </a:xfrm>
          <a:prstGeom prst="rect">
            <a:avLst/>
          </a:prstGeom>
        </p:spPr>
        <p:txBody>
          <a:bodyPr spcFirstLastPara="1" wrap="square" lIns="121900" tIns="121900" rIns="121900" bIns="121900" anchor="t" anchorCtr="0">
            <a:noAutofit/>
          </a:bodyPr>
          <a:lstStyle/>
          <a:p>
            <a:pPr marL="76200" indent="0">
              <a:lnSpc>
                <a:spcPts val="3000"/>
              </a:lnSpc>
              <a:spcBef>
                <a:spcPts val="600"/>
              </a:spcBef>
              <a:spcAft>
                <a:spcPts val="600"/>
              </a:spcAft>
              <a:buNone/>
            </a:pPr>
            <a:r>
              <a:rPr lang="zh-TW" altLang="en-US" sz="2000" b="1" dirty="0">
                <a:solidFill>
                  <a:srgbClr val="000092"/>
                </a:solidFill>
                <a:latin typeface="微軟正黑體" panose="020B0604030504040204" pitchFamily="34" charset="-120"/>
                <a:ea typeface="微軟正黑體" panose="020B0604030504040204" pitchFamily="34" charset="-120"/>
              </a:rPr>
              <a:t>依據刑法第</a:t>
            </a:r>
            <a:r>
              <a:rPr lang="en-US" altLang="zh-TW" sz="2000" b="1" dirty="0">
                <a:solidFill>
                  <a:srgbClr val="000092"/>
                </a:solidFill>
                <a:latin typeface="微軟正黑體" panose="020B0604030504040204" pitchFamily="34" charset="-120"/>
                <a:ea typeface="微軟正黑體" panose="020B0604030504040204" pitchFamily="34" charset="-120"/>
              </a:rPr>
              <a:t>10</a:t>
            </a:r>
            <a:r>
              <a:rPr lang="zh-TW" altLang="en-US" sz="2000" b="1" dirty="0">
                <a:solidFill>
                  <a:srgbClr val="000092"/>
                </a:solidFill>
                <a:latin typeface="微軟正黑體" panose="020B0604030504040204" pitchFamily="34" charset="-120"/>
                <a:ea typeface="微軟正黑體" panose="020B0604030504040204" pitchFamily="34" charset="-120"/>
              </a:rPr>
              <a:t>條第</a:t>
            </a:r>
            <a:r>
              <a:rPr lang="en-US" altLang="zh-TW" sz="2000" b="1" dirty="0">
                <a:solidFill>
                  <a:srgbClr val="000092"/>
                </a:solidFill>
                <a:latin typeface="微軟正黑體" panose="020B0604030504040204" pitchFamily="34" charset="-120"/>
                <a:ea typeface="微軟正黑體" panose="020B0604030504040204" pitchFamily="34" charset="-120"/>
              </a:rPr>
              <a:t>5</a:t>
            </a:r>
            <a:r>
              <a:rPr lang="zh-TW" altLang="en-US" sz="2000" b="1" dirty="0">
                <a:solidFill>
                  <a:srgbClr val="000092"/>
                </a:solidFill>
                <a:latin typeface="微軟正黑體" panose="020B0604030504040204" pitchFamily="34" charset="-120"/>
                <a:ea typeface="微軟正黑體" panose="020B0604030504040204" pitchFamily="34" charset="-120"/>
              </a:rPr>
              <a:t>項，性交是指在非正當目的的情形下，發生性侵入的行為：​</a:t>
            </a:r>
          </a:p>
          <a:p>
            <a:pPr>
              <a:lnSpc>
                <a:spcPts val="3000"/>
              </a:lnSpc>
              <a:spcBef>
                <a:spcPts val="600"/>
              </a:spcBef>
              <a:spcAft>
                <a:spcPts val="600"/>
              </a:spcAft>
              <a:buFont typeface="Arial" panose="020B0604020202020204" pitchFamily="34" charset="0"/>
              <a:buChar char="•"/>
            </a:pPr>
            <a:r>
              <a:rPr lang="zh-TW" altLang="en-US" sz="2000" b="1" dirty="0">
                <a:solidFill>
                  <a:srgbClr val="000092"/>
                </a:solidFill>
                <a:latin typeface="微軟正黑體" panose="020B0604030504040204" pitchFamily="34" charset="-120"/>
                <a:ea typeface="微軟正黑體" panose="020B0604030504040204" pitchFamily="34" charset="-120"/>
              </a:rPr>
              <a:t>以性器進入他人的性器（即陰莖進入陰道）、肛門（即陰莖進入肛門）或口腔（即陰莖進入口腔），或使之接合。​</a:t>
            </a:r>
            <a:endParaRPr lang="en-US" altLang="zh-TW" sz="2000" b="1" dirty="0">
              <a:solidFill>
                <a:srgbClr val="000092"/>
              </a:solidFill>
              <a:latin typeface="微軟正黑體" panose="020B0604030504040204" pitchFamily="34" charset="-120"/>
              <a:ea typeface="微軟正黑體" panose="020B0604030504040204" pitchFamily="34" charset="-120"/>
            </a:endParaRPr>
          </a:p>
          <a:p>
            <a:pPr>
              <a:lnSpc>
                <a:spcPts val="3000"/>
              </a:lnSpc>
              <a:spcBef>
                <a:spcPts val="600"/>
              </a:spcBef>
              <a:spcAft>
                <a:spcPts val="600"/>
              </a:spcAft>
              <a:buFont typeface="Arial" panose="020B0604020202020204" pitchFamily="34" charset="0"/>
              <a:buChar char="•"/>
            </a:pPr>
            <a:r>
              <a:rPr lang="zh-TW" altLang="en-US" sz="2000" b="1" dirty="0">
                <a:solidFill>
                  <a:srgbClr val="000092"/>
                </a:solidFill>
                <a:latin typeface="微軟正黑體" panose="020B0604030504040204" pitchFamily="34" charset="-120"/>
                <a:ea typeface="微軟正黑體" panose="020B0604030504040204" pitchFamily="34" charset="-120"/>
              </a:rPr>
              <a:t>以性器以外的其他身體部位或器物進入他人的性器、肛門，或使之接合，例如：以手指進入他人的性器、肛門，或以按摩棒、跳蛋、瓶身或其他物品進入他人的性器、肛門。​</a:t>
            </a:r>
            <a:endParaRPr lang="en-US" altLang="zh-TW" sz="2000" b="1" dirty="0">
              <a:solidFill>
                <a:srgbClr val="000092"/>
              </a:solidFill>
              <a:latin typeface="微軟正黑體" panose="020B0604030504040204" pitchFamily="34" charset="-120"/>
              <a:ea typeface="微軟正黑體" panose="020B0604030504040204" pitchFamily="34" charset="-120"/>
            </a:endParaRPr>
          </a:p>
          <a:p>
            <a:pPr>
              <a:lnSpc>
                <a:spcPts val="3000"/>
              </a:lnSpc>
              <a:spcBef>
                <a:spcPts val="600"/>
              </a:spcBef>
              <a:spcAft>
                <a:spcPts val="600"/>
              </a:spcAft>
              <a:buFont typeface="Arial" panose="020B0604020202020204" pitchFamily="34" charset="0"/>
              <a:buChar char="•"/>
            </a:pPr>
            <a:r>
              <a:rPr lang="zh-TW" altLang="en-US" sz="2000" b="1" dirty="0">
                <a:solidFill>
                  <a:srgbClr val="000092"/>
                </a:solidFill>
                <a:latin typeface="微軟正黑體" panose="020B0604030504040204" pitchFamily="34" charset="-120"/>
                <a:ea typeface="微軟正黑體" panose="020B0604030504040204" pitchFamily="34" charset="-120"/>
              </a:rPr>
              <a:t>至於性交行為的二人，並不限於男女之間，也包含男男與女女的性交行為。</a:t>
            </a:r>
            <a:r>
              <a:rPr lang="zh-TW" altLang="en-US" sz="2000" b="1" dirty="0">
                <a:solidFill>
                  <a:schemeClr val="tx1"/>
                </a:solidFill>
                <a:latin typeface="微軟正黑體" panose="020B0604030504040204" pitchFamily="34" charset="-120"/>
                <a:ea typeface="微軟正黑體" panose="020B0604030504040204" pitchFamily="34" charset="-120"/>
              </a:rPr>
              <a:t>​</a:t>
            </a:r>
          </a:p>
          <a:p>
            <a:endParaRPr lang="zh-TW" altLang="en-US" dirty="0">
              <a:solidFill>
                <a:schemeClr val="tx1"/>
              </a:solidFill>
            </a:endParaRPr>
          </a:p>
        </p:txBody>
      </p:sp>
      <p:pic>
        <p:nvPicPr>
          <p:cNvPr id="7" name="Picture 2" descr="性騷擾">
            <a:extLst>
              <a:ext uri="{FF2B5EF4-FFF2-40B4-BE49-F238E27FC236}">
                <a16:creationId xmlns:a16="http://schemas.microsoft.com/office/drawing/2014/main" id="{483F1CBD-A3D7-4DE4-B299-04A3181A08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27"/>
          <a:stretch/>
        </p:blipFill>
        <p:spPr bwMode="auto">
          <a:xfrm rot="20327929">
            <a:off x="256818" y="2187240"/>
            <a:ext cx="2603507" cy="1907553"/>
          </a:xfrm>
          <a:prstGeom prst="rect">
            <a:avLst/>
          </a:prstGeom>
          <a:noFill/>
          <a:extLst>
            <a:ext uri="{909E8E84-426E-40DD-AFC4-6F175D3DCCD1}">
              <a14:hiddenFill xmlns:a14="http://schemas.microsoft.com/office/drawing/2010/main">
                <a:solidFill>
                  <a:srgbClr val="FFFFFF"/>
                </a:solidFill>
              </a14:hiddenFill>
            </a:ext>
          </a:extLst>
        </p:spPr>
      </p:pic>
      <p:sp>
        <p:nvSpPr>
          <p:cNvPr id="9" name="標題 1">
            <a:extLst>
              <a:ext uri="{FF2B5EF4-FFF2-40B4-BE49-F238E27FC236}">
                <a16:creationId xmlns:a16="http://schemas.microsoft.com/office/drawing/2014/main" id="{00C35FDC-01F9-47B1-875C-2486FD61F304}"/>
              </a:ext>
            </a:extLst>
          </p:cNvPr>
          <p:cNvSpPr txBox="1">
            <a:spLocks/>
          </p:cNvSpPr>
          <p:nvPr/>
        </p:nvSpPr>
        <p:spPr>
          <a:xfrm rot="20366860">
            <a:off x="887617" y="4079462"/>
            <a:ext cx="2081209" cy="366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r>
              <a:rPr lang="zh-TW" altLang="en-US" sz="900" dirty="0">
                <a:solidFill>
                  <a:schemeClr val="tx1">
                    <a:lumMod val="75000"/>
                    <a:lumOff val="25000"/>
                  </a:schemeClr>
                </a:solidFill>
                <a:latin typeface="+mj-ea"/>
                <a:ea typeface="+mj-ea"/>
              </a:rPr>
              <a:t>示意圖片來源：</a:t>
            </a:r>
            <a:r>
              <a:rPr lang="en-US" altLang="zh-TW" sz="800" dirty="0">
                <a:latin typeface="+mj-ea"/>
                <a:ea typeface="+mj-ea"/>
              </a:rPr>
              <a:t>beauty-upgrade</a:t>
            </a:r>
            <a:endParaRPr lang="zh-TW" altLang="en-US" sz="800" dirty="0">
              <a:solidFill>
                <a:schemeClr val="tx1">
                  <a:lumMod val="75000"/>
                  <a:lumOff val="25000"/>
                </a:schemeClr>
              </a:solidFill>
              <a:latin typeface="+mj-ea"/>
              <a:ea typeface="+mj-ea"/>
            </a:endParaRPr>
          </a:p>
        </p:txBody>
      </p:sp>
      <p:sp>
        <p:nvSpPr>
          <p:cNvPr id="10" name="標題 1">
            <a:extLst>
              <a:ext uri="{FF2B5EF4-FFF2-40B4-BE49-F238E27FC236}">
                <a16:creationId xmlns:a16="http://schemas.microsoft.com/office/drawing/2014/main" id="{820138B7-F018-4202-BD40-7ABA5E12C66B}"/>
              </a:ext>
            </a:extLst>
          </p:cNvPr>
          <p:cNvSpPr>
            <a:spLocks noGrp="1"/>
          </p:cNvSpPr>
          <p:nvPr>
            <p:ph type="title"/>
          </p:nvPr>
        </p:nvSpPr>
        <p:spPr>
          <a:xfrm>
            <a:off x="1206408" y="1110502"/>
            <a:ext cx="9779183" cy="1325563"/>
          </a:xfrm>
        </p:spPr>
        <p:txBody>
          <a:bodyPr/>
          <a:lstStyle/>
          <a:p>
            <a:pPr algn="ctr"/>
            <a:r>
              <a:rPr lang="zh-TW" altLang="en-US" sz="3600" b="1" dirty="0">
                <a:solidFill>
                  <a:srgbClr val="C00000"/>
                </a:solidFill>
                <a:latin typeface="微軟正黑體" panose="020B0604030504040204" pitchFamily="34" charset="-120"/>
                <a:ea typeface="微軟正黑體" panose="020B0604030504040204" pitchFamily="34" charset="-120"/>
              </a:rPr>
              <a:t>何謂校園性侵害</a:t>
            </a:r>
          </a:p>
        </p:txBody>
      </p:sp>
    </p:spTree>
    <p:extLst>
      <p:ext uri="{BB962C8B-B14F-4D97-AF65-F5344CB8AC3E}">
        <p14:creationId xmlns:p14="http://schemas.microsoft.com/office/powerpoint/2010/main" val="125393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Google Shape;501;p15">
            <a:extLst>
              <a:ext uri="{FF2B5EF4-FFF2-40B4-BE49-F238E27FC236}">
                <a16:creationId xmlns:a16="http://schemas.microsoft.com/office/drawing/2014/main" id="{08E9F514-0EBC-485D-9D1E-4C3A8E4B994B}"/>
              </a:ext>
            </a:extLst>
          </p:cNvPr>
          <p:cNvSpPr/>
          <p:nvPr/>
        </p:nvSpPr>
        <p:spPr>
          <a:xfrm>
            <a:off x="3990751" y="1030651"/>
            <a:ext cx="4210494" cy="3934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 name="標題 1">
            <a:extLst>
              <a:ext uri="{FF2B5EF4-FFF2-40B4-BE49-F238E27FC236}">
                <a16:creationId xmlns:a16="http://schemas.microsoft.com/office/drawing/2014/main" id="{DD0B6389-2374-4677-B8BB-59410CCC32FD}"/>
              </a:ext>
            </a:extLst>
          </p:cNvPr>
          <p:cNvSpPr>
            <a:spLocks noGrp="1"/>
          </p:cNvSpPr>
          <p:nvPr>
            <p:ph type="title"/>
          </p:nvPr>
        </p:nvSpPr>
        <p:spPr>
          <a:xfrm>
            <a:off x="4082178" y="572406"/>
            <a:ext cx="4027644" cy="888521"/>
          </a:xfrm>
        </p:spPr>
        <p:txBody>
          <a:bodyPr rtlCol="0">
            <a:noAutofit/>
          </a:bodyPr>
          <a:lstStyle/>
          <a:p>
            <a:r>
              <a:rPr lang="en-US" altLang="zh-TW" sz="3600" dirty="0" err="1">
                <a:solidFill>
                  <a:srgbClr val="C00000"/>
                </a:solidFill>
                <a:latin typeface="微軟正黑體" panose="020B0604030504040204" pitchFamily="34" charset="-120"/>
                <a:ea typeface="微軟正黑體" panose="020B0604030504040204" pitchFamily="34" charset="-120"/>
              </a:rPr>
              <a:t>性平事件處理流程</a:t>
            </a:r>
            <a:r>
              <a:rPr lang="zh-TW" altLang="en-US" sz="3600" dirty="0"/>
              <a:t> </a:t>
            </a:r>
          </a:p>
        </p:txBody>
      </p:sp>
      <p:grpSp>
        <p:nvGrpSpPr>
          <p:cNvPr id="3" name="群組 2">
            <a:extLst>
              <a:ext uri="{FF2B5EF4-FFF2-40B4-BE49-F238E27FC236}">
                <a16:creationId xmlns:a16="http://schemas.microsoft.com/office/drawing/2014/main" id="{E8B4B6DA-4D79-458B-9B94-66E3D0544EBE}"/>
              </a:ext>
            </a:extLst>
          </p:cNvPr>
          <p:cNvGrpSpPr/>
          <p:nvPr/>
        </p:nvGrpSpPr>
        <p:grpSpPr>
          <a:xfrm>
            <a:off x="170818" y="1340619"/>
            <a:ext cx="11388157" cy="4176453"/>
            <a:chOff x="170818" y="970227"/>
            <a:chExt cx="11388157" cy="4176453"/>
          </a:xfrm>
        </p:grpSpPr>
        <p:sp>
          <p:nvSpPr>
            <p:cNvPr id="74" name="Oval 6">
              <a:extLst>
                <a:ext uri="{FF2B5EF4-FFF2-40B4-BE49-F238E27FC236}">
                  <a16:creationId xmlns:a16="http://schemas.microsoft.com/office/drawing/2014/main" id="{DB7DB391-5A87-4FCD-9C0F-82DE718DA547}"/>
                </a:ext>
              </a:extLst>
            </p:cNvPr>
            <p:cNvSpPr/>
            <p:nvPr/>
          </p:nvSpPr>
          <p:spPr>
            <a:xfrm rot="15362937">
              <a:off x="3576726" y="2677479"/>
              <a:ext cx="1024460" cy="1657038"/>
            </a:xfrm>
            <a:custGeom>
              <a:avLst/>
              <a:gdLst/>
              <a:ahLst/>
              <a:cxnLst/>
              <a:rect l="l" t="t" r="r" b="b"/>
              <a:pathLst>
                <a:path w="890376" h="1440160">
                  <a:moveTo>
                    <a:pt x="445188" y="0"/>
                  </a:moveTo>
                  <a:cubicBezTo>
                    <a:pt x="614149" y="0"/>
                    <a:pt x="769519" y="58193"/>
                    <a:pt x="890376" y="158114"/>
                  </a:cubicBezTo>
                  <a:cubicBezTo>
                    <a:pt x="722128" y="287532"/>
                    <a:pt x="615484" y="491352"/>
                    <a:pt x="615484" y="720080"/>
                  </a:cubicBezTo>
                  <a:cubicBezTo>
                    <a:pt x="615484" y="948808"/>
                    <a:pt x="722128" y="1152628"/>
                    <a:pt x="890376" y="1282046"/>
                  </a:cubicBezTo>
                  <a:cubicBezTo>
                    <a:pt x="769519" y="1381967"/>
                    <a:pt x="614149" y="1440160"/>
                    <a:pt x="445188" y="1440160"/>
                  </a:cubicBezTo>
                  <a:cubicBezTo>
                    <a:pt x="276227" y="1440160"/>
                    <a:pt x="120857" y="1381967"/>
                    <a:pt x="0" y="1282046"/>
                  </a:cubicBezTo>
                  <a:cubicBezTo>
                    <a:pt x="168248" y="1152628"/>
                    <a:pt x="274891" y="948808"/>
                    <a:pt x="274891" y="720080"/>
                  </a:cubicBezTo>
                  <a:cubicBezTo>
                    <a:pt x="274891" y="491352"/>
                    <a:pt x="168248" y="287532"/>
                    <a:pt x="0" y="158114"/>
                  </a:cubicBezTo>
                  <a:cubicBezTo>
                    <a:pt x="120857" y="58193"/>
                    <a:pt x="276227" y="0"/>
                    <a:pt x="445188" y="0"/>
                  </a:cubicBezTo>
                  <a:close/>
                </a:path>
              </a:pathLst>
            </a:cu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5" name="Oval 6">
              <a:extLst>
                <a:ext uri="{FF2B5EF4-FFF2-40B4-BE49-F238E27FC236}">
                  <a16:creationId xmlns:a16="http://schemas.microsoft.com/office/drawing/2014/main" id="{DB7DB391-5A87-4FCD-9C0F-82DE718DA547}"/>
                </a:ext>
              </a:extLst>
            </p:cNvPr>
            <p:cNvSpPr/>
            <p:nvPr/>
          </p:nvSpPr>
          <p:spPr>
            <a:xfrm rot="15362937">
              <a:off x="5580008" y="2174985"/>
              <a:ext cx="1024460" cy="1657038"/>
            </a:xfrm>
            <a:custGeom>
              <a:avLst/>
              <a:gdLst/>
              <a:ahLst/>
              <a:cxnLst/>
              <a:rect l="l" t="t" r="r" b="b"/>
              <a:pathLst>
                <a:path w="890376" h="1440160">
                  <a:moveTo>
                    <a:pt x="445188" y="0"/>
                  </a:moveTo>
                  <a:cubicBezTo>
                    <a:pt x="614149" y="0"/>
                    <a:pt x="769519" y="58193"/>
                    <a:pt x="890376" y="158114"/>
                  </a:cubicBezTo>
                  <a:cubicBezTo>
                    <a:pt x="722128" y="287532"/>
                    <a:pt x="615484" y="491352"/>
                    <a:pt x="615484" y="720080"/>
                  </a:cubicBezTo>
                  <a:cubicBezTo>
                    <a:pt x="615484" y="948808"/>
                    <a:pt x="722128" y="1152628"/>
                    <a:pt x="890376" y="1282046"/>
                  </a:cubicBezTo>
                  <a:cubicBezTo>
                    <a:pt x="769519" y="1381967"/>
                    <a:pt x="614149" y="1440160"/>
                    <a:pt x="445188" y="1440160"/>
                  </a:cubicBezTo>
                  <a:cubicBezTo>
                    <a:pt x="276227" y="1440160"/>
                    <a:pt x="120857" y="1381967"/>
                    <a:pt x="0" y="1282046"/>
                  </a:cubicBezTo>
                  <a:cubicBezTo>
                    <a:pt x="168248" y="1152628"/>
                    <a:pt x="274891" y="948808"/>
                    <a:pt x="274891" y="720080"/>
                  </a:cubicBezTo>
                  <a:cubicBezTo>
                    <a:pt x="274891" y="491352"/>
                    <a:pt x="168248" y="287532"/>
                    <a:pt x="0" y="158114"/>
                  </a:cubicBezTo>
                  <a:cubicBezTo>
                    <a:pt x="120857" y="58193"/>
                    <a:pt x="276227" y="0"/>
                    <a:pt x="445188" y="0"/>
                  </a:cubicBezTo>
                  <a:close/>
                </a:path>
              </a:pathLst>
            </a:cu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6" name="Oval 6">
              <a:extLst>
                <a:ext uri="{FF2B5EF4-FFF2-40B4-BE49-F238E27FC236}">
                  <a16:creationId xmlns:a16="http://schemas.microsoft.com/office/drawing/2014/main" id="{DB7DB391-5A87-4FCD-9C0F-82DE718DA547}"/>
                </a:ext>
              </a:extLst>
            </p:cNvPr>
            <p:cNvSpPr/>
            <p:nvPr/>
          </p:nvSpPr>
          <p:spPr>
            <a:xfrm rot="15362937">
              <a:off x="7350927" y="1681089"/>
              <a:ext cx="1024460" cy="1657038"/>
            </a:xfrm>
            <a:custGeom>
              <a:avLst/>
              <a:gdLst/>
              <a:ahLst/>
              <a:cxnLst/>
              <a:rect l="l" t="t" r="r" b="b"/>
              <a:pathLst>
                <a:path w="890376" h="1440160">
                  <a:moveTo>
                    <a:pt x="445188" y="0"/>
                  </a:moveTo>
                  <a:cubicBezTo>
                    <a:pt x="614149" y="0"/>
                    <a:pt x="769519" y="58193"/>
                    <a:pt x="890376" y="158114"/>
                  </a:cubicBezTo>
                  <a:cubicBezTo>
                    <a:pt x="722128" y="287532"/>
                    <a:pt x="615484" y="491352"/>
                    <a:pt x="615484" y="720080"/>
                  </a:cubicBezTo>
                  <a:cubicBezTo>
                    <a:pt x="615484" y="948808"/>
                    <a:pt x="722128" y="1152628"/>
                    <a:pt x="890376" y="1282046"/>
                  </a:cubicBezTo>
                  <a:cubicBezTo>
                    <a:pt x="769519" y="1381967"/>
                    <a:pt x="614149" y="1440160"/>
                    <a:pt x="445188" y="1440160"/>
                  </a:cubicBezTo>
                  <a:cubicBezTo>
                    <a:pt x="276227" y="1440160"/>
                    <a:pt x="120857" y="1381967"/>
                    <a:pt x="0" y="1282046"/>
                  </a:cubicBezTo>
                  <a:cubicBezTo>
                    <a:pt x="168248" y="1152628"/>
                    <a:pt x="274891" y="948808"/>
                    <a:pt x="274891" y="720080"/>
                  </a:cubicBezTo>
                  <a:cubicBezTo>
                    <a:pt x="274891" y="491352"/>
                    <a:pt x="168248" y="287532"/>
                    <a:pt x="0" y="158114"/>
                  </a:cubicBezTo>
                  <a:cubicBezTo>
                    <a:pt x="120857" y="58193"/>
                    <a:pt x="276227" y="0"/>
                    <a:pt x="445188" y="0"/>
                  </a:cubicBezTo>
                  <a:close/>
                </a:path>
              </a:pathLst>
            </a:cu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7" name="Oval 6">
              <a:extLst>
                <a:ext uri="{FF2B5EF4-FFF2-40B4-BE49-F238E27FC236}">
                  <a16:creationId xmlns:a16="http://schemas.microsoft.com/office/drawing/2014/main" id="{DB7DB391-5A87-4FCD-9C0F-82DE718DA547}"/>
                </a:ext>
              </a:extLst>
            </p:cNvPr>
            <p:cNvSpPr/>
            <p:nvPr/>
          </p:nvSpPr>
          <p:spPr>
            <a:xfrm rot="15362937">
              <a:off x="9194601" y="1231246"/>
              <a:ext cx="1024460" cy="1657038"/>
            </a:xfrm>
            <a:custGeom>
              <a:avLst/>
              <a:gdLst/>
              <a:ahLst/>
              <a:cxnLst/>
              <a:rect l="l" t="t" r="r" b="b"/>
              <a:pathLst>
                <a:path w="890376" h="1440160">
                  <a:moveTo>
                    <a:pt x="445188" y="0"/>
                  </a:moveTo>
                  <a:cubicBezTo>
                    <a:pt x="614149" y="0"/>
                    <a:pt x="769519" y="58193"/>
                    <a:pt x="890376" y="158114"/>
                  </a:cubicBezTo>
                  <a:cubicBezTo>
                    <a:pt x="722128" y="287532"/>
                    <a:pt x="615484" y="491352"/>
                    <a:pt x="615484" y="720080"/>
                  </a:cubicBezTo>
                  <a:cubicBezTo>
                    <a:pt x="615484" y="948808"/>
                    <a:pt x="722128" y="1152628"/>
                    <a:pt x="890376" y="1282046"/>
                  </a:cubicBezTo>
                  <a:cubicBezTo>
                    <a:pt x="769519" y="1381967"/>
                    <a:pt x="614149" y="1440160"/>
                    <a:pt x="445188" y="1440160"/>
                  </a:cubicBezTo>
                  <a:cubicBezTo>
                    <a:pt x="276227" y="1440160"/>
                    <a:pt x="120857" y="1381967"/>
                    <a:pt x="0" y="1282046"/>
                  </a:cubicBezTo>
                  <a:cubicBezTo>
                    <a:pt x="168248" y="1152628"/>
                    <a:pt x="274891" y="948808"/>
                    <a:pt x="274891" y="720080"/>
                  </a:cubicBezTo>
                  <a:cubicBezTo>
                    <a:pt x="274891" y="491352"/>
                    <a:pt x="168248" y="287532"/>
                    <a:pt x="0" y="158114"/>
                  </a:cubicBezTo>
                  <a:cubicBezTo>
                    <a:pt x="120857" y="58193"/>
                    <a:pt x="276227" y="0"/>
                    <a:pt x="445188" y="0"/>
                  </a:cubicBezTo>
                  <a:close/>
                </a:path>
              </a:pathLst>
            </a:cu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3" name="Oval 6">
              <a:extLst>
                <a:ext uri="{FF2B5EF4-FFF2-40B4-BE49-F238E27FC236}">
                  <a16:creationId xmlns:a16="http://schemas.microsoft.com/office/drawing/2014/main" id="{DB7DB391-5A87-4FCD-9C0F-82DE718DA547}"/>
                </a:ext>
              </a:extLst>
            </p:cNvPr>
            <p:cNvSpPr/>
            <p:nvPr/>
          </p:nvSpPr>
          <p:spPr>
            <a:xfrm rot="15362937">
              <a:off x="1514898" y="3255803"/>
              <a:ext cx="1024460" cy="1657038"/>
            </a:xfrm>
            <a:custGeom>
              <a:avLst/>
              <a:gdLst/>
              <a:ahLst/>
              <a:cxnLst/>
              <a:rect l="l" t="t" r="r" b="b"/>
              <a:pathLst>
                <a:path w="890376" h="1440160">
                  <a:moveTo>
                    <a:pt x="445188" y="0"/>
                  </a:moveTo>
                  <a:cubicBezTo>
                    <a:pt x="614149" y="0"/>
                    <a:pt x="769519" y="58193"/>
                    <a:pt x="890376" y="158114"/>
                  </a:cubicBezTo>
                  <a:cubicBezTo>
                    <a:pt x="722128" y="287532"/>
                    <a:pt x="615484" y="491352"/>
                    <a:pt x="615484" y="720080"/>
                  </a:cubicBezTo>
                  <a:cubicBezTo>
                    <a:pt x="615484" y="948808"/>
                    <a:pt x="722128" y="1152628"/>
                    <a:pt x="890376" y="1282046"/>
                  </a:cubicBezTo>
                  <a:cubicBezTo>
                    <a:pt x="769519" y="1381967"/>
                    <a:pt x="614149" y="1440160"/>
                    <a:pt x="445188" y="1440160"/>
                  </a:cubicBezTo>
                  <a:cubicBezTo>
                    <a:pt x="276227" y="1440160"/>
                    <a:pt x="120857" y="1381967"/>
                    <a:pt x="0" y="1282046"/>
                  </a:cubicBezTo>
                  <a:cubicBezTo>
                    <a:pt x="168248" y="1152628"/>
                    <a:pt x="274891" y="948808"/>
                    <a:pt x="274891" y="720080"/>
                  </a:cubicBezTo>
                  <a:cubicBezTo>
                    <a:pt x="274891" y="491352"/>
                    <a:pt x="168248" y="287532"/>
                    <a:pt x="0" y="158114"/>
                  </a:cubicBezTo>
                  <a:cubicBezTo>
                    <a:pt x="120857" y="58193"/>
                    <a:pt x="276227" y="0"/>
                    <a:pt x="445188" y="0"/>
                  </a:cubicBezTo>
                  <a:close/>
                </a:path>
              </a:pathLst>
            </a:cu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63" name="群組 62"/>
            <p:cNvGrpSpPr/>
            <p:nvPr/>
          </p:nvGrpSpPr>
          <p:grpSpPr>
            <a:xfrm>
              <a:off x="170818" y="3288914"/>
              <a:ext cx="1739890" cy="1739890"/>
              <a:chOff x="165340" y="3729932"/>
              <a:chExt cx="1739890" cy="1739890"/>
            </a:xfrm>
          </p:grpSpPr>
          <p:grpSp>
            <p:nvGrpSpPr>
              <p:cNvPr id="64" name="Group 9">
                <a:extLst>
                  <a:ext uri="{FF2B5EF4-FFF2-40B4-BE49-F238E27FC236}">
                    <a16:creationId xmlns:a16="http://schemas.microsoft.com/office/drawing/2014/main" id="{94186C0E-1D85-4DD2-96F2-45D0DCE728C6}"/>
                  </a:ext>
                </a:extLst>
              </p:cNvPr>
              <p:cNvGrpSpPr/>
              <p:nvPr/>
            </p:nvGrpSpPr>
            <p:grpSpPr>
              <a:xfrm>
                <a:off x="165340" y="3729932"/>
                <a:ext cx="1739890" cy="1739890"/>
                <a:chOff x="1763688" y="2492896"/>
                <a:chExt cx="1512168" cy="1512168"/>
              </a:xfrm>
            </p:grpSpPr>
            <p:sp>
              <p:nvSpPr>
                <p:cNvPr id="65" name="Oval 22">
                  <a:extLst>
                    <a:ext uri="{FF2B5EF4-FFF2-40B4-BE49-F238E27FC236}">
                      <a16:creationId xmlns:a16="http://schemas.microsoft.com/office/drawing/2014/main" id="{9FDA29D9-9DA2-4800-8620-7794D7A70313}"/>
                    </a:ext>
                  </a:extLst>
                </p:cNvPr>
                <p:cNvSpPr/>
                <p:nvPr/>
              </p:nvSpPr>
              <p:spPr>
                <a:xfrm>
                  <a:off x="1763688" y="2492896"/>
                  <a:ext cx="1512168" cy="1512168"/>
                </a:xfrm>
                <a:prstGeom prst="ellipse">
                  <a:avLst/>
                </a:pr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6" name="Oval 3">
                  <a:extLst>
                    <a:ext uri="{FF2B5EF4-FFF2-40B4-BE49-F238E27FC236}">
                      <a16:creationId xmlns:a16="http://schemas.microsoft.com/office/drawing/2014/main" id="{5E99A8EE-8804-405D-9BEB-DAA541C5F2D1}"/>
                    </a:ext>
                  </a:extLst>
                </p:cNvPr>
                <p:cNvSpPr/>
                <p:nvPr/>
              </p:nvSpPr>
              <p:spPr>
                <a:xfrm>
                  <a:off x="1835696" y="2564904"/>
                  <a:ext cx="1368152" cy="1368152"/>
                </a:xfrm>
                <a:custGeom>
                  <a:avLst/>
                  <a:gdLst/>
                  <a:ahLst/>
                  <a:cxnLst/>
                  <a:rect l="l" t="t" r="r" b="b"/>
                  <a:pathLst>
                    <a:path w="1368152" h="1368152">
                      <a:moveTo>
                        <a:pt x="684076" y="0"/>
                      </a:moveTo>
                      <a:cubicBezTo>
                        <a:pt x="1061881" y="0"/>
                        <a:pt x="1368152" y="306271"/>
                        <a:pt x="1368152" y="684076"/>
                      </a:cubicBezTo>
                      <a:lnTo>
                        <a:pt x="1359710" y="767824"/>
                      </a:lnTo>
                      <a:cubicBezTo>
                        <a:pt x="1086175" y="819898"/>
                        <a:pt x="877562" y="1054565"/>
                        <a:pt x="866904" y="1340297"/>
                      </a:cubicBezTo>
                      <a:cubicBezTo>
                        <a:pt x="809279" y="1359469"/>
                        <a:pt x="747692" y="1368152"/>
                        <a:pt x="684076" y="1368152"/>
                      </a:cubicBezTo>
                      <a:cubicBezTo>
                        <a:pt x="306271" y="1368152"/>
                        <a:pt x="0" y="1061881"/>
                        <a:pt x="0" y="684076"/>
                      </a:cubicBezTo>
                      <a:cubicBezTo>
                        <a:pt x="0" y="306271"/>
                        <a:pt x="306271" y="0"/>
                        <a:pt x="684076" y="0"/>
                      </a:cubicBezTo>
                      <a:close/>
                    </a:path>
                  </a:pathLst>
                </a:custGeom>
                <a:solidFill>
                  <a:schemeClr val="accent3"/>
                </a:solidFill>
                <a:ln>
                  <a:noFill/>
                </a:ln>
                <a:effectLst>
                  <a:outerShdw blurRad="254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67" name="TextBox 37">
                <a:extLst>
                  <a:ext uri="{FF2B5EF4-FFF2-40B4-BE49-F238E27FC236}">
                    <a16:creationId xmlns:a16="http://schemas.microsoft.com/office/drawing/2014/main" id="{05B68626-F56B-4737-873F-D57ACC2310E6}"/>
                  </a:ext>
                </a:extLst>
              </p:cNvPr>
              <p:cNvSpPr txBox="1"/>
              <p:nvPr/>
            </p:nvSpPr>
            <p:spPr>
              <a:xfrm>
                <a:off x="1298049" y="4883682"/>
                <a:ext cx="505577"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01</a:t>
                </a:r>
                <a:endParaRPr lang="ko-KR" altLang="en-US" sz="1400" b="1" dirty="0">
                  <a:solidFill>
                    <a:schemeClr val="tx1">
                      <a:lumMod val="75000"/>
                      <a:lumOff val="25000"/>
                    </a:schemeClr>
                  </a:solidFill>
                </a:endParaRPr>
              </a:p>
            </p:txBody>
          </p:sp>
        </p:grpSp>
        <p:grpSp>
          <p:nvGrpSpPr>
            <p:cNvPr id="43" name="群組 42"/>
            <p:cNvGrpSpPr/>
            <p:nvPr/>
          </p:nvGrpSpPr>
          <p:grpSpPr>
            <a:xfrm>
              <a:off x="2111492" y="2877324"/>
              <a:ext cx="1739890" cy="1739890"/>
              <a:chOff x="1596651" y="-2272735"/>
              <a:chExt cx="1739890" cy="1739890"/>
            </a:xfrm>
          </p:grpSpPr>
          <p:grpSp>
            <p:nvGrpSpPr>
              <p:cNvPr id="47" name="Group 8">
                <a:extLst>
                  <a:ext uri="{FF2B5EF4-FFF2-40B4-BE49-F238E27FC236}">
                    <a16:creationId xmlns:a16="http://schemas.microsoft.com/office/drawing/2014/main" id="{A45C750A-EEE2-4184-BD47-F81DD0D729D4}"/>
                  </a:ext>
                </a:extLst>
              </p:cNvPr>
              <p:cNvGrpSpPr/>
              <p:nvPr/>
            </p:nvGrpSpPr>
            <p:grpSpPr>
              <a:xfrm>
                <a:off x="1596651" y="-2272735"/>
                <a:ext cx="1739890" cy="1739890"/>
                <a:chOff x="1763688" y="2492896"/>
                <a:chExt cx="1512168" cy="1512168"/>
              </a:xfrm>
            </p:grpSpPr>
            <p:sp>
              <p:nvSpPr>
                <p:cNvPr id="48" name="Oval 24">
                  <a:extLst>
                    <a:ext uri="{FF2B5EF4-FFF2-40B4-BE49-F238E27FC236}">
                      <a16:creationId xmlns:a16="http://schemas.microsoft.com/office/drawing/2014/main" id="{19FFA819-E300-455B-8896-4500158326F3}"/>
                    </a:ext>
                  </a:extLst>
                </p:cNvPr>
                <p:cNvSpPr/>
                <p:nvPr/>
              </p:nvSpPr>
              <p:spPr>
                <a:xfrm>
                  <a:off x="1763688" y="2492896"/>
                  <a:ext cx="1512168" cy="1512168"/>
                </a:xfrm>
                <a:prstGeom prst="ellipse">
                  <a:avLst/>
                </a:pr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9" name="Oval 3">
                  <a:extLst>
                    <a:ext uri="{FF2B5EF4-FFF2-40B4-BE49-F238E27FC236}">
                      <a16:creationId xmlns:a16="http://schemas.microsoft.com/office/drawing/2014/main" id="{9DFECC8D-8B1A-4E05-A94E-39C078163F4A}"/>
                    </a:ext>
                  </a:extLst>
                </p:cNvPr>
                <p:cNvSpPr/>
                <p:nvPr/>
              </p:nvSpPr>
              <p:spPr>
                <a:xfrm>
                  <a:off x="1835696" y="2564904"/>
                  <a:ext cx="1368152" cy="1368152"/>
                </a:xfrm>
                <a:custGeom>
                  <a:avLst/>
                  <a:gdLst/>
                  <a:ahLst/>
                  <a:cxnLst/>
                  <a:rect l="l" t="t" r="r" b="b"/>
                  <a:pathLst>
                    <a:path w="1368152" h="1368152">
                      <a:moveTo>
                        <a:pt x="684076" y="0"/>
                      </a:moveTo>
                      <a:cubicBezTo>
                        <a:pt x="1061881" y="0"/>
                        <a:pt x="1368152" y="306271"/>
                        <a:pt x="1368152" y="684076"/>
                      </a:cubicBezTo>
                      <a:lnTo>
                        <a:pt x="1359710" y="767824"/>
                      </a:lnTo>
                      <a:cubicBezTo>
                        <a:pt x="1086175" y="819898"/>
                        <a:pt x="877562" y="1054565"/>
                        <a:pt x="866904" y="1340297"/>
                      </a:cubicBezTo>
                      <a:cubicBezTo>
                        <a:pt x="809279" y="1359469"/>
                        <a:pt x="747692" y="1368152"/>
                        <a:pt x="684076" y="1368152"/>
                      </a:cubicBezTo>
                      <a:cubicBezTo>
                        <a:pt x="306271" y="1368152"/>
                        <a:pt x="0" y="1061881"/>
                        <a:pt x="0" y="684076"/>
                      </a:cubicBezTo>
                      <a:cubicBezTo>
                        <a:pt x="0" y="306271"/>
                        <a:pt x="306271" y="0"/>
                        <a:pt x="684076" y="0"/>
                      </a:cubicBezTo>
                      <a:close/>
                    </a:path>
                  </a:pathLst>
                </a:custGeom>
                <a:solidFill>
                  <a:schemeClr val="accent6"/>
                </a:solidFill>
                <a:ln>
                  <a:noFill/>
                </a:ln>
                <a:effectLst>
                  <a:outerShdw blurRad="254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59" name="TextBox 36">
                <a:extLst>
                  <a:ext uri="{FF2B5EF4-FFF2-40B4-BE49-F238E27FC236}">
                    <a16:creationId xmlns:a16="http://schemas.microsoft.com/office/drawing/2014/main" id="{5138B4D1-B635-43E0-8DC1-B9F3DDBD7364}"/>
                  </a:ext>
                </a:extLst>
              </p:cNvPr>
              <p:cNvSpPr txBox="1"/>
              <p:nvPr/>
            </p:nvSpPr>
            <p:spPr>
              <a:xfrm>
                <a:off x="2729360" y="-1167628"/>
                <a:ext cx="505577"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02</a:t>
                </a:r>
                <a:endParaRPr lang="ko-KR" altLang="en-US" sz="1400" b="1" dirty="0">
                  <a:solidFill>
                    <a:schemeClr val="tx1">
                      <a:lumMod val="75000"/>
                      <a:lumOff val="25000"/>
                    </a:schemeClr>
                  </a:solidFill>
                </a:endParaRPr>
              </a:p>
            </p:txBody>
          </p:sp>
        </p:grpSp>
        <p:grpSp>
          <p:nvGrpSpPr>
            <p:cNvPr id="44" name="群組 43"/>
            <p:cNvGrpSpPr/>
            <p:nvPr/>
          </p:nvGrpSpPr>
          <p:grpSpPr>
            <a:xfrm>
              <a:off x="4038390" y="2308934"/>
              <a:ext cx="1739890" cy="1739890"/>
              <a:chOff x="4224139" y="-2272735"/>
              <a:chExt cx="1739890" cy="1739890"/>
            </a:xfrm>
          </p:grpSpPr>
          <p:grpSp>
            <p:nvGrpSpPr>
              <p:cNvPr id="50" name="群組 49"/>
              <p:cNvGrpSpPr/>
              <p:nvPr/>
            </p:nvGrpSpPr>
            <p:grpSpPr>
              <a:xfrm>
                <a:off x="4224139" y="-2272735"/>
                <a:ext cx="1739890" cy="1739890"/>
                <a:chOff x="3817739" y="1907885"/>
                <a:chExt cx="1739890" cy="1739890"/>
              </a:xfrm>
            </p:grpSpPr>
            <p:sp>
              <p:nvSpPr>
                <p:cNvPr id="51" name="Oval 20">
                  <a:extLst>
                    <a:ext uri="{FF2B5EF4-FFF2-40B4-BE49-F238E27FC236}">
                      <a16:creationId xmlns:a16="http://schemas.microsoft.com/office/drawing/2014/main" id="{98A91D8F-4D2B-44C0-9D8B-04EBB6A44CBE}"/>
                    </a:ext>
                  </a:extLst>
                </p:cNvPr>
                <p:cNvSpPr/>
                <p:nvPr/>
              </p:nvSpPr>
              <p:spPr>
                <a:xfrm>
                  <a:off x="3817739" y="1907885"/>
                  <a:ext cx="1739890" cy="1739890"/>
                </a:xfrm>
                <a:prstGeom prst="ellipse">
                  <a:avLst/>
                </a:pr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2" name="Oval 3">
                  <a:extLst>
                    <a:ext uri="{FF2B5EF4-FFF2-40B4-BE49-F238E27FC236}">
                      <a16:creationId xmlns:a16="http://schemas.microsoft.com/office/drawing/2014/main" id="{F6356BF2-9D9E-40A3-B3AB-02BAFCBEE517}"/>
                    </a:ext>
                  </a:extLst>
                </p:cNvPr>
                <p:cNvSpPr/>
                <p:nvPr/>
              </p:nvSpPr>
              <p:spPr>
                <a:xfrm>
                  <a:off x="3900591" y="1990737"/>
                  <a:ext cx="1574186" cy="1574186"/>
                </a:xfrm>
                <a:custGeom>
                  <a:avLst/>
                  <a:gdLst/>
                  <a:ahLst/>
                  <a:cxnLst/>
                  <a:rect l="l" t="t" r="r" b="b"/>
                  <a:pathLst>
                    <a:path w="1368152" h="1368152">
                      <a:moveTo>
                        <a:pt x="684076" y="0"/>
                      </a:moveTo>
                      <a:cubicBezTo>
                        <a:pt x="1061881" y="0"/>
                        <a:pt x="1368152" y="306271"/>
                        <a:pt x="1368152" y="684076"/>
                      </a:cubicBezTo>
                      <a:lnTo>
                        <a:pt x="1359710" y="767824"/>
                      </a:lnTo>
                      <a:cubicBezTo>
                        <a:pt x="1086175" y="819898"/>
                        <a:pt x="877562" y="1054565"/>
                        <a:pt x="866904" y="1340297"/>
                      </a:cubicBezTo>
                      <a:cubicBezTo>
                        <a:pt x="809279" y="1359469"/>
                        <a:pt x="747692" y="1368152"/>
                        <a:pt x="684076" y="1368152"/>
                      </a:cubicBezTo>
                      <a:cubicBezTo>
                        <a:pt x="306271" y="1368152"/>
                        <a:pt x="0" y="1061881"/>
                        <a:pt x="0" y="684076"/>
                      </a:cubicBezTo>
                      <a:cubicBezTo>
                        <a:pt x="0" y="306271"/>
                        <a:pt x="306271" y="0"/>
                        <a:pt x="684076" y="0"/>
                      </a:cubicBezTo>
                      <a:close/>
                    </a:path>
                  </a:pathLst>
                </a:custGeom>
                <a:solidFill>
                  <a:schemeClr val="accent5"/>
                </a:solidFill>
                <a:ln>
                  <a:noFill/>
                </a:ln>
                <a:effectLst>
                  <a:outerShdw blurRad="254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60" name="TextBox 53">
                <a:extLst>
                  <a:ext uri="{FF2B5EF4-FFF2-40B4-BE49-F238E27FC236}">
                    <a16:creationId xmlns:a16="http://schemas.microsoft.com/office/drawing/2014/main" id="{77D2AD55-A304-4DFE-A34E-910D60AE9074}"/>
                  </a:ext>
                </a:extLst>
              </p:cNvPr>
              <p:cNvSpPr txBox="1"/>
              <p:nvPr/>
            </p:nvSpPr>
            <p:spPr>
              <a:xfrm>
                <a:off x="5365553" y="-1167628"/>
                <a:ext cx="505577"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03</a:t>
                </a:r>
                <a:endParaRPr lang="ko-KR" altLang="en-US" sz="1400" b="1" dirty="0">
                  <a:solidFill>
                    <a:schemeClr val="tx1">
                      <a:lumMod val="75000"/>
                      <a:lumOff val="25000"/>
                    </a:schemeClr>
                  </a:solidFill>
                </a:endParaRPr>
              </a:p>
            </p:txBody>
          </p:sp>
        </p:grpSp>
        <p:grpSp>
          <p:nvGrpSpPr>
            <p:cNvPr id="45" name="群組 44"/>
            <p:cNvGrpSpPr/>
            <p:nvPr/>
          </p:nvGrpSpPr>
          <p:grpSpPr>
            <a:xfrm>
              <a:off x="5965288" y="1838406"/>
              <a:ext cx="1739890" cy="1739890"/>
              <a:chOff x="6851626" y="-2272735"/>
              <a:chExt cx="1739890" cy="1739890"/>
            </a:xfrm>
          </p:grpSpPr>
          <p:grpSp>
            <p:nvGrpSpPr>
              <p:cNvPr id="53" name="Group 11">
                <a:extLst>
                  <a:ext uri="{FF2B5EF4-FFF2-40B4-BE49-F238E27FC236}">
                    <a16:creationId xmlns:a16="http://schemas.microsoft.com/office/drawing/2014/main" id="{5F6E4F20-BCBF-48D3-BC15-467B83CEF094}"/>
                  </a:ext>
                </a:extLst>
              </p:cNvPr>
              <p:cNvGrpSpPr/>
              <p:nvPr/>
            </p:nvGrpSpPr>
            <p:grpSpPr>
              <a:xfrm>
                <a:off x="6851626" y="-2272735"/>
                <a:ext cx="1739890" cy="1739890"/>
                <a:chOff x="1763688" y="2492896"/>
                <a:chExt cx="1512168" cy="1512168"/>
              </a:xfrm>
            </p:grpSpPr>
            <p:sp>
              <p:nvSpPr>
                <p:cNvPr id="54" name="Oval 18">
                  <a:extLst>
                    <a:ext uri="{FF2B5EF4-FFF2-40B4-BE49-F238E27FC236}">
                      <a16:creationId xmlns:a16="http://schemas.microsoft.com/office/drawing/2014/main" id="{D92E4061-ECCC-4B1E-AABB-3B7BD6DA223E}"/>
                    </a:ext>
                  </a:extLst>
                </p:cNvPr>
                <p:cNvSpPr/>
                <p:nvPr/>
              </p:nvSpPr>
              <p:spPr>
                <a:xfrm>
                  <a:off x="1763688" y="2492896"/>
                  <a:ext cx="1512168" cy="1512168"/>
                </a:xfrm>
                <a:prstGeom prst="ellipse">
                  <a:avLst/>
                </a:pr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5" name="Oval 3">
                  <a:extLst>
                    <a:ext uri="{FF2B5EF4-FFF2-40B4-BE49-F238E27FC236}">
                      <a16:creationId xmlns:a16="http://schemas.microsoft.com/office/drawing/2014/main" id="{C3A1F984-64D4-483C-9215-082C85D07324}"/>
                    </a:ext>
                  </a:extLst>
                </p:cNvPr>
                <p:cNvSpPr/>
                <p:nvPr/>
              </p:nvSpPr>
              <p:spPr>
                <a:xfrm>
                  <a:off x="1835696" y="2564904"/>
                  <a:ext cx="1368152" cy="1368152"/>
                </a:xfrm>
                <a:custGeom>
                  <a:avLst/>
                  <a:gdLst/>
                  <a:ahLst/>
                  <a:cxnLst/>
                  <a:rect l="l" t="t" r="r" b="b"/>
                  <a:pathLst>
                    <a:path w="1368152" h="1368152">
                      <a:moveTo>
                        <a:pt x="684076" y="0"/>
                      </a:moveTo>
                      <a:cubicBezTo>
                        <a:pt x="1061881" y="0"/>
                        <a:pt x="1368152" y="306271"/>
                        <a:pt x="1368152" y="684076"/>
                      </a:cubicBezTo>
                      <a:lnTo>
                        <a:pt x="1359710" y="767824"/>
                      </a:lnTo>
                      <a:cubicBezTo>
                        <a:pt x="1086175" y="819898"/>
                        <a:pt x="877562" y="1054565"/>
                        <a:pt x="866904" y="1340297"/>
                      </a:cubicBezTo>
                      <a:cubicBezTo>
                        <a:pt x="809279" y="1359469"/>
                        <a:pt x="747692" y="1368152"/>
                        <a:pt x="684076" y="1368152"/>
                      </a:cubicBezTo>
                      <a:cubicBezTo>
                        <a:pt x="306271" y="1368152"/>
                        <a:pt x="0" y="1061881"/>
                        <a:pt x="0" y="684076"/>
                      </a:cubicBezTo>
                      <a:cubicBezTo>
                        <a:pt x="0" y="306271"/>
                        <a:pt x="306271" y="0"/>
                        <a:pt x="684076" y="0"/>
                      </a:cubicBezTo>
                      <a:close/>
                    </a:path>
                  </a:pathLst>
                </a:custGeom>
                <a:solidFill>
                  <a:schemeClr val="accent2"/>
                </a:solidFill>
                <a:ln>
                  <a:noFill/>
                </a:ln>
                <a:effectLst>
                  <a:outerShdw blurRad="254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61" name="TextBox 54">
                <a:extLst>
                  <a:ext uri="{FF2B5EF4-FFF2-40B4-BE49-F238E27FC236}">
                    <a16:creationId xmlns:a16="http://schemas.microsoft.com/office/drawing/2014/main" id="{81488A48-8DF5-4D30-9C21-D45A6001EA2F}"/>
                  </a:ext>
                </a:extLst>
              </p:cNvPr>
              <p:cNvSpPr txBox="1"/>
              <p:nvPr/>
            </p:nvSpPr>
            <p:spPr>
              <a:xfrm>
                <a:off x="8001746" y="-1167628"/>
                <a:ext cx="505577"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04</a:t>
                </a:r>
                <a:endParaRPr lang="ko-KR" altLang="en-US" sz="1400" b="1" dirty="0">
                  <a:solidFill>
                    <a:schemeClr val="tx1">
                      <a:lumMod val="75000"/>
                      <a:lumOff val="25000"/>
                    </a:schemeClr>
                  </a:solidFill>
                </a:endParaRPr>
              </a:p>
            </p:txBody>
          </p:sp>
        </p:grpSp>
        <p:grpSp>
          <p:nvGrpSpPr>
            <p:cNvPr id="46" name="群組 45"/>
            <p:cNvGrpSpPr/>
            <p:nvPr/>
          </p:nvGrpSpPr>
          <p:grpSpPr>
            <a:xfrm>
              <a:off x="7892186" y="1396906"/>
              <a:ext cx="1739890" cy="1739890"/>
              <a:chOff x="9479112" y="-2272735"/>
              <a:chExt cx="1739890" cy="1739890"/>
            </a:xfrm>
          </p:grpSpPr>
          <p:grpSp>
            <p:nvGrpSpPr>
              <p:cNvPr id="56" name="Group 12">
                <a:extLst>
                  <a:ext uri="{FF2B5EF4-FFF2-40B4-BE49-F238E27FC236}">
                    <a16:creationId xmlns:a16="http://schemas.microsoft.com/office/drawing/2014/main" id="{0991779B-8D9A-4E32-AE1C-FD91DFDF9B12}"/>
                  </a:ext>
                </a:extLst>
              </p:cNvPr>
              <p:cNvGrpSpPr/>
              <p:nvPr/>
            </p:nvGrpSpPr>
            <p:grpSpPr>
              <a:xfrm>
                <a:off x="9479112" y="-2272735"/>
                <a:ext cx="1739890" cy="1739890"/>
                <a:chOff x="1763688" y="2492896"/>
                <a:chExt cx="1512168" cy="1512168"/>
              </a:xfrm>
            </p:grpSpPr>
            <p:sp>
              <p:nvSpPr>
                <p:cNvPr id="57" name="Oval 16">
                  <a:extLst>
                    <a:ext uri="{FF2B5EF4-FFF2-40B4-BE49-F238E27FC236}">
                      <a16:creationId xmlns:a16="http://schemas.microsoft.com/office/drawing/2014/main" id="{DB7C3DB7-CBCD-42F3-A9AA-CFD3F95E1C27}"/>
                    </a:ext>
                  </a:extLst>
                </p:cNvPr>
                <p:cNvSpPr/>
                <p:nvPr/>
              </p:nvSpPr>
              <p:spPr>
                <a:xfrm>
                  <a:off x="1763688" y="2492896"/>
                  <a:ext cx="1512168" cy="1512168"/>
                </a:xfrm>
                <a:prstGeom prst="ellipse">
                  <a:avLst/>
                </a:pr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8" name="Oval 3">
                  <a:extLst>
                    <a:ext uri="{FF2B5EF4-FFF2-40B4-BE49-F238E27FC236}">
                      <a16:creationId xmlns:a16="http://schemas.microsoft.com/office/drawing/2014/main" id="{630D1DED-58E1-49FF-861B-B1A1F0E4E179}"/>
                    </a:ext>
                  </a:extLst>
                </p:cNvPr>
                <p:cNvSpPr/>
                <p:nvPr/>
              </p:nvSpPr>
              <p:spPr>
                <a:xfrm>
                  <a:off x="1835696" y="2564904"/>
                  <a:ext cx="1368152" cy="1368152"/>
                </a:xfrm>
                <a:custGeom>
                  <a:avLst/>
                  <a:gdLst/>
                  <a:ahLst/>
                  <a:cxnLst/>
                  <a:rect l="l" t="t" r="r" b="b"/>
                  <a:pathLst>
                    <a:path w="1368152" h="1368152">
                      <a:moveTo>
                        <a:pt x="684076" y="0"/>
                      </a:moveTo>
                      <a:cubicBezTo>
                        <a:pt x="1061881" y="0"/>
                        <a:pt x="1368152" y="306271"/>
                        <a:pt x="1368152" y="684076"/>
                      </a:cubicBezTo>
                      <a:lnTo>
                        <a:pt x="1359710" y="767824"/>
                      </a:lnTo>
                      <a:cubicBezTo>
                        <a:pt x="1086175" y="819898"/>
                        <a:pt x="877562" y="1054565"/>
                        <a:pt x="866904" y="1340297"/>
                      </a:cubicBezTo>
                      <a:cubicBezTo>
                        <a:pt x="809279" y="1359469"/>
                        <a:pt x="747692" y="1368152"/>
                        <a:pt x="684076" y="1368152"/>
                      </a:cubicBezTo>
                      <a:cubicBezTo>
                        <a:pt x="306271" y="1368152"/>
                        <a:pt x="0" y="1061881"/>
                        <a:pt x="0" y="684076"/>
                      </a:cubicBezTo>
                      <a:cubicBezTo>
                        <a:pt x="0" y="306271"/>
                        <a:pt x="306271" y="0"/>
                        <a:pt x="684076" y="0"/>
                      </a:cubicBezTo>
                      <a:close/>
                    </a:path>
                  </a:pathLst>
                </a:custGeom>
                <a:solidFill>
                  <a:schemeClr val="accent1"/>
                </a:solidFill>
                <a:ln>
                  <a:noFill/>
                </a:ln>
                <a:effectLst>
                  <a:outerShdw blurRad="254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62" name="TextBox 55">
                <a:extLst>
                  <a:ext uri="{FF2B5EF4-FFF2-40B4-BE49-F238E27FC236}">
                    <a16:creationId xmlns:a16="http://schemas.microsoft.com/office/drawing/2014/main" id="{927DE66A-E514-4B1B-8694-910BEBE3BAE4}"/>
                  </a:ext>
                </a:extLst>
              </p:cNvPr>
              <p:cNvSpPr txBox="1"/>
              <p:nvPr/>
            </p:nvSpPr>
            <p:spPr>
              <a:xfrm>
                <a:off x="10637938" y="-1167628"/>
                <a:ext cx="505577"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05</a:t>
                </a:r>
                <a:endParaRPr lang="ko-KR" altLang="en-US" sz="1400" b="1" dirty="0">
                  <a:solidFill>
                    <a:schemeClr val="tx1">
                      <a:lumMod val="75000"/>
                      <a:lumOff val="25000"/>
                    </a:schemeClr>
                  </a:solidFill>
                </a:endParaRPr>
              </a:p>
            </p:txBody>
          </p:sp>
        </p:grpSp>
        <p:grpSp>
          <p:nvGrpSpPr>
            <p:cNvPr id="68" name="群組 67"/>
            <p:cNvGrpSpPr/>
            <p:nvPr/>
          </p:nvGrpSpPr>
          <p:grpSpPr>
            <a:xfrm>
              <a:off x="9819085" y="970227"/>
              <a:ext cx="1739890" cy="1739890"/>
              <a:chOff x="9099454" y="4321964"/>
              <a:chExt cx="1739890" cy="1739890"/>
            </a:xfrm>
          </p:grpSpPr>
          <p:grpSp>
            <p:nvGrpSpPr>
              <p:cNvPr id="69" name="Group 13">
                <a:extLst>
                  <a:ext uri="{FF2B5EF4-FFF2-40B4-BE49-F238E27FC236}">
                    <a16:creationId xmlns:a16="http://schemas.microsoft.com/office/drawing/2014/main" id="{F3F7C618-13CB-4F6E-9256-269EB62BD76C}"/>
                  </a:ext>
                </a:extLst>
              </p:cNvPr>
              <p:cNvGrpSpPr/>
              <p:nvPr/>
            </p:nvGrpSpPr>
            <p:grpSpPr>
              <a:xfrm>
                <a:off x="9099454" y="4321964"/>
                <a:ext cx="1739890" cy="1739890"/>
                <a:chOff x="1858938" y="2492896"/>
                <a:chExt cx="1512168" cy="1512168"/>
              </a:xfrm>
            </p:grpSpPr>
            <p:sp>
              <p:nvSpPr>
                <p:cNvPr id="71" name="Oval 14">
                  <a:extLst>
                    <a:ext uri="{FF2B5EF4-FFF2-40B4-BE49-F238E27FC236}">
                      <a16:creationId xmlns:a16="http://schemas.microsoft.com/office/drawing/2014/main" id="{569739D9-2ACA-4FC9-AD78-A450F3C6C0F7}"/>
                    </a:ext>
                  </a:extLst>
                </p:cNvPr>
                <p:cNvSpPr/>
                <p:nvPr/>
              </p:nvSpPr>
              <p:spPr>
                <a:xfrm>
                  <a:off x="1858938" y="2492896"/>
                  <a:ext cx="1512168" cy="1512168"/>
                </a:xfrm>
                <a:prstGeom prst="ellipse">
                  <a:avLst/>
                </a:prstGeom>
                <a:solidFill>
                  <a:schemeClr val="bg1"/>
                </a:solidFill>
                <a:ln>
                  <a:noFill/>
                </a:ln>
                <a:effectLst>
                  <a:outerShdw blurRad="190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2" name="Oval 3">
                  <a:extLst>
                    <a:ext uri="{FF2B5EF4-FFF2-40B4-BE49-F238E27FC236}">
                      <a16:creationId xmlns:a16="http://schemas.microsoft.com/office/drawing/2014/main" id="{5EEAF3A3-1576-4DEB-BF7E-A4BADB51DFF2}"/>
                    </a:ext>
                  </a:extLst>
                </p:cNvPr>
                <p:cNvSpPr/>
                <p:nvPr/>
              </p:nvSpPr>
              <p:spPr>
                <a:xfrm>
                  <a:off x="1930946" y="2564904"/>
                  <a:ext cx="1368152" cy="1368152"/>
                </a:xfrm>
                <a:custGeom>
                  <a:avLst/>
                  <a:gdLst/>
                  <a:ahLst/>
                  <a:cxnLst/>
                  <a:rect l="l" t="t" r="r" b="b"/>
                  <a:pathLst>
                    <a:path w="1368152" h="1368152">
                      <a:moveTo>
                        <a:pt x="684076" y="0"/>
                      </a:moveTo>
                      <a:cubicBezTo>
                        <a:pt x="1061881" y="0"/>
                        <a:pt x="1368152" y="306271"/>
                        <a:pt x="1368152" y="684076"/>
                      </a:cubicBezTo>
                      <a:lnTo>
                        <a:pt x="1359710" y="767824"/>
                      </a:lnTo>
                      <a:cubicBezTo>
                        <a:pt x="1086175" y="819898"/>
                        <a:pt x="877562" y="1054565"/>
                        <a:pt x="866904" y="1340297"/>
                      </a:cubicBezTo>
                      <a:cubicBezTo>
                        <a:pt x="809279" y="1359469"/>
                        <a:pt x="747692" y="1368152"/>
                        <a:pt x="684076" y="1368152"/>
                      </a:cubicBezTo>
                      <a:cubicBezTo>
                        <a:pt x="306271" y="1368152"/>
                        <a:pt x="0" y="1061881"/>
                        <a:pt x="0" y="684076"/>
                      </a:cubicBezTo>
                      <a:cubicBezTo>
                        <a:pt x="0" y="306271"/>
                        <a:pt x="306271" y="0"/>
                        <a:pt x="684076" y="0"/>
                      </a:cubicBezTo>
                      <a:close/>
                    </a:path>
                  </a:pathLst>
                </a:custGeom>
                <a:solidFill>
                  <a:schemeClr val="accent4"/>
                </a:solidFill>
                <a:ln>
                  <a:noFill/>
                </a:ln>
                <a:effectLst>
                  <a:outerShdw blurRad="254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0" name="TextBox 56">
                <a:extLst>
                  <a:ext uri="{FF2B5EF4-FFF2-40B4-BE49-F238E27FC236}">
                    <a16:creationId xmlns:a16="http://schemas.microsoft.com/office/drawing/2014/main" id="{3F3B9276-4B25-40D4-9532-D66C99FE7CD8}"/>
                  </a:ext>
                </a:extLst>
              </p:cNvPr>
              <p:cNvSpPr txBox="1"/>
              <p:nvPr/>
            </p:nvSpPr>
            <p:spPr>
              <a:xfrm>
                <a:off x="10231538" y="5478768"/>
                <a:ext cx="505577"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06</a:t>
                </a:r>
                <a:endParaRPr lang="ko-KR" altLang="en-US" sz="1400" b="1" dirty="0">
                  <a:solidFill>
                    <a:schemeClr val="tx1">
                      <a:lumMod val="75000"/>
                      <a:lumOff val="25000"/>
                    </a:schemeClr>
                  </a:solidFill>
                </a:endParaRPr>
              </a:p>
            </p:txBody>
          </p:sp>
        </p:grpSp>
        <p:sp>
          <p:nvSpPr>
            <p:cNvPr id="27" name="手繪多邊形 26"/>
            <p:cNvSpPr/>
            <p:nvPr/>
          </p:nvSpPr>
          <p:spPr>
            <a:xfrm>
              <a:off x="382814" y="3785153"/>
              <a:ext cx="1553265" cy="1361527"/>
            </a:xfrm>
            <a:custGeom>
              <a:avLst/>
              <a:gdLst>
                <a:gd name="connsiteX0" fmla="*/ 0 w 1553265"/>
                <a:gd name="connsiteY0" fmla="*/ 0 h 1361527"/>
                <a:gd name="connsiteX1" fmla="*/ 1553265 w 1553265"/>
                <a:gd name="connsiteY1" fmla="*/ 0 h 1361527"/>
                <a:gd name="connsiteX2" fmla="*/ 1553265 w 1553265"/>
                <a:gd name="connsiteY2" fmla="*/ 1361527 h 1361527"/>
                <a:gd name="connsiteX3" fmla="*/ 0 w 1553265"/>
                <a:gd name="connsiteY3" fmla="*/ 1361527 h 1361527"/>
                <a:gd name="connsiteX4" fmla="*/ 0 w 1553265"/>
                <a:gd name="connsiteY4" fmla="*/ 0 h 136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65" h="1361527">
                  <a:moveTo>
                    <a:pt x="0" y="0"/>
                  </a:moveTo>
                  <a:lnTo>
                    <a:pt x="1553265" y="0"/>
                  </a:lnTo>
                  <a:lnTo>
                    <a:pt x="1553265" y="1361527"/>
                  </a:lnTo>
                  <a:lnTo>
                    <a:pt x="0" y="13615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通報</a:t>
              </a:r>
              <a:endParaRPr lang="en-US" altLang="zh-TW" sz="3200" b="1" kern="1200" dirty="0">
                <a:latin typeface="微軟正黑體" panose="020B0604030504040204" pitchFamily="34" charset="-120"/>
                <a:ea typeface="微軟正黑體" panose="020B0604030504040204" pitchFamily="34" charset="-120"/>
              </a:endParaRPr>
            </a:p>
            <a:p>
              <a:pPr lvl="0" algn="l" defTabSz="1600200">
                <a:lnSpc>
                  <a:spcPct val="90000"/>
                </a:lnSpc>
                <a:spcBef>
                  <a:spcPct val="0"/>
                </a:spcBef>
                <a:spcAft>
                  <a:spcPct val="35000"/>
                </a:spcAft>
              </a:pPr>
              <a:endParaRPr lang="zh-TW" altLang="en-US" sz="3600" kern="1200" dirty="0">
                <a:latin typeface="微軟正黑體" panose="020B0604030504040204" pitchFamily="34" charset="-120"/>
                <a:ea typeface="微軟正黑體" panose="020B0604030504040204" pitchFamily="34" charset="-120"/>
              </a:endParaRPr>
            </a:p>
            <a:p>
              <a:pPr marL="228600" lvl="1" indent="-228600" algn="l" defTabSz="889000">
                <a:lnSpc>
                  <a:spcPct val="90000"/>
                </a:lnSpc>
                <a:spcBef>
                  <a:spcPct val="0"/>
                </a:spcBef>
                <a:spcAft>
                  <a:spcPct val="15000"/>
                </a:spcAft>
                <a:buChar char="••"/>
              </a:pPr>
              <a:r>
                <a:rPr lang="zh-TW" altLang="en-US" sz="2000" b="1" kern="1200" dirty="0">
                  <a:solidFill>
                    <a:srgbClr val="000092"/>
                  </a:solidFill>
                </a:rPr>
                <a:t>校安通報</a:t>
              </a:r>
            </a:p>
          </p:txBody>
        </p:sp>
        <p:sp>
          <p:nvSpPr>
            <p:cNvPr id="30" name="手繪多邊形 29"/>
            <p:cNvSpPr/>
            <p:nvPr/>
          </p:nvSpPr>
          <p:spPr>
            <a:xfrm>
              <a:off x="2284314" y="3314625"/>
              <a:ext cx="1553265" cy="1361527"/>
            </a:xfrm>
            <a:custGeom>
              <a:avLst/>
              <a:gdLst>
                <a:gd name="connsiteX0" fmla="*/ 0 w 1553265"/>
                <a:gd name="connsiteY0" fmla="*/ 0 h 1361527"/>
                <a:gd name="connsiteX1" fmla="*/ 1553265 w 1553265"/>
                <a:gd name="connsiteY1" fmla="*/ 0 h 1361527"/>
                <a:gd name="connsiteX2" fmla="*/ 1553265 w 1553265"/>
                <a:gd name="connsiteY2" fmla="*/ 1361527 h 1361527"/>
                <a:gd name="connsiteX3" fmla="*/ 0 w 1553265"/>
                <a:gd name="connsiteY3" fmla="*/ 1361527 h 1361527"/>
                <a:gd name="connsiteX4" fmla="*/ 0 w 1553265"/>
                <a:gd name="connsiteY4" fmla="*/ 0 h 136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65" h="1361527">
                  <a:moveTo>
                    <a:pt x="0" y="0"/>
                  </a:moveTo>
                  <a:lnTo>
                    <a:pt x="1553265" y="0"/>
                  </a:lnTo>
                  <a:lnTo>
                    <a:pt x="1553265" y="1361527"/>
                  </a:lnTo>
                  <a:lnTo>
                    <a:pt x="0" y="13615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申請</a:t>
              </a:r>
              <a:endParaRPr lang="en-US" altLang="zh-TW" sz="3200" b="1" kern="1200" dirty="0">
                <a:latin typeface="微軟正黑體" panose="020B0604030504040204" pitchFamily="34" charset="-120"/>
                <a:ea typeface="微軟正黑體" panose="020B0604030504040204" pitchFamily="34" charset="-120"/>
              </a:endParaRPr>
            </a:p>
            <a:p>
              <a:pPr lvl="0" algn="l" defTabSz="1600200">
                <a:lnSpc>
                  <a:spcPct val="90000"/>
                </a:lnSpc>
                <a:spcBef>
                  <a:spcPct val="0"/>
                </a:spcBef>
                <a:spcAft>
                  <a:spcPct val="35000"/>
                </a:spcAft>
              </a:pPr>
              <a:endParaRPr lang="zh-TW" altLang="en-US" sz="3600" kern="1200" dirty="0">
                <a:latin typeface="微軟正黑體" panose="020B0604030504040204" pitchFamily="34" charset="-120"/>
                <a:ea typeface="微軟正黑體" panose="020B0604030504040204" pitchFamily="34" charset="-120"/>
              </a:endParaRPr>
            </a:p>
            <a:p>
              <a:pPr marL="228600" lvl="1" indent="-228600" algn="l" defTabSz="889000">
                <a:lnSpc>
                  <a:spcPct val="90000"/>
                </a:lnSpc>
                <a:spcBef>
                  <a:spcPct val="0"/>
                </a:spcBef>
                <a:spcAft>
                  <a:spcPct val="15000"/>
                </a:spcAft>
                <a:buChar char="••"/>
              </a:pPr>
              <a:r>
                <a:rPr lang="zh-TW" altLang="en-US" sz="2000" b="1" kern="1200" dirty="0">
                  <a:solidFill>
                    <a:srgbClr val="000092"/>
                  </a:solidFill>
                </a:rPr>
                <a:t>自行申請</a:t>
              </a:r>
            </a:p>
            <a:p>
              <a:pPr marL="228600" lvl="1" indent="-228600" algn="l" defTabSz="889000">
                <a:lnSpc>
                  <a:spcPct val="90000"/>
                </a:lnSpc>
                <a:spcBef>
                  <a:spcPct val="0"/>
                </a:spcBef>
                <a:spcAft>
                  <a:spcPct val="15000"/>
                </a:spcAft>
                <a:buChar char="••"/>
              </a:pPr>
              <a:r>
                <a:rPr lang="zh-TW" altLang="en-US" sz="2000" b="1" kern="1200" dirty="0">
                  <a:solidFill>
                    <a:srgbClr val="000092"/>
                  </a:solidFill>
                </a:rPr>
                <a:t>職權啟動</a:t>
              </a:r>
            </a:p>
          </p:txBody>
        </p:sp>
        <p:sp>
          <p:nvSpPr>
            <p:cNvPr id="33" name="手繪多邊形 32"/>
            <p:cNvSpPr/>
            <p:nvPr/>
          </p:nvSpPr>
          <p:spPr>
            <a:xfrm>
              <a:off x="4185814" y="2844097"/>
              <a:ext cx="1553265" cy="1361527"/>
            </a:xfrm>
            <a:custGeom>
              <a:avLst/>
              <a:gdLst>
                <a:gd name="connsiteX0" fmla="*/ 0 w 1553265"/>
                <a:gd name="connsiteY0" fmla="*/ 0 h 1361527"/>
                <a:gd name="connsiteX1" fmla="*/ 1553265 w 1553265"/>
                <a:gd name="connsiteY1" fmla="*/ 0 h 1361527"/>
                <a:gd name="connsiteX2" fmla="*/ 1553265 w 1553265"/>
                <a:gd name="connsiteY2" fmla="*/ 1361527 h 1361527"/>
                <a:gd name="connsiteX3" fmla="*/ 0 w 1553265"/>
                <a:gd name="connsiteY3" fmla="*/ 1361527 h 1361527"/>
                <a:gd name="connsiteX4" fmla="*/ 0 w 1553265"/>
                <a:gd name="connsiteY4" fmla="*/ 0 h 136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65" h="1361527">
                  <a:moveTo>
                    <a:pt x="0" y="0"/>
                  </a:moveTo>
                  <a:lnTo>
                    <a:pt x="1553265" y="0"/>
                  </a:lnTo>
                  <a:lnTo>
                    <a:pt x="1553265" y="1361527"/>
                  </a:lnTo>
                  <a:lnTo>
                    <a:pt x="0" y="13615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受理</a:t>
              </a:r>
              <a:endParaRPr lang="en-US" altLang="zh-TW" sz="3200" b="1" kern="1200" dirty="0">
                <a:latin typeface="微軟正黑體" panose="020B0604030504040204" pitchFamily="34" charset="-120"/>
                <a:ea typeface="微軟正黑體" panose="020B0604030504040204" pitchFamily="34" charset="-120"/>
              </a:endParaRPr>
            </a:p>
            <a:p>
              <a:pPr lvl="0" algn="l" defTabSz="1600200">
                <a:lnSpc>
                  <a:spcPct val="90000"/>
                </a:lnSpc>
                <a:spcBef>
                  <a:spcPct val="0"/>
                </a:spcBef>
                <a:spcAft>
                  <a:spcPct val="35000"/>
                </a:spcAft>
              </a:pPr>
              <a:endParaRPr lang="zh-TW" altLang="en-US" sz="3600" kern="1200" dirty="0">
                <a:latin typeface="微軟正黑體" panose="020B0604030504040204" pitchFamily="34" charset="-120"/>
                <a:ea typeface="微軟正黑體" panose="020B0604030504040204" pitchFamily="34" charset="-120"/>
              </a:endParaRPr>
            </a:p>
            <a:p>
              <a:pPr marL="228600" lvl="1" indent="-228600" algn="l" defTabSz="889000">
                <a:lnSpc>
                  <a:spcPct val="90000"/>
                </a:lnSpc>
                <a:spcBef>
                  <a:spcPct val="0"/>
                </a:spcBef>
                <a:spcAft>
                  <a:spcPct val="15000"/>
                </a:spcAft>
                <a:buChar char="••"/>
              </a:pPr>
              <a:r>
                <a:rPr lang="en-US" altLang="zh-TW" sz="2000" b="1" kern="1200" dirty="0">
                  <a:solidFill>
                    <a:srgbClr val="000092"/>
                  </a:solidFill>
                  <a:latin typeface="微軟正黑體" panose="020B0604030504040204" pitchFamily="34" charset="-120"/>
                  <a:ea typeface="微軟正黑體" panose="020B0604030504040204" pitchFamily="34" charset="-120"/>
                </a:rPr>
                <a:t>20</a:t>
              </a:r>
              <a:r>
                <a:rPr lang="zh-TW" altLang="en-US" sz="2000" b="1" kern="1200" dirty="0">
                  <a:solidFill>
                    <a:srgbClr val="000092"/>
                  </a:solidFill>
                  <a:latin typeface="微軟正黑體" panose="020B0604030504040204" pitchFamily="34" charset="-120"/>
                  <a:ea typeface="微軟正黑體" panose="020B0604030504040204" pitchFamily="34" charset="-120"/>
                </a:rPr>
                <a:t>日內確認是否受理</a:t>
              </a:r>
            </a:p>
          </p:txBody>
        </p:sp>
        <p:sp>
          <p:nvSpPr>
            <p:cNvPr id="36" name="手繪多邊形 35"/>
            <p:cNvSpPr/>
            <p:nvPr/>
          </p:nvSpPr>
          <p:spPr>
            <a:xfrm>
              <a:off x="6087314" y="2373569"/>
              <a:ext cx="1553265" cy="1361527"/>
            </a:xfrm>
            <a:custGeom>
              <a:avLst/>
              <a:gdLst>
                <a:gd name="connsiteX0" fmla="*/ 0 w 1553265"/>
                <a:gd name="connsiteY0" fmla="*/ 0 h 1361527"/>
                <a:gd name="connsiteX1" fmla="*/ 1553265 w 1553265"/>
                <a:gd name="connsiteY1" fmla="*/ 0 h 1361527"/>
                <a:gd name="connsiteX2" fmla="*/ 1553265 w 1553265"/>
                <a:gd name="connsiteY2" fmla="*/ 1361527 h 1361527"/>
                <a:gd name="connsiteX3" fmla="*/ 0 w 1553265"/>
                <a:gd name="connsiteY3" fmla="*/ 1361527 h 1361527"/>
                <a:gd name="connsiteX4" fmla="*/ 0 w 1553265"/>
                <a:gd name="connsiteY4" fmla="*/ 0 h 136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65" h="1361527">
                  <a:moveTo>
                    <a:pt x="0" y="0"/>
                  </a:moveTo>
                  <a:lnTo>
                    <a:pt x="1553265" y="0"/>
                  </a:lnTo>
                  <a:lnTo>
                    <a:pt x="1553265" y="1361527"/>
                  </a:lnTo>
                  <a:lnTo>
                    <a:pt x="0" y="13615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調查</a:t>
              </a:r>
              <a:endParaRPr lang="en-US" altLang="zh-TW" sz="3200" b="1" kern="1200" dirty="0">
                <a:latin typeface="微軟正黑體" panose="020B0604030504040204" pitchFamily="34" charset="-120"/>
                <a:ea typeface="微軟正黑體" panose="020B0604030504040204" pitchFamily="34" charset="-120"/>
              </a:endParaRPr>
            </a:p>
            <a:p>
              <a:pPr lvl="0" algn="l" defTabSz="1600200">
                <a:lnSpc>
                  <a:spcPct val="90000"/>
                </a:lnSpc>
                <a:spcBef>
                  <a:spcPct val="0"/>
                </a:spcBef>
                <a:spcAft>
                  <a:spcPct val="35000"/>
                </a:spcAft>
              </a:pPr>
              <a:endParaRPr lang="zh-TW" altLang="en-US" sz="3600" kern="1200" dirty="0">
                <a:latin typeface="微軟正黑體" panose="020B0604030504040204" pitchFamily="34" charset="-120"/>
                <a:ea typeface="微軟正黑體" panose="020B0604030504040204" pitchFamily="34" charset="-120"/>
              </a:endParaRPr>
            </a:p>
            <a:p>
              <a:pPr marL="228600" lvl="1" indent="-228600" algn="l" defTabSz="889000">
                <a:lnSpc>
                  <a:spcPct val="90000"/>
                </a:lnSpc>
                <a:spcBef>
                  <a:spcPct val="0"/>
                </a:spcBef>
                <a:spcAft>
                  <a:spcPct val="15000"/>
                </a:spcAft>
                <a:buChar char="••"/>
              </a:pPr>
              <a:r>
                <a:rPr lang="zh-TW" altLang="en-US" sz="2000" b="1" kern="1200" dirty="0">
                  <a:solidFill>
                    <a:srgbClr val="000092"/>
                  </a:solidFill>
                  <a:latin typeface="微軟正黑體" panose="020B0604030504040204" pitchFamily="34" charset="-120"/>
                  <a:ea typeface="微軟正黑體" panose="020B0604030504040204" pitchFamily="34" charset="-120"/>
                </a:rPr>
                <a:t>事實認定</a:t>
              </a:r>
            </a:p>
            <a:p>
              <a:pPr marL="228600" lvl="1" indent="-228600" algn="l" defTabSz="889000">
                <a:lnSpc>
                  <a:spcPct val="90000"/>
                </a:lnSpc>
                <a:spcBef>
                  <a:spcPct val="0"/>
                </a:spcBef>
                <a:spcAft>
                  <a:spcPct val="15000"/>
                </a:spcAft>
                <a:buChar char="••"/>
              </a:pPr>
              <a:r>
                <a:rPr lang="zh-TW" altLang="en-US" sz="2000" b="1" kern="1200" dirty="0">
                  <a:solidFill>
                    <a:srgbClr val="000092"/>
                  </a:solidFill>
                  <a:latin typeface="微軟正黑體" panose="020B0604030504040204" pitchFamily="34" charset="-120"/>
                  <a:ea typeface="微軟正黑體" panose="020B0604030504040204" pitchFamily="34" charset="-120"/>
                </a:rPr>
                <a:t>懲處建議</a:t>
              </a:r>
            </a:p>
          </p:txBody>
        </p:sp>
        <p:sp>
          <p:nvSpPr>
            <p:cNvPr id="39" name="手繪多邊形 38"/>
            <p:cNvSpPr/>
            <p:nvPr/>
          </p:nvSpPr>
          <p:spPr>
            <a:xfrm>
              <a:off x="7988814" y="1903041"/>
              <a:ext cx="1553265" cy="1361527"/>
            </a:xfrm>
            <a:custGeom>
              <a:avLst/>
              <a:gdLst>
                <a:gd name="connsiteX0" fmla="*/ 0 w 1553265"/>
                <a:gd name="connsiteY0" fmla="*/ 0 h 1361527"/>
                <a:gd name="connsiteX1" fmla="*/ 1553265 w 1553265"/>
                <a:gd name="connsiteY1" fmla="*/ 0 h 1361527"/>
                <a:gd name="connsiteX2" fmla="*/ 1553265 w 1553265"/>
                <a:gd name="connsiteY2" fmla="*/ 1361527 h 1361527"/>
                <a:gd name="connsiteX3" fmla="*/ 0 w 1553265"/>
                <a:gd name="connsiteY3" fmla="*/ 1361527 h 1361527"/>
                <a:gd name="connsiteX4" fmla="*/ 0 w 1553265"/>
                <a:gd name="connsiteY4" fmla="*/ 0 h 136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65" h="1361527">
                  <a:moveTo>
                    <a:pt x="0" y="0"/>
                  </a:moveTo>
                  <a:lnTo>
                    <a:pt x="1553265" y="0"/>
                  </a:lnTo>
                  <a:lnTo>
                    <a:pt x="1553265" y="1361527"/>
                  </a:lnTo>
                  <a:lnTo>
                    <a:pt x="0" y="13615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處置</a:t>
              </a:r>
              <a:endParaRPr lang="en-US" altLang="zh-TW" sz="3200" b="1" kern="1200" dirty="0">
                <a:latin typeface="微軟正黑體" panose="020B0604030504040204" pitchFamily="34" charset="-120"/>
                <a:ea typeface="微軟正黑體" panose="020B0604030504040204" pitchFamily="34" charset="-120"/>
              </a:endParaRPr>
            </a:p>
            <a:p>
              <a:pPr lvl="0" algn="l" defTabSz="1600200">
                <a:lnSpc>
                  <a:spcPct val="90000"/>
                </a:lnSpc>
                <a:spcBef>
                  <a:spcPct val="0"/>
                </a:spcBef>
                <a:spcAft>
                  <a:spcPct val="35000"/>
                </a:spcAft>
              </a:pPr>
              <a:endParaRPr lang="zh-TW" altLang="en-US" sz="3600" kern="1200" dirty="0">
                <a:latin typeface="微軟正黑體" panose="020B0604030504040204" pitchFamily="34" charset="-120"/>
                <a:ea typeface="微軟正黑體" panose="020B0604030504040204" pitchFamily="34" charset="-120"/>
              </a:endParaRPr>
            </a:p>
            <a:p>
              <a:pPr marL="228600" lvl="1" indent="-228600" algn="l" defTabSz="889000">
                <a:lnSpc>
                  <a:spcPct val="90000"/>
                </a:lnSpc>
                <a:spcBef>
                  <a:spcPct val="0"/>
                </a:spcBef>
                <a:spcAft>
                  <a:spcPct val="15000"/>
                </a:spcAft>
                <a:buChar char="••"/>
              </a:pPr>
              <a:r>
                <a:rPr lang="zh-TW" altLang="en-US" sz="2000" b="1" kern="1200" dirty="0">
                  <a:solidFill>
                    <a:srgbClr val="000092"/>
                  </a:solidFill>
                  <a:latin typeface="微軟正黑體" panose="020B0604030504040204" pitchFamily="34" charset="-120"/>
                  <a:ea typeface="微軟正黑體" panose="020B0604030504040204" pitchFamily="34" charset="-120"/>
                </a:rPr>
                <a:t>移送各層級委員會審議</a:t>
              </a:r>
            </a:p>
          </p:txBody>
        </p:sp>
        <p:sp>
          <p:nvSpPr>
            <p:cNvPr id="42" name="手繪多邊形 41"/>
            <p:cNvSpPr/>
            <p:nvPr/>
          </p:nvSpPr>
          <p:spPr>
            <a:xfrm>
              <a:off x="9951886" y="1537048"/>
              <a:ext cx="1553265" cy="1361527"/>
            </a:xfrm>
            <a:custGeom>
              <a:avLst/>
              <a:gdLst>
                <a:gd name="connsiteX0" fmla="*/ 0 w 1553265"/>
                <a:gd name="connsiteY0" fmla="*/ 0 h 1361527"/>
                <a:gd name="connsiteX1" fmla="*/ 1553265 w 1553265"/>
                <a:gd name="connsiteY1" fmla="*/ 0 h 1361527"/>
                <a:gd name="connsiteX2" fmla="*/ 1553265 w 1553265"/>
                <a:gd name="connsiteY2" fmla="*/ 1361527 h 1361527"/>
                <a:gd name="connsiteX3" fmla="*/ 0 w 1553265"/>
                <a:gd name="connsiteY3" fmla="*/ 1361527 h 1361527"/>
                <a:gd name="connsiteX4" fmla="*/ 0 w 1553265"/>
                <a:gd name="connsiteY4" fmla="*/ 0 h 136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265" h="1361527">
                  <a:moveTo>
                    <a:pt x="0" y="0"/>
                  </a:moveTo>
                  <a:lnTo>
                    <a:pt x="1553265" y="0"/>
                  </a:lnTo>
                  <a:lnTo>
                    <a:pt x="1553265" y="1361527"/>
                  </a:lnTo>
                  <a:lnTo>
                    <a:pt x="0" y="13615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執行</a:t>
              </a:r>
              <a:endParaRPr lang="en-US" altLang="zh-TW" sz="3200" b="1" kern="1200" dirty="0">
                <a:latin typeface="微軟正黑體" panose="020B0604030504040204" pitchFamily="34" charset="-120"/>
                <a:ea typeface="微軟正黑體" panose="020B0604030504040204" pitchFamily="34" charset="-120"/>
              </a:endParaRPr>
            </a:p>
            <a:p>
              <a:pPr lvl="0" algn="l" defTabSz="1600200">
                <a:lnSpc>
                  <a:spcPct val="90000"/>
                </a:lnSpc>
                <a:spcBef>
                  <a:spcPct val="0"/>
                </a:spcBef>
                <a:spcAft>
                  <a:spcPct val="35000"/>
                </a:spcAft>
              </a:pPr>
              <a:endParaRPr lang="zh-TW" altLang="en-US" sz="3600" kern="1200" dirty="0">
                <a:latin typeface="微軟正黑體" panose="020B0604030504040204" pitchFamily="34" charset="-120"/>
                <a:ea typeface="微軟正黑體" panose="020B0604030504040204" pitchFamily="34" charset="-120"/>
              </a:endParaRPr>
            </a:p>
            <a:p>
              <a:pPr marL="228600" lvl="1" indent="-228600" algn="l" defTabSz="889000">
                <a:lnSpc>
                  <a:spcPct val="90000"/>
                </a:lnSpc>
                <a:spcBef>
                  <a:spcPct val="0"/>
                </a:spcBef>
                <a:spcAft>
                  <a:spcPct val="15000"/>
                </a:spcAft>
                <a:buChar char="••"/>
              </a:pPr>
              <a:r>
                <a:rPr lang="zh-TW" altLang="en-US" sz="2000" b="1" kern="1200" dirty="0">
                  <a:solidFill>
                    <a:srgbClr val="000092"/>
                  </a:solidFill>
                </a:rPr>
                <a:t>懲處</a:t>
              </a:r>
            </a:p>
            <a:p>
              <a:pPr marL="228600" lvl="1" indent="-228600" algn="l" defTabSz="889000">
                <a:lnSpc>
                  <a:spcPct val="90000"/>
                </a:lnSpc>
                <a:spcBef>
                  <a:spcPct val="0"/>
                </a:spcBef>
                <a:spcAft>
                  <a:spcPct val="15000"/>
                </a:spcAft>
                <a:buChar char="••"/>
              </a:pPr>
              <a:r>
                <a:rPr lang="zh-TW" altLang="en-US" sz="2000" b="1" kern="1200" dirty="0">
                  <a:solidFill>
                    <a:srgbClr val="000092"/>
                  </a:solidFill>
                </a:rPr>
                <a:t>教育輔導措施</a:t>
              </a:r>
            </a:p>
            <a:p>
              <a:pPr marL="171450" lvl="1" indent="-171450" algn="l" defTabSz="711200">
                <a:lnSpc>
                  <a:spcPct val="90000"/>
                </a:lnSpc>
                <a:spcBef>
                  <a:spcPct val="0"/>
                </a:spcBef>
                <a:spcAft>
                  <a:spcPct val="15000"/>
                </a:spcAft>
                <a:buChar char="••"/>
              </a:pPr>
              <a:endParaRPr lang="zh-TW" altLang="en-US" sz="1600" kern="1200" dirty="0"/>
            </a:p>
            <a:p>
              <a:pPr marL="171450" lvl="1" indent="-171450" algn="l" defTabSz="711200">
                <a:lnSpc>
                  <a:spcPct val="90000"/>
                </a:lnSpc>
                <a:spcBef>
                  <a:spcPct val="0"/>
                </a:spcBef>
                <a:spcAft>
                  <a:spcPct val="15000"/>
                </a:spcAft>
                <a:buChar char="••"/>
              </a:pPr>
              <a:endParaRPr lang="zh-TW" altLang="en-US" sz="1600" kern="1200" dirty="0"/>
            </a:p>
          </p:txBody>
        </p:sp>
      </p:grpSp>
    </p:spTree>
    <p:extLst>
      <p:ext uri="{BB962C8B-B14F-4D97-AF65-F5344CB8AC3E}">
        <p14:creationId xmlns:p14="http://schemas.microsoft.com/office/powerpoint/2010/main" val="3929508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501;p15">
            <a:extLst>
              <a:ext uri="{FF2B5EF4-FFF2-40B4-BE49-F238E27FC236}">
                <a16:creationId xmlns:a16="http://schemas.microsoft.com/office/drawing/2014/main" id="{B127AA48-2899-48FD-9F7A-DD6B61081FD7}"/>
              </a:ext>
            </a:extLst>
          </p:cNvPr>
          <p:cNvSpPr/>
          <p:nvPr/>
        </p:nvSpPr>
        <p:spPr>
          <a:xfrm>
            <a:off x="4481668" y="1482067"/>
            <a:ext cx="3228665" cy="3934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 name="標題 1">
            <a:extLst>
              <a:ext uri="{FF2B5EF4-FFF2-40B4-BE49-F238E27FC236}">
                <a16:creationId xmlns:a16="http://schemas.microsoft.com/office/drawing/2014/main" id="{68053343-5D64-4BD3-9B11-3E97A0B8A0A4}"/>
              </a:ext>
            </a:extLst>
          </p:cNvPr>
          <p:cNvSpPr>
            <a:spLocks noGrp="1"/>
          </p:cNvSpPr>
          <p:nvPr>
            <p:ph type="title"/>
          </p:nvPr>
        </p:nvSpPr>
        <p:spPr>
          <a:xfrm>
            <a:off x="5037240" y="1356023"/>
            <a:ext cx="2117521" cy="763500"/>
          </a:xfrm>
        </p:spPr>
        <p:txBody>
          <a:bodyPr/>
          <a:lstStyle/>
          <a:p>
            <a:pPr>
              <a:lnSpc>
                <a:spcPts val="2799"/>
              </a:lnSpc>
            </a:pPr>
            <a:r>
              <a:rPr lang="zh-TW" altLang="en-US" sz="3600" b="1" spc="59" dirty="0">
                <a:solidFill>
                  <a:srgbClr val="C00000"/>
                </a:solidFill>
                <a:latin typeface="微軟正黑體" panose="020B0604030504040204" pitchFamily="34" charset="-120"/>
                <a:ea typeface="微軟正黑體" panose="020B0604030504040204" pitchFamily="34" charset="-120"/>
              </a:rPr>
              <a:t>救濟制度</a:t>
            </a:r>
            <a:endParaRPr lang="en-US" altLang="zh-TW" sz="3600" b="1" spc="59" dirty="0">
              <a:solidFill>
                <a:srgbClr val="C00000"/>
              </a:solidFill>
              <a:latin typeface="微軟正黑體" panose="020B0604030504040204" pitchFamily="34" charset="-120"/>
              <a:ea typeface="微軟正黑體" panose="020B0604030504040204" pitchFamily="34" charset="-120"/>
            </a:endParaRPr>
          </a:p>
        </p:txBody>
      </p:sp>
      <p:graphicFrame>
        <p:nvGraphicFramePr>
          <p:cNvPr id="11" name="資料庫圖表 10">
            <a:extLst>
              <a:ext uri="{FF2B5EF4-FFF2-40B4-BE49-F238E27FC236}">
                <a16:creationId xmlns:a16="http://schemas.microsoft.com/office/drawing/2014/main" id="{8288BC9F-C8EA-4A90-B541-8A98F987D77D}"/>
              </a:ext>
            </a:extLst>
          </p:cNvPr>
          <p:cNvGraphicFramePr/>
          <p:nvPr>
            <p:extLst>
              <p:ext uri="{D42A27DB-BD31-4B8C-83A1-F6EECF244321}">
                <p14:modId xmlns:p14="http://schemas.microsoft.com/office/powerpoint/2010/main" val="3387812770"/>
              </p:ext>
            </p:extLst>
          </p:nvPr>
        </p:nvGraphicFramePr>
        <p:xfrm>
          <a:off x="2172315" y="2772649"/>
          <a:ext cx="7934226" cy="2173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矩形 12">
            <a:extLst>
              <a:ext uri="{FF2B5EF4-FFF2-40B4-BE49-F238E27FC236}">
                <a16:creationId xmlns:a16="http://schemas.microsoft.com/office/drawing/2014/main" id="{F120A83A-2839-424D-BEF4-9D4DC7551041}"/>
              </a:ext>
            </a:extLst>
          </p:cNvPr>
          <p:cNvSpPr/>
          <p:nvPr/>
        </p:nvSpPr>
        <p:spPr>
          <a:xfrm>
            <a:off x="1408883" y="2286493"/>
            <a:ext cx="9374235" cy="451406"/>
          </a:xfrm>
          <a:prstGeom prst="rect">
            <a:avLst/>
          </a:prstGeom>
        </p:spPr>
        <p:txBody>
          <a:bodyPr wrap="square">
            <a:spAutoFit/>
          </a:bodyPr>
          <a:lstStyle/>
          <a:p>
            <a:pPr algn="ctr">
              <a:lnSpc>
                <a:spcPts val="2799"/>
              </a:lnSpc>
              <a:spcBef>
                <a:spcPct val="0"/>
              </a:spcBef>
            </a:pPr>
            <a:r>
              <a:rPr lang="en-US" altLang="zh-TW" sz="2400" b="1" spc="59" dirty="0" err="1">
                <a:solidFill>
                  <a:schemeClr val="tx1"/>
                </a:solidFill>
                <a:latin typeface="微軟正黑體" panose="020B0604030504040204" pitchFamily="34" charset="-120"/>
                <a:ea typeface="微軟正黑體" panose="020B0604030504040204" pitchFamily="34" charset="-120"/>
              </a:rPr>
              <a:t>當事人對於受理結果或調查處理結果有異議，可提出</a:t>
            </a:r>
            <a:r>
              <a:rPr lang="zh-TW" altLang="en-US" sz="2400" b="1" spc="59" dirty="0">
                <a:solidFill>
                  <a:schemeClr val="tx1"/>
                </a:solidFill>
                <a:latin typeface="微軟正黑體" panose="020B0604030504040204" pitchFamily="34" charset="-120"/>
                <a:ea typeface="微軟正黑體" panose="020B0604030504040204" pitchFamily="34" charset="-120"/>
              </a:rPr>
              <a:t>救濟</a:t>
            </a:r>
            <a:endParaRPr lang="en-US" altLang="zh-TW" sz="2400" b="1" spc="59" dirty="0">
              <a:solidFill>
                <a:schemeClr val="tx1"/>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1317BF3D-D304-43AD-B33B-983B0CE36FE7}"/>
              </a:ext>
            </a:extLst>
          </p:cNvPr>
          <p:cNvSpPr/>
          <p:nvPr/>
        </p:nvSpPr>
        <p:spPr>
          <a:xfrm>
            <a:off x="2244369" y="4022849"/>
            <a:ext cx="1681114" cy="414601"/>
          </a:xfrm>
          <a:prstGeom prst="rect">
            <a:avLst/>
          </a:prstGeom>
        </p:spPr>
        <p:txBody>
          <a:bodyPr wrap="square">
            <a:spAutoFit/>
          </a:bodyPr>
          <a:lstStyle/>
          <a:p>
            <a:pPr marL="285750" indent="-285750" algn="ctr">
              <a:lnSpc>
                <a:spcPts val="2799"/>
              </a:lnSpc>
              <a:spcBef>
                <a:spcPct val="0"/>
              </a:spcBef>
              <a:buFont typeface="Arial" panose="020B0604020202020204" pitchFamily="34" charset="0"/>
              <a:buChar char="•"/>
            </a:pPr>
            <a:r>
              <a:rPr lang="zh-TW" altLang="en-US" sz="1800" b="1" spc="59" dirty="0">
                <a:solidFill>
                  <a:srgbClr val="000092"/>
                </a:solidFill>
                <a:latin typeface="微軟正黑體" panose="020B0604030504040204" pitchFamily="34" charset="-120"/>
                <a:ea typeface="微軟正黑體" panose="020B0604030504040204" pitchFamily="34" charset="-120"/>
              </a:rPr>
              <a:t>向學校提出</a:t>
            </a:r>
            <a:endParaRPr lang="en-US" altLang="zh-TW" sz="1800" b="1" spc="59" dirty="0">
              <a:solidFill>
                <a:srgbClr val="000092"/>
              </a:solidFill>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93625ABC-1F3B-4100-8AEC-0B6EDFA27259}"/>
              </a:ext>
            </a:extLst>
          </p:cNvPr>
          <p:cNvSpPr/>
          <p:nvPr/>
        </p:nvSpPr>
        <p:spPr>
          <a:xfrm>
            <a:off x="4168826" y="4022849"/>
            <a:ext cx="1681114" cy="414601"/>
          </a:xfrm>
          <a:prstGeom prst="rect">
            <a:avLst/>
          </a:prstGeom>
        </p:spPr>
        <p:txBody>
          <a:bodyPr wrap="square">
            <a:spAutoFit/>
          </a:bodyPr>
          <a:lstStyle/>
          <a:p>
            <a:pPr marL="285750" indent="-285750" algn="ctr">
              <a:lnSpc>
                <a:spcPts val="2799"/>
              </a:lnSpc>
              <a:spcBef>
                <a:spcPct val="0"/>
              </a:spcBef>
              <a:buFont typeface="Arial" panose="020B0604020202020204" pitchFamily="34" charset="0"/>
              <a:buChar char="•"/>
            </a:pPr>
            <a:r>
              <a:rPr lang="zh-TW" altLang="en-US" sz="1800" b="1" spc="59" dirty="0">
                <a:solidFill>
                  <a:srgbClr val="000092"/>
                </a:solidFill>
                <a:latin typeface="微軟正黑體" panose="020B0604030504040204" pitchFamily="34" charset="-120"/>
                <a:ea typeface="微軟正黑體" panose="020B0604030504040204" pitchFamily="34" charset="-120"/>
              </a:rPr>
              <a:t>向學校提出</a:t>
            </a:r>
            <a:endParaRPr lang="en-US" altLang="zh-TW" sz="1800" b="1" spc="59" dirty="0">
              <a:solidFill>
                <a:srgbClr val="000092"/>
              </a:solidFill>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D17973FE-2794-42B0-A4F4-2237461DFA15}"/>
              </a:ext>
            </a:extLst>
          </p:cNvPr>
          <p:cNvSpPr/>
          <p:nvPr/>
        </p:nvSpPr>
        <p:spPr>
          <a:xfrm>
            <a:off x="5910208" y="4022849"/>
            <a:ext cx="1932768" cy="414601"/>
          </a:xfrm>
          <a:prstGeom prst="rect">
            <a:avLst/>
          </a:prstGeom>
        </p:spPr>
        <p:txBody>
          <a:bodyPr wrap="square">
            <a:spAutoFit/>
          </a:bodyPr>
          <a:lstStyle/>
          <a:p>
            <a:pPr marL="285750" indent="-285750" algn="ctr">
              <a:lnSpc>
                <a:spcPts val="2799"/>
              </a:lnSpc>
              <a:spcBef>
                <a:spcPct val="0"/>
              </a:spcBef>
              <a:buFont typeface="Arial" panose="020B0604020202020204" pitchFamily="34" charset="0"/>
              <a:buChar char="•"/>
            </a:pPr>
            <a:r>
              <a:rPr lang="zh-TW" altLang="en-US" sz="1800" b="1" spc="59" dirty="0">
                <a:solidFill>
                  <a:srgbClr val="000092"/>
                </a:solidFill>
                <a:latin typeface="微軟正黑體" panose="020B0604030504040204" pitchFamily="34" charset="-120"/>
                <a:ea typeface="微軟正黑體" panose="020B0604030504040204" pitchFamily="34" charset="-120"/>
              </a:rPr>
              <a:t>向教育部提出</a:t>
            </a:r>
            <a:endParaRPr lang="en-US" altLang="zh-TW" sz="1800" b="1" spc="59" dirty="0">
              <a:solidFill>
                <a:srgbClr val="000092"/>
              </a:solidFill>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9F9FF670-6E13-4282-B06E-6BAD2A2E7BB6}"/>
              </a:ext>
            </a:extLst>
          </p:cNvPr>
          <p:cNvSpPr/>
          <p:nvPr/>
        </p:nvSpPr>
        <p:spPr>
          <a:xfrm>
            <a:off x="8072196" y="4026697"/>
            <a:ext cx="1681114" cy="414601"/>
          </a:xfrm>
          <a:prstGeom prst="rect">
            <a:avLst/>
          </a:prstGeom>
        </p:spPr>
        <p:txBody>
          <a:bodyPr wrap="square">
            <a:spAutoFit/>
          </a:bodyPr>
          <a:lstStyle/>
          <a:p>
            <a:pPr marL="285750" indent="-285750" algn="ctr">
              <a:lnSpc>
                <a:spcPts val="2799"/>
              </a:lnSpc>
              <a:spcBef>
                <a:spcPct val="0"/>
              </a:spcBef>
              <a:buFont typeface="Arial" panose="020B0604020202020204" pitchFamily="34" charset="0"/>
              <a:buChar char="•"/>
            </a:pPr>
            <a:r>
              <a:rPr lang="zh-TW" altLang="en-US" sz="1800" b="1" spc="59" dirty="0">
                <a:solidFill>
                  <a:srgbClr val="000092"/>
                </a:solidFill>
                <a:latin typeface="微軟正黑體" panose="020B0604030504040204" pitchFamily="34" charset="-120"/>
                <a:ea typeface="微軟正黑體" panose="020B0604030504040204" pitchFamily="34" charset="-120"/>
              </a:rPr>
              <a:t>向法院提出</a:t>
            </a:r>
            <a:endParaRPr lang="en-US" altLang="zh-TW" sz="1800" b="1" spc="59" dirty="0">
              <a:solidFill>
                <a:srgbClr val="00009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44317964"/>
      </p:ext>
    </p:extLst>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595959"/>
      </a:dk2>
      <a:lt2>
        <a:srgbClr val="434343"/>
      </a:lt2>
      <a:accent1>
        <a:srgbClr val="C8DCDA"/>
      </a:accent1>
      <a:accent2>
        <a:srgbClr val="DBE9E9"/>
      </a:accent2>
      <a:accent3>
        <a:srgbClr val="8EB1AD"/>
      </a:accent3>
      <a:accent4>
        <a:srgbClr val="F2F2F2"/>
      </a:accent4>
      <a:accent5>
        <a:srgbClr val="FFF2CB"/>
      </a:accent5>
      <a:accent6>
        <a:srgbClr val="D8D8D8"/>
      </a:accent6>
      <a:hlink>
        <a:srgbClr val="6F8381"/>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824 01" id="{71A0325D-3CAE-49DD-ACC4-F328BDC01D35}" vid="{92C3A7F6-E2A5-4F50-9E86-13BAB50BFBA2}"/>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0824 01</Template>
  <TotalTime>674</TotalTime>
  <Words>1725</Words>
  <Application>Microsoft Office PowerPoint</Application>
  <PresentationFormat>寬螢幕</PresentationFormat>
  <Paragraphs>214</Paragraphs>
  <Slides>22</Slides>
  <Notes>8</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22</vt:i4>
      </vt:variant>
    </vt:vector>
  </HeadingPairs>
  <TitlesOfParts>
    <vt:vector size="33" baseType="lpstr">
      <vt:lpstr>Microsoft JhengHei UI</vt:lpstr>
      <vt:lpstr>Caveat Brush</vt:lpstr>
      <vt:lpstr>Wingdings</vt:lpstr>
      <vt:lpstr>王漢宗顏楷體 Bold</vt:lpstr>
      <vt:lpstr>Calibri</vt:lpstr>
      <vt:lpstr>Jokerman</vt:lpstr>
      <vt:lpstr>Barlow Semi Condensed SemiBold</vt:lpstr>
      <vt:lpstr>Arial</vt:lpstr>
      <vt:lpstr>微軟正黑體</vt:lpstr>
      <vt:lpstr>Barlow</vt:lpstr>
      <vt:lpstr>SlidesMania</vt:lpstr>
      <vt:lpstr>認識校園性別事件</vt:lpstr>
      <vt:lpstr>簡報大綱</vt:lpstr>
      <vt:lpstr>性平會的工作</vt:lpstr>
      <vt:lpstr>組織架構</vt:lpstr>
      <vt:lpstr>何謂校園性騷擾</vt:lpstr>
      <vt:lpstr>何謂校園性霸凌</vt:lpstr>
      <vt:lpstr>何謂校園性侵害</vt:lpstr>
      <vt:lpstr>性平事件處理流程 </vt:lpstr>
      <vt:lpstr>救濟制度</vt:lpstr>
      <vt:lpstr>PowerPoint 簡報</vt:lpstr>
      <vt:lpstr>常見的性別迷思</vt:lpstr>
      <vt:lpstr>性騷擾案例</vt:lpstr>
      <vt:lpstr>性侵害案例</vt:lpstr>
      <vt:lpstr>性霸凌案例</vt:lpstr>
      <vt:lpstr>網路性平事件</vt:lpstr>
      <vt:lpstr>迷思與觀念澄清</vt:lpstr>
      <vt:lpstr>迷思與觀念澄清</vt:lpstr>
      <vt:lpstr>如何避免成為行為人</vt:lpstr>
      <vt:lpstr>行為人需負擔的責任</vt:lpstr>
      <vt:lpstr>聯絡性平會</vt:lpstr>
      <vt:lpstr>PowerPoint 簡報</vt:lpstr>
      <vt:lpstr>Thanks  謝謝聆聽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認識校園性別事件</dc:title>
  <dc:creator>user</dc:creator>
  <cp:lastModifiedBy>user</cp:lastModifiedBy>
  <cp:revision>79</cp:revision>
  <dcterms:created xsi:type="dcterms:W3CDTF">2022-08-24T02:37:54Z</dcterms:created>
  <dcterms:modified xsi:type="dcterms:W3CDTF">2024-03-12T10:07:33Z</dcterms:modified>
</cp:coreProperties>
</file>