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sldIdLst>
    <p:sldId id="256" r:id="rId2"/>
    <p:sldId id="266" r:id="rId3"/>
    <p:sldId id="269" r:id="rId4"/>
    <p:sldId id="258" r:id="rId5"/>
    <p:sldId id="259" r:id="rId6"/>
    <p:sldId id="260" r:id="rId7"/>
    <p:sldId id="300" r:id="rId8"/>
    <p:sldId id="257" r:id="rId9"/>
    <p:sldId id="261" r:id="rId10"/>
    <p:sldId id="262" r:id="rId11"/>
    <p:sldId id="263" r:id="rId12"/>
    <p:sldId id="264" r:id="rId13"/>
    <p:sldId id="271" r:id="rId14"/>
    <p:sldId id="270" r:id="rId15"/>
    <p:sldId id="268" r:id="rId16"/>
    <p:sldId id="272" r:id="rId17"/>
    <p:sldId id="273" r:id="rId18"/>
    <p:sldId id="276" r:id="rId19"/>
    <p:sldId id="275" r:id="rId20"/>
    <p:sldId id="283" r:id="rId21"/>
    <p:sldId id="267" r:id="rId22"/>
    <p:sldId id="265" r:id="rId23"/>
    <p:sldId id="277" r:id="rId24"/>
    <p:sldId id="278" r:id="rId25"/>
    <p:sldId id="281" r:id="rId26"/>
    <p:sldId id="279" r:id="rId27"/>
    <p:sldId id="282" r:id="rId28"/>
    <p:sldId id="280" r:id="rId29"/>
    <p:sldId id="284" r:id="rId30"/>
    <p:sldId id="286" r:id="rId31"/>
    <p:sldId id="285" r:id="rId32"/>
    <p:sldId id="288" r:id="rId33"/>
    <p:sldId id="287" r:id="rId34"/>
    <p:sldId id="289" r:id="rId35"/>
    <p:sldId id="291" r:id="rId36"/>
    <p:sldId id="290" r:id="rId37"/>
    <p:sldId id="293" r:id="rId38"/>
    <p:sldId id="294" r:id="rId39"/>
    <p:sldId id="295" r:id="rId40"/>
    <p:sldId id="296" r:id="rId41"/>
    <p:sldId id="297" r:id="rId42"/>
    <p:sldId id="298" r:id="rId43"/>
    <p:sldId id="299" r:id="rId4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FBB7BED7-562E-4B38-B029-C7010A14F98E}">
          <p14:sldIdLst>
            <p14:sldId id="256"/>
            <p14:sldId id="266"/>
          </p14:sldIdLst>
        </p14:section>
        <p14:section name="What is IRB" id="{CA7E495D-93DE-47BD-8359-D9112E8161BD}">
          <p14:sldIdLst>
            <p14:sldId id="269"/>
            <p14:sldId id="258"/>
            <p14:sldId id="259"/>
            <p14:sldId id="260"/>
            <p14:sldId id="300"/>
            <p14:sldId id="257"/>
            <p14:sldId id="261"/>
            <p14:sldId id="262"/>
            <p14:sldId id="263"/>
            <p14:sldId id="264"/>
            <p14:sldId id="271"/>
            <p14:sldId id="270"/>
          </p14:sldIdLst>
        </p14:section>
        <p14:section name="開始申請" id="{8B02DD94-E088-4501-B4CE-B7F0E8A504E3}">
          <p14:sldIdLst>
            <p14:sldId id="268"/>
            <p14:sldId id="272"/>
            <p14:sldId id="273"/>
            <p14:sldId id="276"/>
            <p14:sldId id="275"/>
            <p14:sldId id="283"/>
            <p14:sldId id="267"/>
            <p14:sldId id="265"/>
            <p14:sldId id="277"/>
            <p14:sldId id="278"/>
            <p14:sldId id="281"/>
            <p14:sldId id="279"/>
            <p14:sldId id="282"/>
            <p14:sldId id="280"/>
            <p14:sldId id="284"/>
          </p14:sldIdLst>
        </p14:section>
        <p14:section name="審查意見回覆" id="{2A58BBD8-4115-4A9F-B19B-88BD902046B4}">
          <p14:sldIdLst>
            <p14:sldId id="286"/>
            <p14:sldId id="285"/>
            <p14:sldId id="288"/>
            <p14:sldId id="287"/>
            <p14:sldId id="289"/>
          </p14:sldIdLst>
        </p14:section>
        <p14:section name="稽核" id="{80EB3768-3A12-453B-BC23-74F215868122}">
          <p14:sldIdLst>
            <p14:sldId id="291"/>
            <p14:sldId id="290"/>
            <p14:sldId id="293"/>
            <p14:sldId id="294"/>
            <p14:sldId id="295"/>
            <p14:sldId id="296"/>
            <p14:sldId id="297"/>
            <p14:sldId id="298"/>
            <p14:sldId id="29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54"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664DD-84CA-470D-881C-7E020DBD54C3}" type="datetimeFigureOut">
              <a:rPr lang="zh-TW" altLang="en-US" smtClean="0"/>
              <a:t>2024/2/4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1C88E-C528-44A4-84CD-160D56868226}" type="slidenum">
              <a:rPr lang="zh-TW" altLang="en-US" smtClean="0"/>
              <a:t>‹#›</a:t>
            </a:fld>
            <a:endParaRPr lang="zh-TW" altLang="en-US"/>
          </a:p>
        </p:txBody>
      </p:sp>
    </p:spTree>
    <p:extLst>
      <p:ext uri="{BB962C8B-B14F-4D97-AF65-F5344CB8AC3E}">
        <p14:creationId xmlns:p14="http://schemas.microsoft.com/office/powerpoint/2010/main" val="271115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41C88E-C528-44A4-84CD-160D56868226}" type="slidenum">
              <a:rPr lang="zh-TW" altLang="en-US" smtClean="0"/>
              <a:t>8</a:t>
            </a:fld>
            <a:endParaRPr lang="zh-TW" altLang="en-US"/>
          </a:p>
        </p:txBody>
      </p:sp>
    </p:spTree>
    <p:extLst>
      <p:ext uri="{BB962C8B-B14F-4D97-AF65-F5344CB8AC3E}">
        <p14:creationId xmlns:p14="http://schemas.microsoft.com/office/powerpoint/2010/main" val="1524310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F41C88E-C528-44A4-84CD-160D56868226}" type="slidenum">
              <a:rPr lang="zh-TW" altLang="en-US" smtClean="0"/>
              <a:t>39</a:t>
            </a:fld>
            <a:endParaRPr lang="zh-TW" altLang="en-US"/>
          </a:p>
        </p:txBody>
      </p:sp>
    </p:spTree>
    <p:extLst>
      <p:ext uri="{BB962C8B-B14F-4D97-AF65-F5344CB8AC3E}">
        <p14:creationId xmlns:p14="http://schemas.microsoft.com/office/powerpoint/2010/main" val="73160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B55BFF-5C88-E293-B2B8-38C576F785E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E0D0F29-A874-FFF7-76E3-FD301CF9A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BADEB17-90D6-F0AC-58A2-A1F444A0EA09}"/>
              </a:ext>
            </a:extLst>
          </p:cNvPr>
          <p:cNvSpPr>
            <a:spLocks noGrp="1"/>
          </p:cNvSpPr>
          <p:nvPr>
            <p:ph type="dt" sz="half" idx="10"/>
          </p:nvPr>
        </p:nvSpPr>
        <p:spPr/>
        <p:txBody>
          <a:bodyPr/>
          <a:lstStyle/>
          <a:p>
            <a:fld id="{53469231-D07D-41FB-BBCE-E1C19055BB7C}" type="datetime1">
              <a:rPr lang="zh-TW" altLang="en-US" smtClean="0"/>
              <a:t>2024/2/4</a:t>
            </a:fld>
            <a:endParaRPr lang="zh-TW" altLang="en-US"/>
          </a:p>
        </p:txBody>
      </p:sp>
      <p:sp>
        <p:nvSpPr>
          <p:cNvPr id="5" name="頁尾版面配置區 4">
            <a:extLst>
              <a:ext uri="{FF2B5EF4-FFF2-40B4-BE49-F238E27FC236}">
                <a16:creationId xmlns:a16="http://schemas.microsoft.com/office/drawing/2014/main" id="{ED8BF393-F6C4-1DAB-A2CE-E224CB7504A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F161101-BC03-5302-9B54-7D039599AC5A}"/>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245867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A6FD4D-7C36-FAE2-9779-47308BCE2286}"/>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913E3FD7-8FCE-AD32-95BF-32BBC9BD0F71}"/>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230A749-5816-80D2-CC5A-278AD18DB22B}"/>
              </a:ext>
            </a:extLst>
          </p:cNvPr>
          <p:cNvSpPr>
            <a:spLocks noGrp="1"/>
          </p:cNvSpPr>
          <p:nvPr>
            <p:ph type="dt" sz="half" idx="10"/>
          </p:nvPr>
        </p:nvSpPr>
        <p:spPr/>
        <p:txBody>
          <a:bodyPr/>
          <a:lstStyle/>
          <a:p>
            <a:fld id="{59923E43-36CA-4771-9BC3-38A3A01BF2D2}" type="datetime1">
              <a:rPr lang="zh-TW" altLang="en-US" smtClean="0"/>
              <a:t>2024/2/4</a:t>
            </a:fld>
            <a:endParaRPr lang="zh-TW" altLang="en-US"/>
          </a:p>
        </p:txBody>
      </p:sp>
      <p:sp>
        <p:nvSpPr>
          <p:cNvPr id="5" name="頁尾版面配置區 4">
            <a:extLst>
              <a:ext uri="{FF2B5EF4-FFF2-40B4-BE49-F238E27FC236}">
                <a16:creationId xmlns:a16="http://schemas.microsoft.com/office/drawing/2014/main" id="{5DD7A542-341F-D692-D863-BD93E6870CF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C1D5D1E-4191-27D0-176C-EB0E971DC4EC}"/>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1362569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B7EED5B-85D9-EB17-DAA1-866FC8695C73}"/>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123A633-E1E4-3DB2-F6F9-8F79D2FE2A0C}"/>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039C901-E64F-D133-EECE-68008DAB4DB4}"/>
              </a:ext>
            </a:extLst>
          </p:cNvPr>
          <p:cNvSpPr>
            <a:spLocks noGrp="1"/>
          </p:cNvSpPr>
          <p:nvPr>
            <p:ph type="dt" sz="half" idx="10"/>
          </p:nvPr>
        </p:nvSpPr>
        <p:spPr/>
        <p:txBody>
          <a:bodyPr/>
          <a:lstStyle/>
          <a:p>
            <a:fld id="{8C46AE6F-4E6D-4A85-B6C4-9FAE9970A057}" type="datetime1">
              <a:rPr lang="zh-TW" altLang="en-US" smtClean="0"/>
              <a:t>2024/2/4</a:t>
            </a:fld>
            <a:endParaRPr lang="zh-TW" altLang="en-US"/>
          </a:p>
        </p:txBody>
      </p:sp>
      <p:sp>
        <p:nvSpPr>
          <p:cNvPr id="5" name="頁尾版面配置區 4">
            <a:extLst>
              <a:ext uri="{FF2B5EF4-FFF2-40B4-BE49-F238E27FC236}">
                <a16:creationId xmlns:a16="http://schemas.microsoft.com/office/drawing/2014/main" id="{7DB65831-F0B3-BD4B-D3E7-60514057E24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1B8D4A3-3CD8-02A8-7389-00D62A14658D}"/>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367591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1A772E-0754-FA1B-26CD-815FF7B01028}"/>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E11998A7-FACA-0360-290A-AFC1E8AD7ECA}"/>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BE93224-62A2-292C-AC01-BD6FCF764BCB}"/>
              </a:ext>
            </a:extLst>
          </p:cNvPr>
          <p:cNvSpPr>
            <a:spLocks noGrp="1"/>
          </p:cNvSpPr>
          <p:nvPr>
            <p:ph type="dt" sz="half" idx="10"/>
          </p:nvPr>
        </p:nvSpPr>
        <p:spPr/>
        <p:txBody>
          <a:bodyPr/>
          <a:lstStyle/>
          <a:p>
            <a:fld id="{E2A9F606-1B00-4C11-984E-0B3CE11082CD}" type="datetime1">
              <a:rPr lang="zh-TW" altLang="en-US" smtClean="0"/>
              <a:t>2024/2/4</a:t>
            </a:fld>
            <a:endParaRPr lang="zh-TW" altLang="en-US"/>
          </a:p>
        </p:txBody>
      </p:sp>
      <p:sp>
        <p:nvSpPr>
          <p:cNvPr id="5" name="頁尾版面配置區 4">
            <a:extLst>
              <a:ext uri="{FF2B5EF4-FFF2-40B4-BE49-F238E27FC236}">
                <a16:creationId xmlns:a16="http://schemas.microsoft.com/office/drawing/2014/main" id="{2E5C495E-915F-9A94-9A9C-B94F36BF568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6375435-271E-1F57-2E33-6E34FD8C0B82}"/>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370967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AA4BF8-D091-E342-3F85-16ECA729F58E}"/>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A6735ACA-B03F-A161-C2A7-2EAF78C56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5DB69F8-C9BF-626C-4FCD-AA3ECCB7F286}"/>
              </a:ext>
            </a:extLst>
          </p:cNvPr>
          <p:cNvSpPr>
            <a:spLocks noGrp="1"/>
          </p:cNvSpPr>
          <p:nvPr>
            <p:ph type="dt" sz="half" idx="10"/>
          </p:nvPr>
        </p:nvSpPr>
        <p:spPr/>
        <p:txBody>
          <a:bodyPr/>
          <a:lstStyle/>
          <a:p>
            <a:fld id="{7DD07CE4-32EF-4651-9BE1-C12E82FD2B73}" type="datetime1">
              <a:rPr lang="zh-TW" altLang="en-US" smtClean="0"/>
              <a:t>2024/2/4</a:t>
            </a:fld>
            <a:endParaRPr lang="zh-TW" altLang="en-US"/>
          </a:p>
        </p:txBody>
      </p:sp>
      <p:sp>
        <p:nvSpPr>
          <p:cNvPr id="5" name="頁尾版面配置區 4">
            <a:extLst>
              <a:ext uri="{FF2B5EF4-FFF2-40B4-BE49-F238E27FC236}">
                <a16:creationId xmlns:a16="http://schemas.microsoft.com/office/drawing/2014/main" id="{DC24461F-4AD4-8536-B620-BCB7FACCB12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44FDA88-D831-BB09-029A-DD250570D82C}"/>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120343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061D76-221F-97D9-E7AD-551F8EE67337}"/>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90A7F267-D7A6-6630-6D4D-6E184DFFBE1B}"/>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AA5E84A-9CE2-3A05-30A1-4AD27F4695FB}"/>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66FD53BF-B16C-BA1C-FAE8-6DC574A2DFEF}"/>
              </a:ext>
            </a:extLst>
          </p:cNvPr>
          <p:cNvSpPr>
            <a:spLocks noGrp="1"/>
          </p:cNvSpPr>
          <p:nvPr>
            <p:ph type="dt" sz="half" idx="10"/>
          </p:nvPr>
        </p:nvSpPr>
        <p:spPr/>
        <p:txBody>
          <a:bodyPr/>
          <a:lstStyle/>
          <a:p>
            <a:fld id="{49048DEA-C85F-4486-B035-D2EE54A6F81F}" type="datetime1">
              <a:rPr lang="zh-TW" altLang="en-US" smtClean="0"/>
              <a:t>2024/2/4</a:t>
            </a:fld>
            <a:endParaRPr lang="zh-TW" altLang="en-US"/>
          </a:p>
        </p:txBody>
      </p:sp>
      <p:sp>
        <p:nvSpPr>
          <p:cNvPr id="6" name="頁尾版面配置區 5">
            <a:extLst>
              <a:ext uri="{FF2B5EF4-FFF2-40B4-BE49-F238E27FC236}">
                <a16:creationId xmlns:a16="http://schemas.microsoft.com/office/drawing/2014/main" id="{0701ED9B-E79F-1F19-F86F-0388C41B5409}"/>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75F891C-F6BF-5BDC-DFCF-1D98EBAB7B85}"/>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3723114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93E802-E223-A07A-0B11-D1D01142D417}"/>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A19C0C59-926A-3957-D9FF-6AA3D11AF5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5B2DC838-9B71-438C-8AD4-D354B0424FA8}"/>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5A83410A-1221-1E6D-AEB5-673678BE18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33C59F8F-5035-9783-72EE-FDBC3C7EB972}"/>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D77B9C8-01E1-26A7-A9A1-89E7EA366FFF}"/>
              </a:ext>
            </a:extLst>
          </p:cNvPr>
          <p:cNvSpPr>
            <a:spLocks noGrp="1"/>
          </p:cNvSpPr>
          <p:nvPr>
            <p:ph type="dt" sz="half" idx="10"/>
          </p:nvPr>
        </p:nvSpPr>
        <p:spPr/>
        <p:txBody>
          <a:bodyPr/>
          <a:lstStyle/>
          <a:p>
            <a:fld id="{D2E5360C-65DE-4299-BD76-84D963265E04}" type="datetime1">
              <a:rPr lang="zh-TW" altLang="en-US" smtClean="0"/>
              <a:t>2024/2/4</a:t>
            </a:fld>
            <a:endParaRPr lang="zh-TW" altLang="en-US"/>
          </a:p>
        </p:txBody>
      </p:sp>
      <p:sp>
        <p:nvSpPr>
          <p:cNvPr id="8" name="頁尾版面配置區 7">
            <a:extLst>
              <a:ext uri="{FF2B5EF4-FFF2-40B4-BE49-F238E27FC236}">
                <a16:creationId xmlns:a16="http://schemas.microsoft.com/office/drawing/2014/main" id="{904BB892-674E-22E6-8D26-66E9F7452A7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069C3C5-28D3-37A7-1F18-CB4F617E1B1D}"/>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30226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C076D5E-0EB4-72DD-F720-72874049528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E7B462A-E024-CA67-FFA7-0B5E02911B5B}"/>
              </a:ext>
            </a:extLst>
          </p:cNvPr>
          <p:cNvSpPr>
            <a:spLocks noGrp="1"/>
          </p:cNvSpPr>
          <p:nvPr>
            <p:ph type="dt" sz="half" idx="10"/>
          </p:nvPr>
        </p:nvSpPr>
        <p:spPr/>
        <p:txBody>
          <a:bodyPr/>
          <a:lstStyle/>
          <a:p>
            <a:fld id="{EFAE1DF1-32F6-4296-8320-055F27CC2139}" type="datetime1">
              <a:rPr lang="zh-TW" altLang="en-US" smtClean="0"/>
              <a:t>2024/2/4</a:t>
            </a:fld>
            <a:endParaRPr lang="zh-TW" altLang="en-US"/>
          </a:p>
        </p:txBody>
      </p:sp>
      <p:sp>
        <p:nvSpPr>
          <p:cNvPr id="4" name="頁尾版面配置區 3">
            <a:extLst>
              <a:ext uri="{FF2B5EF4-FFF2-40B4-BE49-F238E27FC236}">
                <a16:creationId xmlns:a16="http://schemas.microsoft.com/office/drawing/2014/main" id="{8498DB93-6C53-5D0C-FC07-D3B180600917}"/>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358BEF6-CA65-02B0-5937-C97952DA3765}"/>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3928775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B20D3F2-906F-1D73-D22C-58BFD49E7B1C}"/>
              </a:ext>
            </a:extLst>
          </p:cNvPr>
          <p:cNvSpPr>
            <a:spLocks noGrp="1"/>
          </p:cNvSpPr>
          <p:nvPr>
            <p:ph type="dt" sz="half" idx="10"/>
          </p:nvPr>
        </p:nvSpPr>
        <p:spPr/>
        <p:txBody>
          <a:bodyPr/>
          <a:lstStyle/>
          <a:p>
            <a:fld id="{7A71F363-0A2E-4908-A241-9C2E72C3CE91}" type="datetime1">
              <a:rPr lang="zh-TW" altLang="en-US" smtClean="0"/>
              <a:t>2024/2/4</a:t>
            </a:fld>
            <a:endParaRPr lang="zh-TW" altLang="en-US"/>
          </a:p>
        </p:txBody>
      </p:sp>
      <p:sp>
        <p:nvSpPr>
          <p:cNvPr id="3" name="頁尾版面配置區 2">
            <a:extLst>
              <a:ext uri="{FF2B5EF4-FFF2-40B4-BE49-F238E27FC236}">
                <a16:creationId xmlns:a16="http://schemas.microsoft.com/office/drawing/2014/main" id="{576BC47D-5CC1-7FC5-06D5-52EB575899D9}"/>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BEC673E-4A3D-761E-57D5-54AB584579F2}"/>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345872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A9C2F4-B693-ECFC-C498-A0E1970ECD93}"/>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3DAE0E45-51F8-238F-8585-E060A001E7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4B7E75E-4C82-8246-1F97-76252F868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319811D-A97D-C72F-6173-1A9B29CBD395}"/>
              </a:ext>
            </a:extLst>
          </p:cNvPr>
          <p:cNvSpPr>
            <a:spLocks noGrp="1"/>
          </p:cNvSpPr>
          <p:nvPr>
            <p:ph type="dt" sz="half" idx="10"/>
          </p:nvPr>
        </p:nvSpPr>
        <p:spPr/>
        <p:txBody>
          <a:bodyPr/>
          <a:lstStyle/>
          <a:p>
            <a:fld id="{1F6044C1-3129-42EB-A13C-45E8C327065B}" type="datetime1">
              <a:rPr lang="zh-TW" altLang="en-US" smtClean="0"/>
              <a:t>2024/2/4</a:t>
            </a:fld>
            <a:endParaRPr lang="zh-TW" altLang="en-US"/>
          </a:p>
        </p:txBody>
      </p:sp>
      <p:sp>
        <p:nvSpPr>
          <p:cNvPr id="6" name="頁尾版面配置區 5">
            <a:extLst>
              <a:ext uri="{FF2B5EF4-FFF2-40B4-BE49-F238E27FC236}">
                <a16:creationId xmlns:a16="http://schemas.microsoft.com/office/drawing/2014/main" id="{4E4D733B-60C1-9E62-5C06-27F97DEF9B3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453C6AA-B4B4-440E-ECE4-015C5E157DD7}"/>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1737438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B4A756-CA74-EF5E-A6A4-B0278DF6680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28B9FE59-1CD1-EEB2-634E-BBFFDF91C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235687E8-C657-48A8-189F-11F5CFA34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865C423-F3DE-0573-6F64-2EE123AB8FA4}"/>
              </a:ext>
            </a:extLst>
          </p:cNvPr>
          <p:cNvSpPr>
            <a:spLocks noGrp="1"/>
          </p:cNvSpPr>
          <p:nvPr>
            <p:ph type="dt" sz="half" idx="10"/>
          </p:nvPr>
        </p:nvSpPr>
        <p:spPr/>
        <p:txBody>
          <a:bodyPr/>
          <a:lstStyle/>
          <a:p>
            <a:fld id="{8DFCDF51-099E-4F0F-85D3-44B773A4B120}" type="datetime1">
              <a:rPr lang="zh-TW" altLang="en-US" smtClean="0"/>
              <a:t>2024/2/4</a:t>
            </a:fld>
            <a:endParaRPr lang="zh-TW" altLang="en-US"/>
          </a:p>
        </p:txBody>
      </p:sp>
      <p:sp>
        <p:nvSpPr>
          <p:cNvPr id="6" name="頁尾版面配置區 5">
            <a:extLst>
              <a:ext uri="{FF2B5EF4-FFF2-40B4-BE49-F238E27FC236}">
                <a16:creationId xmlns:a16="http://schemas.microsoft.com/office/drawing/2014/main" id="{E83F0443-CB62-5166-9400-4FCF1F9522B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2698B99-DFA7-AB4A-D9EE-1DD9C94BE54E}"/>
              </a:ext>
            </a:extLst>
          </p:cNvPr>
          <p:cNvSpPr>
            <a:spLocks noGrp="1"/>
          </p:cNvSpPr>
          <p:nvPr>
            <p:ph type="sldNum" sz="quarter" idx="12"/>
          </p:nvPr>
        </p:nvSpPr>
        <p:spPr/>
        <p:txBody>
          <a:body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196568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3D2BBC8B-8A33-E69E-A097-E538333F7C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F6D4C087-ECB0-0F18-C1BC-10762A384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5B1F948A-4346-CC86-C4A5-3CE8D6F668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F022C-62B7-4932-B526-005F95EE1EA1}" type="datetime1">
              <a:rPr lang="zh-TW" altLang="en-US" smtClean="0"/>
              <a:t>2024/2/4</a:t>
            </a:fld>
            <a:endParaRPr lang="zh-TW" altLang="en-US"/>
          </a:p>
        </p:txBody>
      </p:sp>
      <p:sp>
        <p:nvSpPr>
          <p:cNvPr id="5" name="頁尾版面配置區 4">
            <a:extLst>
              <a:ext uri="{FF2B5EF4-FFF2-40B4-BE49-F238E27FC236}">
                <a16:creationId xmlns:a16="http://schemas.microsoft.com/office/drawing/2014/main" id="{48F32175-DBBB-110F-1FD6-85BED68093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0452DD4-5A20-6BB9-E281-4F992F53F5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51B7C-A235-49EA-8D90-40C11DEBC73A}" type="slidenum">
              <a:rPr lang="zh-TW" altLang="en-US" smtClean="0"/>
              <a:t>‹#›</a:t>
            </a:fld>
            <a:endParaRPr lang="zh-TW" altLang="en-US"/>
          </a:p>
        </p:txBody>
      </p:sp>
    </p:spTree>
    <p:extLst>
      <p:ext uri="{BB962C8B-B14F-4D97-AF65-F5344CB8AC3E}">
        <p14:creationId xmlns:p14="http://schemas.microsoft.com/office/powerpoint/2010/main" val="1954633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tuh.gov.tw/NCTRC/Fpage.action?muid=2945&amp;fid=5034"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ww.ccttt.org.tw/mooc/index.php" TargetMode="External"/><Relationship Id="rId4" Type="http://schemas.openxmlformats.org/officeDocument/2006/relationships/hyperlink" Target="https://ethics.moe.edu.tw/courses_intr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ep.mohw.gov.tw/DOMA/fp-2782-9538-106.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F1603F-C016-6466-62F5-D44ED0D7D36E}"/>
              </a:ext>
            </a:extLst>
          </p:cNvPr>
          <p:cNvSpPr>
            <a:spLocks noGrp="1"/>
          </p:cNvSpPr>
          <p:nvPr>
            <p:ph type="ctrTitle"/>
          </p:nvPr>
        </p:nvSpPr>
        <p:spPr/>
        <p:txBody>
          <a:bodyPr/>
          <a:lstStyle/>
          <a:p>
            <a:r>
              <a:rPr lang="en-US" altLang="zh-TW" dirty="0"/>
              <a:t>IRB</a:t>
            </a:r>
            <a:r>
              <a:rPr lang="zh-TW" altLang="en-US" dirty="0"/>
              <a:t> 教戰手冊</a:t>
            </a:r>
          </a:p>
        </p:txBody>
      </p:sp>
      <p:sp>
        <p:nvSpPr>
          <p:cNvPr id="3" name="副標題 2">
            <a:extLst>
              <a:ext uri="{FF2B5EF4-FFF2-40B4-BE49-F238E27FC236}">
                <a16:creationId xmlns:a16="http://schemas.microsoft.com/office/drawing/2014/main" id="{F9BC5DE9-5774-B358-51E8-FC960723D3A9}"/>
              </a:ext>
            </a:extLst>
          </p:cNvPr>
          <p:cNvSpPr>
            <a:spLocks noGrp="1"/>
          </p:cNvSpPr>
          <p:nvPr>
            <p:ph type="subTitle" idx="1"/>
          </p:nvPr>
        </p:nvSpPr>
        <p:spPr/>
        <p:txBody>
          <a:bodyPr/>
          <a:lstStyle/>
          <a:p>
            <a:r>
              <a:rPr lang="en-US" altLang="zh-TW" dirty="0"/>
              <a:t>20240204</a:t>
            </a:r>
            <a:r>
              <a:rPr lang="zh-TW" altLang="en-US" dirty="0"/>
              <a:t>  謝昀哲</a:t>
            </a:r>
          </a:p>
        </p:txBody>
      </p:sp>
    </p:spTree>
    <p:extLst>
      <p:ext uri="{BB962C8B-B14F-4D97-AF65-F5344CB8AC3E}">
        <p14:creationId xmlns:p14="http://schemas.microsoft.com/office/powerpoint/2010/main" val="1179350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AFEE83-42A9-A24B-1D3B-F5E2A5BE33DC}"/>
              </a:ext>
            </a:extLst>
          </p:cNvPr>
          <p:cNvSpPr>
            <a:spLocks noGrp="1"/>
          </p:cNvSpPr>
          <p:nvPr>
            <p:ph type="title"/>
          </p:nvPr>
        </p:nvSpPr>
        <p:spPr>
          <a:xfrm>
            <a:off x="838200" y="302114"/>
            <a:ext cx="10515600" cy="1325563"/>
          </a:xfrm>
        </p:spPr>
        <p:txBody>
          <a:bodyPr/>
          <a:lstStyle/>
          <a:p>
            <a:pPr algn="ctr"/>
            <a:r>
              <a:rPr lang="en-US" altLang="zh-TW" dirty="0"/>
              <a:t>!</a:t>
            </a:r>
            <a:r>
              <a:rPr lang="zh-TW" altLang="en-US" dirty="0"/>
              <a:t> 老闆要我申請 </a:t>
            </a:r>
            <a:r>
              <a:rPr lang="en-US" altLang="zh-TW" dirty="0"/>
              <a:t>IRB</a:t>
            </a:r>
            <a:r>
              <a:rPr lang="zh-TW" altLang="en-US" dirty="0"/>
              <a:t>，我會花多少時間 </a:t>
            </a:r>
            <a:r>
              <a:rPr lang="en-US" altLang="zh-TW" dirty="0"/>
              <a:t>!</a:t>
            </a:r>
            <a:endParaRPr lang="zh-TW" altLang="en-US" dirty="0"/>
          </a:p>
        </p:txBody>
      </p:sp>
      <p:sp>
        <p:nvSpPr>
          <p:cNvPr id="4" name="矩形 3">
            <a:extLst>
              <a:ext uri="{FF2B5EF4-FFF2-40B4-BE49-F238E27FC236}">
                <a16:creationId xmlns:a16="http://schemas.microsoft.com/office/drawing/2014/main" id="{BDDAAE4C-ACF3-F7EA-8FDA-F0A77FC8B810}"/>
              </a:ext>
            </a:extLst>
          </p:cNvPr>
          <p:cNvSpPr/>
          <p:nvPr/>
        </p:nvSpPr>
        <p:spPr>
          <a:xfrm>
            <a:off x="334307" y="3439659"/>
            <a:ext cx="1439075" cy="720868"/>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確認目的</a:t>
            </a:r>
          </a:p>
        </p:txBody>
      </p:sp>
      <p:sp>
        <p:nvSpPr>
          <p:cNvPr id="6" name="矩形 5">
            <a:extLst>
              <a:ext uri="{FF2B5EF4-FFF2-40B4-BE49-F238E27FC236}">
                <a16:creationId xmlns:a16="http://schemas.microsoft.com/office/drawing/2014/main" id="{635316F8-5F0B-179C-5635-293D8B04E841}"/>
              </a:ext>
            </a:extLst>
          </p:cNvPr>
          <p:cNvSpPr/>
          <p:nvPr/>
        </p:nvSpPr>
        <p:spPr>
          <a:xfrm>
            <a:off x="4656925" y="2718791"/>
            <a:ext cx="1439075" cy="720868"/>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確認送審機構</a:t>
            </a:r>
            <a:endParaRPr lang="en-US" altLang="zh-TW" sz="1400" dirty="0">
              <a:solidFill>
                <a:schemeClr val="tx1"/>
              </a:solidFill>
              <a:latin typeface="微軟正黑體" panose="020B0604030504040204" pitchFamily="34" charset="-120"/>
              <a:ea typeface="微軟正黑體" panose="020B0604030504040204" pitchFamily="34" charset="-120"/>
            </a:endParaRPr>
          </a:p>
          <a:p>
            <a:pPr algn="ctr"/>
            <a:r>
              <a:rPr lang="zh-TW" altLang="en-US" sz="1400" dirty="0">
                <a:solidFill>
                  <a:schemeClr val="tx1"/>
                </a:solidFill>
                <a:latin typeface="微軟正黑體" panose="020B0604030504040204" pitchFamily="34" charset="-120"/>
                <a:ea typeface="微軟正黑體" panose="020B0604030504040204" pitchFamily="34" charset="-120"/>
              </a:rPr>
              <a:t>系統</a:t>
            </a:r>
          </a:p>
        </p:txBody>
      </p:sp>
      <p:cxnSp>
        <p:nvCxnSpPr>
          <p:cNvPr id="9" name="接點: 肘形 8">
            <a:extLst>
              <a:ext uri="{FF2B5EF4-FFF2-40B4-BE49-F238E27FC236}">
                <a16:creationId xmlns:a16="http://schemas.microsoft.com/office/drawing/2014/main" id="{30BF2BB1-9952-2417-9755-885E54E69CAB}"/>
              </a:ext>
            </a:extLst>
          </p:cNvPr>
          <p:cNvCxnSpPr>
            <a:cxnSpLocks/>
            <a:stCxn id="4" idx="3"/>
            <a:endCxn id="10" idx="1"/>
          </p:cNvCxnSpPr>
          <p:nvPr/>
        </p:nvCxnSpPr>
        <p:spPr>
          <a:xfrm flipV="1">
            <a:off x="1773382" y="3079225"/>
            <a:ext cx="719537" cy="720868"/>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46C667AF-DD2A-8BF7-470D-A8D72B743C9A}"/>
              </a:ext>
            </a:extLst>
          </p:cNvPr>
          <p:cNvSpPr/>
          <p:nvPr/>
        </p:nvSpPr>
        <p:spPr>
          <a:xfrm>
            <a:off x="2492919" y="2718791"/>
            <a:ext cx="1439075" cy="720868"/>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拿到送審證明</a:t>
            </a:r>
          </a:p>
        </p:txBody>
      </p:sp>
      <p:sp>
        <p:nvSpPr>
          <p:cNvPr id="12" name="矩形 11">
            <a:extLst>
              <a:ext uri="{FF2B5EF4-FFF2-40B4-BE49-F238E27FC236}">
                <a16:creationId xmlns:a16="http://schemas.microsoft.com/office/drawing/2014/main" id="{799AA6ED-EB55-3D9B-81FF-CC1644E82075}"/>
              </a:ext>
            </a:extLst>
          </p:cNvPr>
          <p:cNvSpPr/>
          <p:nvPr/>
        </p:nvSpPr>
        <p:spPr>
          <a:xfrm>
            <a:off x="2492919" y="4180445"/>
            <a:ext cx="1439075" cy="720868"/>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拿到通過證明</a:t>
            </a:r>
          </a:p>
        </p:txBody>
      </p:sp>
      <p:cxnSp>
        <p:nvCxnSpPr>
          <p:cNvPr id="13" name="接點: 肘形 12">
            <a:extLst>
              <a:ext uri="{FF2B5EF4-FFF2-40B4-BE49-F238E27FC236}">
                <a16:creationId xmlns:a16="http://schemas.microsoft.com/office/drawing/2014/main" id="{8D3CFDAC-F27C-4B3C-EB61-9AEF03E3284E}"/>
              </a:ext>
            </a:extLst>
          </p:cNvPr>
          <p:cNvCxnSpPr>
            <a:cxnSpLocks/>
            <a:stCxn id="4" idx="3"/>
            <a:endCxn id="12" idx="1"/>
          </p:cNvCxnSpPr>
          <p:nvPr/>
        </p:nvCxnSpPr>
        <p:spPr>
          <a:xfrm>
            <a:off x="1773382" y="3800093"/>
            <a:ext cx="719537" cy="740786"/>
          </a:xfrm>
          <a:prstGeom prst="bentConnector3">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接點: 肘形 16">
            <a:extLst>
              <a:ext uri="{FF2B5EF4-FFF2-40B4-BE49-F238E27FC236}">
                <a16:creationId xmlns:a16="http://schemas.microsoft.com/office/drawing/2014/main" id="{92E455DA-7D13-B1EA-7CFB-562F6C1F306B}"/>
              </a:ext>
            </a:extLst>
          </p:cNvPr>
          <p:cNvCxnSpPr>
            <a:cxnSpLocks/>
            <a:stCxn id="6" idx="3"/>
            <a:endCxn id="21" idx="1"/>
          </p:cNvCxnSpPr>
          <p:nvPr/>
        </p:nvCxnSpPr>
        <p:spPr>
          <a:xfrm flipV="1">
            <a:off x="6096000" y="2494837"/>
            <a:ext cx="719537" cy="584388"/>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38309712-BB3F-96E5-53F1-C019DDB11312}"/>
              </a:ext>
            </a:extLst>
          </p:cNvPr>
          <p:cNvCxnSpPr>
            <a:stCxn id="10" idx="3"/>
            <a:endCxn id="6" idx="1"/>
          </p:cNvCxnSpPr>
          <p:nvPr/>
        </p:nvCxnSpPr>
        <p:spPr>
          <a:xfrm>
            <a:off x="3931994" y="3079225"/>
            <a:ext cx="7249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4801F270-D668-F147-9FA1-B7561965E6A4}"/>
              </a:ext>
            </a:extLst>
          </p:cNvPr>
          <p:cNvSpPr/>
          <p:nvPr/>
        </p:nvSpPr>
        <p:spPr>
          <a:xfrm>
            <a:off x="2492919" y="5578806"/>
            <a:ext cx="1439075" cy="720868"/>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自評簡審</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一般審</a:t>
            </a:r>
          </a:p>
        </p:txBody>
      </p:sp>
      <p:sp>
        <p:nvSpPr>
          <p:cNvPr id="21" name="矩形 20">
            <a:extLst>
              <a:ext uri="{FF2B5EF4-FFF2-40B4-BE49-F238E27FC236}">
                <a16:creationId xmlns:a16="http://schemas.microsoft.com/office/drawing/2014/main" id="{057C4367-364D-659C-C07E-4D5903DFD3CC}"/>
              </a:ext>
            </a:extLst>
          </p:cNvPr>
          <p:cNvSpPr/>
          <p:nvPr/>
        </p:nvSpPr>
        <p:spPr>
          <a:xfrm>
            <a:off x="6815537" y="2134403"/>
            <a:ext cx="1439075" cy="720868"/>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電子系統</a:t>
            </a:r>
            <a:endParaRPr lang="en-US" altLang="zh-TW" sz="1400" dirty="0">
              <a:solidFill>
                <a:schemeClr val="tx1"/>
              </a:solidFill>
              <a:latin typeface="微軟正黑體" panose="020B0604030504040204" pitchFamily="34" charset="-120"/>
              <a:ea typeface="微軟正黑體" panose="020B0604030504040204" pitchFamily="34" charset="-120"/>
            </a:endParaRPr>
          </a:p>
          <a:p>
            <a:pPr algn="ctr"/>
            <a:r>
              <a:rPr lang="en-US" altLang="zh-TW" sz="1400" dirty="0">
                <a:solidFill>
                  <a:schemeClr val="tx1"/>
                </a:solidFill>
                <a:latin typeface="微軟正黑體" panose="020B0604030504040204" pitchFamily="34" charset="-120"/>
                <a:ea typeface="微軟正黑體" panose="020B0604030504040204" pitchFamily="34" charset="-120"/>
              </a:rPr>
              <a:t>PTMS/</a:t>
            </a:r>
            <a:r>
              <a:rPr lang="en-US" altLang="zh-TW" sz="1400" dirty="0" err="1">
                <a:solidFill>
                  <a:schemeClr val="tx1"/>
                </a:solidFill>
                <a:latin typeface="微軟正黑體" panose="020B0604030504040204" pitchFamily="34" charset="-120"/>
                <a:ea typeface="微軟正黑體" panose="020B0604030504040204" pitchFamily="34" charset="-120"/>
              </a:rPr>
              <a:t>erec</a:t>
            </a:r>
            <a:endParaRPr lang="zh-TW" altLang="en-US" sz="1400" dirty="0">
              <a:solidFill>
                <a:schemeClr val="tx1"/>
              </a:solidFill>
              <a:latin typeface="微軟正黑體" panose="020B0604030504040204" pitchFamily="34" charset="-120"/>
              <a:ea typeface="微軟正黑體" panose="020B0604030504040204" pitchFamily="34" charset="-120"/>
            </a:endParaRPr>
          </a:p>
        </p:txBody>
      </p:sp>
      <p:sp>
        <p:nvSpPr>
          <p:cNvPr id="22" name="矩形 21">
            <a:extLst>
              <a:ext uri="{FF2B5EF4-FFF2-40B4-BE49-F238E27FC236}">
                <a16:creationId xmlns:a16="http://schemas.microsoft.com/office/drawing/2014/main" id="{22E8BDA4-C6CD-CB18-C189-B7F594C225CB}"/>
              </a:ext>
            </a:extLst>
          </p:cNvPr>
          <p:cNvSpPr/>
          <p:nvPr/>
        </p:nvSpPr>
        <p:spPr>
          <a:xfrm>
            <a:off x="6815536" y="3301119"/>
            <a:ext cx="1439075" cy="720868"/>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紙本系統</a:t>
            </a:r>
            <a:endParaRPr lang="en-US" altLang="zh-TW" sz="1400" dirty="0">
              <a:solidFill>
                <a:schemeClr val="tx1"/>
              </a:solidFill>
              <a:latin typeface="微軟正黑體" panose="020B0604030504040204" pitchFamily="34" charset="-120"/>
              <a:ea typeface="微軟正黑體" panose="020B0604030504040204" pitchFamily="34" charset="-120"/>
            </a:endParaRPr>
          </a:p>
        </p:txBody>
      </p:sp>
      <p:sp>
        <p:nvSpPr>
          <p:cNvPr id="25" name="文字方塊 24">
            <a:extLst>
              <a:ext uri="{FF2B5EF4-FFF2-40B4-BE49-F238E27FC236}">
                <a16:creationId xmlns:a16="http://schemas.microsoft.com/office/drawing/2014/main" id="{51206169-CBCE-814F-431E-0591C38D83C4}"/>
              </a:ext>
            </a:extLst>
          </p:cNvPr>
          <p:cNvSpPr txBox="1"/>
          <p:nvPr/>
        </p:nvSpPr>
        <p:spPr>
          <a:xfrm>
            <a:off x="8580582" y="1805050"/>
            <a:ext cx="3611418" cy="307777"/>
          </a:xfrm>
          <a:prstGeom prst="rect">
            <a:avLst/>
          </a:prstGeom>
          <a:noFill/>
        </p:spPr>
        <p:txBody>
          <a:bodyPr wrap="square" rtlCol="0">
            <a:spAutoFit/>
          </a:bodyPr>
          <a:lstStyle/>
          <a:p>
            <a:pPr algn="ctr"/>
            <a:r>
              <a:rPr lang="zh-TW" altLang="en-US" sz="1400" dirty="0">
                <a:latin typeface="微軟正黑體" panose="020B0604030504040204" pitchFamily="34" charset="-120"/>
                <a:ea typeface="微軟正黑體" panose="020B0604030504040204" pitchFamily="34" charset="-120"/>
              </a:rPr>
              <a:t>在計畫書完整</a:t>
            </a:r>
            <a:r>
              <a:rPr lang="en-US" altLang="zh-TW" sz="1400" dirty="0">
                <a:latin typeface="微軟正黑體" panose="020B0604030504040204" pitchFamily="34" charset="-120"/>
                <a:ea typeface="微軟正黑體" panose="020B0604030504040204" pitchFamily="34" charset="-120"/>
              </a:rPr>
              <a:t>&amp;</a:t>
            </a:r>
            <a:r>
              <a:rPr lang="zh-TW" altLang="en-US" sz="1400" dirty="0">
                <a:latin typeface="微軟正黑體" panose="020B0604030504040204" pitchFamily="34" charset="-120"/>
                <a:ea typeface="微軟正黑體" panose="020B0604030504040204" pitchFamily="34" charset="-120"/>
              </a:rPr>
              <a:t>研究人員都有帳號的情況下</a:t>
            </a:r>
          </a:p>
        </p:txBody>
      </p:sp>
      <p:sp>
        <p:nvSpPr>
          <p:cNvPr id="26" name="矩形 25">
            <a:extLst>
              <a:ext uri="{FF2B5EF4-FFF2-40B4-BE49-F238E27FC236}">
                <a16:creationId xmlns:a16="http://schemas.microsoft.com/office/drawing/2014/main" id="{B4DC26DB-C866-21AD-C9AF-C6E9A21A2B77}"/>
              </a:ext>
            </a:extLst>
          </p:cNvPr>
          <p:cNvSpPr/>
          <p:nvPr/>
        </p:nvSpPr>
        <p:spPr>
          <a:xfrm>
            <a:off x="8709891" y="2143641"/>
            <a:ext cx="3343563" cy="307777"/>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天內即可拿到（文件準備約３小時）</a:t>
            </a:r>
          </a:p>
        </p:txBody>
      </p:sp>
      <p:sp>
        <p:nvSpPr>
          <p:cNvPr id="28" name="矩形 27">
            <a:extLst>
              <a:ext uri="{FF2B5EF4-FFF2-40B4-BE49-F238E27FC236}">
                <a16:creationId xmlns:a16="http://schemas.microsoft.com/office/drawing/2014/main" id="{8479A23C-823C-068D-D351-504817AEA8CA}"/>
              </a:ext>
            </a:extLst>
          </p:cNvPr>
          <p:cNvSpPr/>
          <p:nvPr/>
        </p:nvSpPr>
        <p:spPr>
          <a:xfrm>
            <a:off x="8709892" y="2556732"/>
            <a:ext cx="3343562" cy="307777"/>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反則取決帳號申請速度</a:t>
            </a:r>
          </a:p>
        </p:txBody>
      </p:sp>
      <p:cxnSp>
        <p:nvCxnSpPr>
          <p:cNvPr id="29" name="接點: 肘形 28">
            <a:extLst>
              <a:ext uri="{FF2B5EF4-FFF2-40B4-BE49-F238E27FC236}">
                <a16:creationId xmlns:a16="http://schemas.microsoft.com/office/drawing/2014/main" id="{9D78DA47-7B96-275A-EA2A-DD509D238A78}"/>
              </a:ext>
            </a:extLst>
          </p:cNvPr>
          <p:cNvCxnSpPr>
            <a:cxnSpLocks/>
            <a:stCxn id="6" idx="3"/>
            <a:endCxn id="22" idx="1"/>
          </p:cNvCxnSpPr>
          <p:nvPr/>
        </p:nvCxnSpPr>
        <p:spPr>
          <a:xfrm>
            <a:off x="6096000" y="3079225"/>
            <a:ext cx="719536" cy="582328"/>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a:extLst>
              <a:ext uri="{FF2B5EF4-FFF2-40B4-BE49-F238E27FC236}">
                <a16:creationId xmlns:a16="http://schemas.microsoft.com/office/drawing/2014/main" id="{B63B3EFF-1A14-7997-B76C-BDE17D3D682B}"/>
              </a:ext>
            </a:extLst>
          </p:cNvPr>
          <p:cNvSpPr/>
          <p:nvPr/>
        </p:nvSpPr>
        <p:spPr>
          <a:xfrm>
            <a:off x="8746836" y="3646204"/>
            <a:ext cx="3343562" cy="307777"/>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至少兩週</a:t>
            </a:r>
          </a:p>
        </p:txBody>
      </p:sp>
      <p:sp>
        <p:nvSpPr>
          <p:cNvPr id="33" name="文字方塊 32">
            <a:extLst>
              <a:ext uri="{FF2B5EF4-FFF2-40B4-BE49-F238E27FC236}">
                <a16:creationId xmlns:a16="http://schemas.microsoft.com/office/drawing/2014/main" id="{52C8FC2A-BBA0-A721-01BE-9F245107B5DE}"/>
              </a:ext>
            </a:extLst>
          </p:cNvPr>
          <p:cNvSpPr txBox="1"/>
          <p:nvPr/>
        </p:nvSpPr>
        <p:spPr>
          <a:xfrm>
            <a:off x="6815535" y="1720631"/>
            <a:ext cx="907473" cy="369332"/>
          </a:xfrm>
          <a:prstGeom prst="rect">
            <a:avLst/>
          </a:prstGeom>
          <a:noFill/>
        </p:spPr>
        <p:txBody>
          <a:bodyPr wrap="square" rtlCol="0">
            <a:spAutoFit/>
          </a:bodyPr>
          <a:lstStyle/>
          <a:p>
            <a:r>
              <a:rPr lang="en-US" altLang="zh-TW" i="1" dirty="0">
                <a:highlight>
                  <a:srgbClr val="FFFF00"/>
                </a:highlight>
              </a:rPr>
              <a:t>note1</a:t>
            </a:r>
            <a:endParaRPr lang="zh-TW" altLang="en-US" i="1" dirty="0">
              <a:highlight>
                <a:srgbClr val="FFFF00"/>
              </a:highlight>
            </a:endParaRPr>
          </a:p>
        </p:txBody>
      </p:sp>
      <p:sp>
        <p:nvSpPr>
          <p:cNvPr id="36" name="矩形 35">
            <a:extLst>
              <a:ext uri="{FF2B5EF4-FFF2-40B4-BE49-F238E27FC236}">
                <a16:creationId xmlns:a16="http://schemas.microsoft.com/office/drawing/2014/main" id="{7F11D702-2C65-5511-08ED-C8E253A9E333}"/>
              </a:ext>
            </a:extLst>
          </p:cNvPr>
          <p:cNvSpPr/>
          <p:nvPr/>
        </p:nvSpPr>
        <p:spPr>
          <a:xfrm>
            <a:off x="4656925" y="5578806"/>
            <a:ext cx="1439075" cy="720868"/>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確認送審機構</a:t>
            </a:r>
            <a:endParaRPr lang="en-US" altLang="zh-TW" sz="1400" dirty="0">
              <a:solidFill>
                <a:schemeClr val="tx1"/>
              </a:solidFill>
              <a:latin typeface="微軟正黑體" panose="020B0604030504040204" pitchFamily="34" charset="-120"/>
              <a:ea typeface="微軟正黑體" panose="020B0604030504040204" pitchFamily="34" charset="-120"/>
            </a:endParaRPr>
          </a:p>
          <a:p>
            <a:pPr algn="ctr"/>
            <a:r>
              <a:rPr lang="zh-TW" altLang="en-US" sz="1400" dirty="0">
                <a:solidFill>
                  <a:schemeClr val="tx1"/>
                </a:solidFill>
                <a:latin typeface="微軟正黑體" panose="020B0604030504040204" pitchFamily="34" charset="-120"/>
                <a:ea typeface="微軟正黑體" panose="020B0604030504040204" pitchFamily="34" charset="-120"/>
              </a:rPr>
              <a:t>系統</a:t>
            </a:r>
          </a:p>
        </p:txBody>
      </p:sp>
      <p:sp>
        <p:nvSpPr>
          <p:cNvPr id="37" name="矩形 36">
            <a:extLst>
              <a:ext uri="{FF2B5EF4-FFF2-40B4-BE49-F238E27FC236}">
                <a16:creationId xmlns:a16="http://schemas.microsoft.com/office/drawing/2014/main" id="{0FAC20BB-640B-F35F-0893-0B7A4AFCF02A}"/>
              </a:ext>
            </a:extLst>
          </p:cNvPr>
          <p:cNvSpPr/>
          <p:nvPr/>
        </p:nvSpPr>
        <p:spPr>
          <a:xfrm>
            <a:off x="6815536" y="4540879"/>
            <a:ext cx="1439075" cy="360434"/>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電子</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簡審</a:t>
            </a:r>
            <a:endParaRPr lang="en-US" altLang="zh-TW" sz="1400" dirty="0">
              <a:solidFill>
                <a:schemeClr val="tx1"/>
              </a:solidFill>
              <a:latin typeface="微軟正黑體" panose="020B0604030504040204" pitchFamily="34" charset="-120"/>
              <a:ea typeface="微軟正黑體" panose="020B0604030504040204" pitchFamily="34" charset="-120"/>
            </a:endParaRPr>
          </a:p>
        </p:txBody>
      </p:sp>
      <p:sp>
        <p:nvSpPr>
          <p:cNvPr id="38" name="矩形 37">
            <a:extLst>
              <a:ext uri="{FF2B5EF4-FFF2-40B4-BE49-F238E27FC236}">
                <a16:creationId xmlns:a16="http://schemas.microsoft.com/office/drawing/2014/main" id="{234ADB9C-C7B9-4888-FA1D-4E61F67AE246}"/>
              </a:ext>
            </a:extLst>
          </p:cNvPr>
          <p:cNvSpPr/>
          <p:nvPr/>
        </p:nvSpPr>
        <p:spPr>
          <a:xfrm>
            <a:off x="6815536" y="5134180"/>
            <a:ext cx="1439075" cy="360434"/>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電子</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一般</a:t>
            </a:r>
            <a:endParaRPr lang="en-US" altLang="zh-TW" sz="1400" dirty="0">
              <a:solidFill>
                <a:schemeClr val="tx1"/>
              </a:solidFill>
              <a:latin typeface="微軟正黑體" panose="020B0604030504040204" pitchFamily="34" charset="-120"/>
              <a:ea typeface="微軟正黑體" panose="020B0604030504040204" pitchFamily="34" charset="-120"/>
            </a:endParaRPr>
          </a:p>
        </p:txBody>
      </p:sp>
      <p:sp>
        <p:nvSpPr>
          <p:cNvPr id="39" name="矩形 38">
            <a:extLst>
              <a:ext uri="{FF2B5EF4-FFF2-40B4-BE49-F238E27FC236}">
                <a16:creationId xmlns:a16="http://schemas.microsoft.com/office/drawing/2014/main" id="{8AF636C5-CCCE-3C3C-F9FA-B80C146D6206}"/>
              </a:ext>
            </a:extLst>
          </p:cNvPr>
          <p:cNvSpPr/>
          <p:nvPr/>
        </p:nvSpPr>
        <p:spPr>
          <a:xfrm>
            <a:off x="6815536" y="5755189"/>
            <a:ext cx="1439075" cy="360434"/>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紙本</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簡審</a:t>
            </a:r>
            <a:endParaRPr lang="en-US" altLang="zh-TW" sz="1400" dirty="0">
              <a:solidFill>
                <a:schemeClr val="tx1"/>
              </a:solidFill>
              <a:latin typeface="微軟正黑體" panose="020B0604030504040204" pitchFamily="34" charset="-120"/>
              <a:ea typeface="微軟正黑體" panose="020B0604030504040204" pitchFamily="34" charset="-120"/>
            </a:endParaRPr>
          </a:p>
        </p:txBody>
      </p:sp>
      <p:sp>
        <p:nvSpPr>
          <p:cNvPr id="40" name="矩形 39">
            <a:extLst>
              <a:ext uri="{FF2B5EF4-FFF2-40B4-BE49-F238E27FC236}">
                <a16:creationId xmlns:a16="http://schemas.microsoft.com/office/drawing/2014/main" id="{7FE6FC02-F061-8A81-D95E-F6E6B3F5EEE6}"/>
              </a:ext>
            </a:extLst>
          </p:cNvPr>
          <p:cNvSpPr/>
          <p:nvPr/>
        </p:nvSpPr>
        <p:spPr>
          <a:xfrm>
            <a:off x="6815536" y="6299674"/>
            <a:ext cx="1439075" cy="360434"/>
          </a:xfrm>
          <a:prstGeom prst="rect">
            <a:avLst/>
          </a:prstGeom>
          <a:solidFill>
            <a:schemeClr val="accent2">
              <a:lumMod val="40000"/>
              <a:lumOff val="6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紙本</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一般</a:t>
            </a:r>
            <a:endParaRPr lang="en-US" altLang="zh-TW" sz="1400" dirty="0">
              <a:solidFill>
                <a:schemeClr val="tx1"/>
              </a:solidFill>
              <a:latin typeface="微軟正黑體" panose="020B0604030504040204" pitchFamily="34" charset="-120"/>
              <a:ea typeface="微軟正黑體" panose="020B0604030504040204" pitchFamily="34" charset="-120"/>
            </a:endParaRPr>
          </a:p>
        </p:txBody>
      </p:sp>
      <p:sp>
        <p:nvSpPr>
          <p:cNvPr id="41" name="文字方塊 40">
            <a:extLst>
              <a:ext uri="{FF2B5EF4-FFF2-40B4-BE49-F238E27FC236}">
                <a16:creationId xmlns:a16="http://schemas.microsoft.com/office/drawing/2014/main" id="{5C49F578-0E57-7263-864F-2F73B314ADF3}"/>
              </a:ext>
            </a:extLst>
          </p:cNvPr>
          <p:cNvSpPr txBox="1"/>
          <p:nvPr/>
        </p:nvSpPr>
        <p:spPr>
          <a:xfrm>
            <a:off x="2492919" y="5158730"/>
            <a:ext cx="907473" cy="369332"/>
          </a:xfrm>
          <a:prstGeom prst="rect">
            <a:avLst/>
          </a:prstGeom>
          <a:noFill/>
        </p:spPr>
        <p:txBody>
          <a:bodyPr wrap="square" rtlCol="0">
            <a:spAutoFit/>
          </a:bodyPr>
          <a:lstStyle/>
          <a:p>
            <a:r>
              <a:rPr lang="en-US" altLang="zh-TW" i="1" dirty="0">
                <a:highlight>
                  <a:srgbClr val="FFFF00"/>
                </a:highlight>
              </a:rPr>
              <a:t>note2</a:t>
            </a:r>
            <a:endParaRPr lang="zh-TW" altLang="en-US" i="1" dirty="0">
              <a:highlight>
                <a:srgbClr val="FFFF00"/>
              </a:highlight>
            </a:endParaRPr>
          </a:p>
        </p:txBody>
      </p:sp>
      <p:sp>
        <p:nvSpPr>
          <p:cNvPr id="42" name="矩形 41">
            <a:extLst>
              <a:ext uri="{FF2B5EF4-FFF2-40B4-BE49-F238E27FC236}">
                <a16:creationId xmlns:a16="http://schemas.microsoft.com/office/drawing/2014/main" id="{BE471149-CD82-5181-D51A-EB987F0871FB}"/>
              </a:ext>
            </a:extLst>
          </p:cNvPr>
          <p:cNvSpPr/>
          <p:nvPr/>
        </p:nvSpPr>
        <p:spPr>
          <a:xfrm>
            <a:off x="8746836" y="4540879"/>
            <a:ext cx="3343562" cy="360434"/>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微軟正黑體" panose="020B0604030504040204" pitchFamily="34" charset="-120"/>
                <a:ea typeface="微軟正黑體" panose="020B0604030504040204" pitchFamily="34" charset="-120"/>
              </a:rPr>
              <a:t>1-1.5</a:t>
            </a:r>
            <a:r>
              <a:rPr lang="zh-TW" altLang="en-US" sz="1400" dirty="0">
                <a:solidFill>
                  <a:schemeClr val="tx1"/>
                </a:solidFill>
                <a:latin typeface="微軟正黑體" panose="020B0604030504040204" pitchFamily="34" charset="-120"/>
                <a:ea typeface="微軟正黑體" panose="020B0604030504040204" pitchFamily="34" charset="-120"/>
              </a:rPr>
              <a:t> 個月</a:t>
            </a:r>
          </a:p>
        </p:txBody>
      </p:sp>
      <p:sp>
        <p:nvSpPr>
          <p:cNvPr id="43" name="矩形 42">
            <a:extLst>
              <a:ext uri="{FF2B5EF4-FFF2-40B4-BE49-F238E27FC236}">
                <a16:creationId xmlns:a16="http://schemas.microsoft.com/office/drawing/2014/main" id="{4FF3CFB3-7A49-AE15-4CF4-0F5D1DE33733}"/>
              </a:ext>
            </a:extLst>
          </p:cNvPr>
          <p:cNvSpPr/>
          <p:nvPr/>
        </p:nvSpPr>
        <p:spPr>
          <a:xfrm>
            <a:off x="8746836" y="5134180"/>
            <a:ext cx="3343562" cy="360434"/>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微軟正黑體" panose="020B0604030504040204" pitchFamily="34" charset="-120"/>
                <a:ea typeface="微軟正黑體" panose="020B0604030504040204" pitchFamily="34" charset="-120"/>
              </a:rPr>
              <a:t>1.5-2</a:t>
            </a:r>
            <a:r>
              <a:rPr lang="zh-TW" altLang="en-US" sz="1400" dirty="0">
                <a:solidFill>
                  <a:schemeClr val="tx1"/>
                </a:solidFill>
                <a:latin typeface="微軟正黑體" panose="020B0604030504040204" pitchFamily="34" charset="-120"/>
                <a:ea typeface="微軟正黑體" panose="020B0604030504040204" pitchFamily="34" charset="-120"/>
              </a:rPr>
              <a:t> 個月</a:t>
            </a:r>
          </a:p>
        </p:txBody>
      </p:sp>
      <p:sp>
        <p:nvSpPr>
          <p:cNvPr id="44" name="矩形 43">
            <a:extLst>
              <a:ext uri="{FF2B5EF4-FFF2-40B4-BE49-F238E27FC236}">
                <a16:creationId xmlns:a16="http://schemas.microsoft.com/office/drawing/2014/main" id="{0DCF0669-547D-C9F0-2604-5CDFDA3E861C}"/>
              </a:ext>
            </a:extLst>
          </p:cNvPr>
          <p:cNvSpPr/>
          <p:nvPr/>
        </p:nvSpPr>
        <p:spPr>
          <a:xfrm>
            <a:off x="8746836" y="5727481"/>
            <a:ext cx="3343562" cy="360434"/>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微軟正黑體" panose="020B0604030504040204" pitchFamily="34" charset="-120"/>
                <a:ea typeface="微軟正黑體" panose="020B0604030504040204" pitchFamily="34" charset="-120"/>
              </a:rPr>
              <a:t>1.5-2</a:t>
            </a:r>
            <a:r>
              <a:rPr lang="zh-TW" altLang="en-US" sz="1400" dirty="0">
                <a:solidFill>
                  <a:schemeClr val="tx1"/>
                </a:solidFill>
                <a:latin typeface="微軟正黑體" panose="020B0604030504040204" pitchFamily="34" charset="-120"/>
                <a:ea typeface="微軟正黑體" panose="020B0604030504040204" pitchFamily="34" charset="-120"/>
              </a:rPr>
              <a:t> 個月</a:t>
            </a:r>
          </a:p>
        </p:txBody>
      </p:sp>
      <p:sp>
        <p:nvSpPr>
          <p:cNvPr id="45" name="矩形 44">
            <a:extLst>
              <a:ext uri="{FF2B5EF4-FFF2-40B4-BE49-F238E27FC236}">
                <a16:creationId xmlns:a16="http://schemas.microsoft.com/office/drawing/2014/main" id="{85D9036C-F11D-E456-6E0F-03C8ED7E78B5}"/>
              </a:ext>
            </a:extLst>
          </p:cNvPr>
          <p:cNvSpPr/>
          <p:nvPr/>
        </p:nvSpPr>
        <p:spPr>
          <a:xfrm>
            <a:off x="8746836" y="6299674"/>
            <a:ext cx="3343562" cy="360434"/>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latin typeface="微軟正黑體" panose="020B0604030504040204" pitchFamily="34" charset="-120"/>
                <a:ea typeface="微軟正黑體" panose="020B0604030504040204" pitchFamily="34" charset="-120"/>
              </a:rPr>
              <a:t>3</a:t>
            </a:r>
            <a:r>
              <a:rPr lang="zh-TW" altLang="en-US" sz="1400" dirty="0">
                <a:solidFill>
                  <a:schemeClr val="tx1"/>
                </a:solidFill>
                <a:latin typeface="微軟正黑體" panose="020B0604030504040204" pitchFamily="34" charset="-120"/>
                <a:ea typeface="微軟正黑體" panose="020B0604030504040204" pitchFamily="34" charset="-120"/>
              </a:rPr>
              <a:t> 個月</a:t>
            </a:r>
          </a:p>
        </p:txBody>
      </p:sp>
      <p:cxnSp>
        <p:nvCxnSpPr>
          <p:cNvPr id="46" name="接點: 肘形 45">
            <a:extLst>
              <a:ext uri="{FF2B5EF4-FFF2-40B4-BE49-F238E27FC236}">
                <a16:creationId xmlns:a16="http://schemas.microsoft.com/office/drawing/2014/main" id="{8EA9A58B-3DD0-0373-BEDA-1258286F5309}"/>
              </a:ext>
            </a:extLst>
          </p:cNvPr>
          <p:cNvCxnSpPr>
            <a:cxnSpLocks/>
            <a:stCxn id="36" idx="3"/>
            <a:endCxn id="37" idx="1"/>
          </p:cNvCxnSpPr>
          <p:nvPr/>
        </p:nvCxnSpPr>
        <p:spPr>
          <a:xfrm flipV="1">
            <a:off x="6096000" y="4721096"/>
            <a:ext cx="719536" cy="1218144"/>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接點: 肘形 49">
            <a:extLst>
              <a:ext uri="{FF2B5EF4-FFF2-40B4-BE49-F238E27FC236}">
                <a16:creationId xmlns:a16="http://schemas.microsoft.com/office/drawing/2014/main" id="{FC40A494-FEBA-A252-0818-21AEE00628A9}"/>
              </a:ext>
            </a:extLst>
          </p:cNvPr>
          <p:cNvCxnSpPr>
            <a:cxnSpLocks/>
            <a:stCxn id="36" idx="3"/>
            <a:endCxn id="38" idx="1"/>
          </p:cNvCxnSpPr>
          <p:nvPr/>
        </p:nvCxnSpPr>
        <p:spPr>
          <a:xfrm flipV="1">
            <a:off x="6096000" y="5314397"/>
            <a:ext cx="719536" cy="624843"/>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接點: 肘形 52">
            <a:extLst>
              <a:ext uri="{FF2B5EF4-FFF2-40B4-BE49-F238E27FC236}">
                <a16:creationId xmlns:a16="http://schemas.microsoft.com/office/drawing/2014/main" id="{86C1BFDC-DA9C-62B5-65DE-B370A0720BBB}"/>
              </a:ext>
            </a:extLst>
          </p:cNvPr>
          <p:cNvCxnSpPr>
            <a:cxnSpLocks/>
            <a:stCxn id="36" idx="3"/>
            <a:endCxn id="39" idx="1"/>
          </p:cNvCxnSpPr>
          <p:nvPr/>
        </p:nvCxnSpPr>
        <p:spPr>
          <a:xfrm flipV="1">
            <a:off x="6096000" y="5935406"/>
            <a:ext cx="719536" cy="3834"/>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接點: 肘形 55">
            <a:extLst>
              <a:ext uri="{FF2B5EF4-FFF2-40B4-BE49-F238E27FC236}">
                <a16:creationId xmlns:a16="http://schemas.microsoft.com/office/drawing/2014/main" id="{1C0C6A90-5734-E944-23BE-C9AF9CEBDA83}"/>
              </a:ext>
            </a:extLst>
          </p:cNvPr>
          <p:cNvCxnSpPr>
            <a:cxnSpLocks/>
            <a:stCxn id="36" idx="3"/>
            <a:endCxn id="40" idx="1"/>
          </p:cNvCxnSpPr>
          <p:nvPr/>
        </p:nvCxnSpPr>
        <p:spPr>
          <a:xfrm>
            <a:off x="6096000" y="5939240"/>
            <a:ext cx="719536" cy="540651"/>
          </a:xfrm>
          <a:prstGeom prst="bentConnector3">
            <a:avLst>
              <a:gd name="adj1" fmla="val 50000"/>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單箭頭接點 59">
            <a:extLst>
              <a:ext uri="{FF2B5EF4-FFF2-40B4-BE49-F238E27FC236}">
                <a16:creationId xmlns:a16="http://schemas.microsoft.com/office/drawing/2014/main" id="{7289917C-7B5B-2617-6432-1FBFC3708C46}"/>
              </a:ext>
            </a:extLst>
          </p:cNvPr>
          <p:cNvCxnSpPr>
            <a:stCxn id="12" idx="2"/>
            <a:endCxn id="20" idx="0"/>
          </p:cNvCxnSpPr>
          <p:nvPr/>
        </p:nvCxnSpPr>
        <p:spPr>
          <a:xfrm>
            <a:off x="3212457" y="4901313"/>
            <a:ext cx="0" cy="6774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979AB406-1634-0D83-E5EC-C0266C76C4D8}"/>
              </a:ext>
            </a:extLst>
          </p:cNvPr>
          <p:cNvCxnSpPr>
            <a:cxnSpLocks/>
            <a:stCxn id="20" idx="3"/>
            <a:endCxn id="36" idx="1"/>
          </p:cNvCxnSpPr>
          <p:nvPr/>
        </p:nvCxnSpPr>
        <p:spPr>
          <a:xfrm>
            <a:off x="3931994" y="5939240"/>
            <a:ext cx="72493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CE8AD46B-DA9E-9DCF-E9FD-3326B858980D}"/>
              </a:ext>
            </a:extLst>
          </p:cNvPr>
          <p:cNvSpPr>
            <a:spLocks noGrp="1"/>
          </p:cNvSpPr>
          <p:nvPr>
            <p:ph type="sldNum" sz="quarter" idx="12"/>
          </p:nvPr>
        </p:nvSpPr>
        <p:spPr>
          <a:xfrm>
            <a:off x="9348535" y="6548854"/>
            <a:ext cx="2743200" cy="365125"/>
          </a:xfrm>
        </p:spPr>
        <p:txBody>
          <a:bodyPr/>
          <a:lstStyle/>
          <a:p>
            <a:fld id="{56351B7C-A235-49EA-8D90-40C11DEBC73A}" type="slidenum">
              <a:rPr lang="zh-TW" altLang="en-US" smtClean="0"/>
              <a:t>10</a:t>
            </a:fld>
            <a:endParaRPr lang="zh-TW" altLang="en-US"/>
          </a:p>
        </p:txBody>
      </p:sp>
      <p:sp>
        <p:nvSpPr>
          <p:cNvPr id="7" name="文字方塊 6">
            <a:extLst>
              <a:ext uri="{FF2B5EF4-FFF2-40B4-BE49-F238E27FC236}">
                <a16:creationId xmlns:a16="http://schemas.microsoft.com/office/drawing/2014/main" id="{559655B6-87BD-788E-8DCA-23A1B67DAA50}"/>
              </a:ext>
            </a:extLst>
          </p:cNvPr>
          <p:cNvSpPr txBox="1"/>
          <p:nvPr/>
        </p:nvSpPr>
        <p:spPr>
          <a:xfrm>
            <a:off x="9779204" y="1325329"/>
            <a:ext cx="1530478" cy="461665"/>
          </a:xfrm>
          <a:prstGeom prst="rect">
            <a:avLst/>
          </a:prstGeom>
          <a:noFill/>
        </p:spPr>
        <p:txBody>
          <a:bodyPr wrap="square">
            <a:spAutoFit/>
          </a:bodyPr>
          <a:lstStyle/>
          <a:p>
            <a:r>
              <a:rPr lang="zh-TW" altLang="en-US" sz="2400" b="1" dirty="0">
                <a:latin typeface="Consolas" panose="020B0609020204030204" pitchFamily="49" charset="0"/>
                <a:ea typeface="微軟正黑體" panose="020B0604030504040204" pitchFamily="34" charset="-120"/>
                <a:cs typeface="Consolas" panose="020B0609020204030204" pitchFamily="49" charset="0"/>
              </a:rPr>
              <a:t>預計時間</a:t>
            </a:r>
            <a:endParaRPr lang="zh-TW" altLang="en-US" sz="2400" b="1" dirty="0"/>
          </a:p>
        </p:txBody>
      </p:sp>
      <p:sp>
        <p:nvSpPr>
          <p:cNvPr id="8" name="文字方塊 7">
            <a:extLst>
              <a:ext uri="{FF2B5EF4-FFF2-40B4-BE49-F238E27FC236}">
                <a16:creationId xmlns:a16="http://schemas.microsoft.com/office/drawing/2014/main" id="{F9F0F71B-85C7-8340-154F-BFE9C0DB9520}"/>
              </a:ext>
            </a:extLst>
          </p:cNvPr>
          <p:cNvSpPr txBox="1"/>
          <p:nvPr/>
        </p:nvSpPr>
        <p:spPr>
          <a:xfrm>
            <a:off x="9047017" y="2922375"/>
            <a:ext cx="2743200" cy="646331"/>
          </a:xfrm>
          <a:prstGeom prst="rect">
            <a:avLst/>
          </a:prstGeom>
          <a:noFill/>
        </p:spPr>
        <p:txBody>
          <a:bodyPr wrap="square">
            <a:spAutoFit/>
          </a:bodyPr>
          <a:lstStyle/>
          <a:p>
            <a:r>
              <a:rPr lang="zh-TW" altLang="en-US" b="1" dirty="0">
                <a:ea typeface="微軟正黑體" panose="020B0604030504040204" pitchFamily="34" charset="-120"/>
              </a:rPr>
              <a:t>如果你是第一次接觸該機構，建議先詢問行政人員</a:t>
            </a:r>
          </a:p>
        </p:txBody>
      </p:sp>
    </p:spTree>
    <p:extLst>
      <p:ext uri="{BB962C8B-B14F-4D97-AF65-F5344CB8AC3E}">
        <p14:creationId xmlns:p14="http://schemas.microsoft.com/office/powerpoint/2010/main" val="224292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5B9B14-611A-AF29-07A5-7C89CA1107BD}"/>
              </a:ext>
            </a:extLst>
          </p:cNvPr>
          <p:cNvSpPr>
            <a:spLocks noGrp="1"/>
          </p:cNvSpPr>
          <p:nvPr>
            <p:ph type="title"/>
          </p:nvPr>
        </p:nvSpPr>
        <p:spPr/>
        <p:txBody>
          <a:bodyPr/>
          <a:lstStyle/>
          <a:p>
            <a:r>
              <a:rPr lang="en-US" altLang="zh-TW" dirty="0"/>
              <a:t>Note1</a:t>
            </a:r>
            <a:r>
              <a:rPr lang="zh-TW" altLang="en-US" dirty="0"/>
              <a:t>：什麼是電子</a:t>
            </a:r>
            <a:r>
              <a:rPr lang="en-US" altLang="zh-TW" dirty="0"/>
              <a:t>/</a:t>
            </a:r>
            <a:r>
              <a:rPr lang="zh-TW" altLang="en-US" dirty="0"/>
              <a:t>紙本系統？</a:t>
            </a:r>
          </a:p>
        </p:txBody>
      </p:sp>
      <p:sp>
        <p:nvSpPr>
          <p:cNvPr id="4" name="矩形: 圓角 3">
            <a:extLst>
              <a:ext uri="{FF2B5EF4-FFF2-40B4-BE49-F238E27FC236}">
                <a16:creationId xmlns:a16="http://schemas.microsoft.com/office/drawing/2014/main" id="{33923696-E093-94E3-A988-5DAB88F881DA}"/>
              </a:ext>
            </a:extLst>
          </p:cNvPr>
          <p:cNvSpPr/>
          <p:nvPr/>
        </p:nvSpPr>
        <p:spPr>
          <a:xfrm>
            <a:off x="914400" y="1690688"/>
            <a:ext cx="4457700" cy="531812"/>
          </a:xfrm>
          <a:prstGeom prst="round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電子系統</a:t>
            </a:r>
          </a:p>
        </p:txBody>
      </p:sp>
      <p:sp>
        <p:nvSpPr>
          <p:cNvPr id="5" name="矩形: 圓角 4">
            <a:extLst>
              <a:ext uri="{FF2B5EF4-FFF2-40B4-BE49-F238E27FC236}">
                <a16:creationId xmlns:a16="http://schemas.microsoft.com/office/drawing/2014/main" id="{85507CD9-91BD-F60D-584C-9C1AFDE86FD4}"/>
              </a:ext>
            </a:extLst>
          </p:cNvPr>
          <p:cNvSpPr/>
          <p:nvPr/>
        </p:nvSpPr>
        <p:spPr>
          <a:xfrm>
            <a:off x="6819902" y="1690688"/>
            <a:ext cx="4324348" cy="531812"/>
          </a:xfrm>
          <a:prstGeom prst="roundRect">
            <a:avLst/>
          </a:prstGeom>
          <a:solidFill>
            <a:schemeClr val="accent4">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紙本系統</a:t>
            </a:r>
          </a:p>
        </p:txBody>
      </p:sp>
      <p:sp>
        <p:nvSpPr>
          <p:cNvPr id="10" name="矩形: 圓角 9">
            <a:extLst>
              <a:ext uri="{FF2B5EF4-FFF2-40B4-BE49-F238E27FC236}">
                <a16:creationId xmlns:a16="http://schemas.microsoft.com/office/drawing/2014/main" id="{6F8A7B90-C26E-39D9-D4AD-0433821DE427}"/>
              </a:ext>
            </a:extLst>
          </p:cNvPr>
          <p:cNvSpPr/>
          <p:nvPr/>
        </p:nvSpPr>
        <p:spPr>
          <a:xfrm>
            <a:off x="914400" y="2356882"/>
            <a:ext cx="1876425" cy="531812"/>
          </a:xfrm>
          <a:prstGeom prst="round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「真」電子系統</a:t>
            </a:r>
          </a:p>
        </p:txBody>
      </p:sp>
      <p:sp>
        <p:nvSpPr>
          <p:cNvPr id="11" name="矩形: 圓角 10">
            <a:extLst>
              <a:ext uri="{FF2B5EF4-FFF2-40B4-BE49-F238E27FC236}">
                <a16:creationId xmlns:a16="http://schemas.microsoft.com/office/drawing/2014/main" id="{769C0F9A-9B9E-9582-22FD-F7FDA3DA5B53}"/>
              </a:ext>
            </a:extLst>
          </p:cNvPr>
          <p:cNvSpPr/>
          <p:nvPr/>
        </p:nvSpPr>
        <p:spPr>
          <a:xfrm>
            <a:off x="3340775" y="2356882"/>
            <a:ext cx="2031325" cy="531812"/>
          </a:xfrm>
          <a:prstGeom prst="round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「偽」電子系統</a:t>
            </a:r>
          </a:p>
        </p:txBody>
      </p:sp>
      <p:sp>
        <p:nvSpPr>
          <p:cNvPr id="13" name="文字方塊 12">
            <a:extLst>
              <a:ext uri="{FF2B5EF4-FFF2-40B4-BE49-F238E27FC236}">
                <a16:creationId xmlns:a16="http://schemas.microsoft.com/office/drawing/2014/main" id="{23939904-CA61-750B-7880-A4207436C4A9}"/>
              </a:ext>
            </a:extLst>
          </p:cNvPr>
          <p:cNvSpPr txBox="1"/>
          <p:nvPr/>
        </p:nvSpPr>
        <p:spPr>
          <a:xfrm>
            <a:off x="1304924" y="3029297"/>
            <a:ext cx="1095375" cy="369332"/>
          </a:xfrm>
          <a:prstGeom prst="rect">
            <a:avLst/>
          </a:prstGeom>
          <a:noFill/>
        </p:spPr>
        <p:txBody>
          <a:bodyPr wrap="square">
            <a:spAutoFit/>
          </a:bodyPr>
          <a:lstStyle/>
          <a:p>
            <a:r>
              <a:rPr lang="en-US" altLang="zh-TW" dirty="0" err="1">
                <a:latin typeface="微軟正黑體" panose="020B0604030504040204" pitchFamily="34" charset="-120"/>
                <a:ea typeface="微軟正黑體" panose="020B0604030504040204" pitchFamily="34" charset="-120"/>
              </a:rPr>
              <a:t>erec</a:t>
            </a:r>
            <a:r>
              <a:rPr lang="zh-TW" altLang="en-US" dirty="0">
                <a:latin typeface="微軟正黑體" panose="020B0604030504040204" pitchFamily="34" charset="-120"/>
                <a:ea typeface="微軟正黑體" panose="020B0604030504040204" pitchFamily="34" charset="-120"/>
              </a:rPr>
              <a:t>系統</a:t>
            </a:r>
            <a:endParaRPr lang="zh-TW" altLang="en-US" dirty="0"/>
          </a:p>
        </p:txBody>
      </p:sp>
      <p:sp>
        <p:nvSpPr>
          <p:cNvPr id="15" name="文字方塊 14">
            <a:extLst>
              <a:ext uri="{FF2B5EF4-FFF2-40B4-BE49-F238E27FC236}">
                <a16:creationId xmlns:a16="http://schemas.microsoft.com/office/drawing/2014/main" id="{4977E0DF-5214-800A-7B05-919D8D35E7DF}"/>
              </a:ext>
            </a:extLst>
          </p:cNvPr>
          <p:cNvSpPr txBox="1"/>
          <p:nvPr/>
        </p:nvSpPr>
        <p:spPr>
          <a:xfrm>
            <a:off x="3713499" y="3029297"/>
            <a:ext cx="1285875" cy="369332"/>
          </a:xfrm>
          <a:prstGeom prst="rect">
            <a:avLst/>
          </a:prstGeom>
          <a:noFill/>
        </p:spPr>
        <p:txBody>
          <a:bodyPr wrap="square">
            <a:spAutoFit/>
          </a:bodyPr>
          <a:lstStyle/>
          <a:p>
            <a:r>
              <a:rPr lang="en-US" altLang="zh-TW" dirty="0">
                <a:latin typeface="微軟正黑體" panose="020B0604030504040204" pitchFamily="34" charset="-120"/>
                <a:ea typeface="微軟正黑體" panose="020B0604030504040204" pitchFamily="34" charset="-120"/>
              </a:rPr>
              <a:t>PTMS</a:t>
            </a:r>
            <a:r>
              <a:rPr lang="zh-TW" altLang="en-US" dirty="0">
                <a:latin typeface="微軟正黑體" panose="020B0604030504040204" pitchFamily="34" charset="-120"/>
                <a:ea typeface="微軟正黑體" panose="020B0604030504040204" pitchFamily="34" charset="-120"/>
              </a:rPr>
              <a:t>系統</a:t>
            </a:r>
            <a:endParaRPr lang="zh-TW" altLang="en-US" dirty="0"/>
          </a:p>
        </p:txBody>
      </p:sp>
      <p:sp>
        <p:nvSpPr>
          <p:cNvPr id="16" name="矩形: 圓角 15">
            <a:extLst>
              <a:ext uri="{FF2B5EF4-FFF2-40B4-BE49-F238E27FC236}">
                <a16:creationId xmlns:a16="http://schemas.microsoft.com/office/drawing/2014/main" id="{748C254A-1DB8-3348-0C3D-DBBE88887B5F}"/>
              </a:ext>
            </a:extLst>
          </p:cNvPr>
          <p:cNvSpPr/>
          <p:nvPr/>
        </p:nvSpPr>
        <p:spPr>
          <a:xfrm>
            <a:off x="914398" y="3377306"/>
            <a:ext cx="1876425" cy="1651894"/>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TW" altLang="en-US" sz="1600" dirty="0">
                <a:solidFill>
                  <a:schemeClr val="tx1"/>
                </a:solidFill>
                <a:latin typeface="微軟正黑體" panose="020B0604030504040204" pitchFamily="34" charset="-120"/>
                <a:ea typeface="微軟正黑體" panose="020B0604030504040204" pitchFamily="34" charset="-120"/>
              </a:rPr>
              <a:t>所有文件皆可以透過線上簽署點選，完全無紙化</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gn="ctr"/>
            <a:endParaRPr lang="en-US" altLang="zh-TW" sz="1600" dirty="0">
              <a:solidFill>
                <a:schemeClr val="tx1"/>
              </a:solidFill>
              <a:latin typeface="微軟正黑體" panose="020B0604030504040204" pitchFamily="34" charset="-120"/>
              <a:ea typeface="微軟正黑體" panose="020B0604030504040204" pitchFamily="34" charset="-120"/>
            </a:endParaRPr>
          </a:p>
          <a:p>
            <a:pPr algn="ctr"/>
            <a:endParaRPr lang="en-US" altLang="zh-TW" sz="1600" dirty="0">
              <a:solidFill>
                <a:schemeClr val="tx1"/>
              </a:solidFill>
              <a:latin typeface="微軟正黑體" panose="020B0604030504040204" pitchFamily="34" charset="-120"/>
              <a:ea typeface="微軟正黑體" panose="020B0604030504040204" pitchFamily="34" charset="-120"/>
            </a:endParaRPr>
          </a:p>
          <a:p>
            <a:pPr algn="ctr"/>
            <a:r>
              <a:rPr lang="zh-TW" altLang="en-US" sz="1600" dirty="0">
                <a:solidFill>
                  <a:schemeClr val="tx1"/>
                </a:solidFill>
                <a:latin typeface="微軟正黑體" panose="020B0604030504040204" pitchFamily="34" charset="-120"/>
                <a:ea typeface="微軟正黑體" panose="020B0604030504040204" pitchFamily="34" charset="-120"/>
              </a:rPr>
              <a:t>例如：臺大醫院</a:t>
            </a:r>
          </a:p>
        </p:txBody>
      </p:sp>
      <p:sp>
        <p:nvSpPr>
          <p:cNvPr id="17" name="矩形: 圓角 16">
            <a:extLst>
              <a:ext uri="{FF2B5EF4-FFF2-40B4-BE49-F238E27FC236}">
                <a16:creationId xmlns:a16="http://schemas.microsoft.com/office/drawing/2014/main" id="{9B308CAA-45E2-6448-28A6-63914FF82E8D}"/>
              </a:ext>
            </a:extLst>
          </p:cNvPr>
          <p:cNvSpPr/>
          <p:nvPr/>
        </p:nvSpPr>
        <p:spPr>
          <a:xfrm>
            <a:off x="3340775" y="3377305"/>
            <a:ext cx="2031325" cy="1651894"/>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TW" altLang="en-US" sz="1600" dirty="0">
                <a:solidFill>
                  <a:schemeClr val="tx1"/>
                </a:solidFill>
                <a:latin typeface="微軟正黑體" panose="020B0604030504040204" pitchFamily="34" charset="-120"/>
                <a:ea typeface="微軟正黑體" panose="020B0604030504040204" pitchFamily="34" charset="-120"/>
              </a:rPr>
              <a:t>文件自行準備好後，需列印後、親簽名再掃描並上傳至該單位之電子系統上</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gn="ctr"/>
            <a:endParaRPr lang="en-US" altLang="zh-TW" sz="1600" dirty="0">
              <a:solidFill>
                <a:schemeClr val="tx1"/>
              </a:solidFill>
              <a:latin typeface="微軟正黑體" panose="020B0604030504040204" pitchFamily="34" charset="-120"/>
              <a:ea typeface="微軟正黑體" panose="020B0604030504040204" pitchFamily="34" charset="-120"/>
            </a:endParaRPr>
          </a:p>
          <a:p>
            <a:pPr algn="ctr"/>
            <a:r>
              <a:rPr lang="zh-TW" altLang="en-US" sz="1600" dirty="0">
                <a:solidFill>
                  <a:schemeClr val="tx1"/>
                </a:solidFill>
                <a:latin typeface="微軟正黑體" panose="020B0604030504040204" pitchFamily="34" charset="-120"/>
                <a:ea typeface="微軟正黑體" panose="020B0604030504040204" pitchFamily="34" charset="-120"/>
              </a:rPr>
              <a:t>例如：中國醫</a:t>
            </a:r>
          </a:p>
        </p:txBody>
      </p:sp>
      <p:sp>
        <p:nvSpPr>
          <p:cNvPr id="18" name="矩形: 圓角 17">
            <a:extLst>
              <a:ext uri="{FF2B5EF4-FFF2-40B4-BE49-F238E27FC236}">
                <a16:creationId xmlns:a16="http://schemas.microsoft.com/office/drawing/2014/main" id="{59D2AF4A-9EC5-2D16-34D6-9ABBDAEA4310}"/>
              </a:ext>
            </a:extLst>
          </p:cNvPr>
          <p:cNvSpPr/>
          <p:nvPr/>
        </p:nvSpPr>
        <p:spPr>
          <a:xfrm>
            <a:off x="6819902" y="3377305"/>
            <a:ext cx="4324348" cy="1651894"/>
          </a:xfrm>
          <a:prstGeom prst="roundRect">
            <a:avLst/>
          </a:prstGeom>
          <a:solidFill>
            <a:schemeClr val="bg2">
              <a:lumMod val="9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zh-TW" altLang="en-US" sz="1600" dirty="0">
                <a:solidFill>
                  <a:schemeClr val="tx1"/>
                </a:solidFill>
                <a:latin typeface="微軟正黑體" panose="020B0604030504040204" pitchFamily="34" charset="-120"/>
                <a:ea typeface="微軟正黑體" panose="020B0604030504040204" pitchFamily="34" charset="-120"/>
              </a:rPr>
              <a:t>所有文件需列印文件需列印一式三份，三份皆要親簽，並文件需標示側標並裝訂成本，再寄送至該單位</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gn="ctr"/>
            <a:endParaRPr lang="en-US" altLang="zh-TW" sz="1600" dirty="0">
              <a:solidFill>
                <a:schemeClr val="tx1"/>
              </a:solidFill>
              <a:latin typeface="微軟正黑體" panose="020B0604030504040204" pitchFamily="34" charset="-120"/>
              <a:ea typeface="微軟正黑體" panose="020B0604030504040204" pitchFamily="34" charset="-120"/>
            </a:endParaRPr>
          </a:p>
          <a:p>
            <a:pPr algn="ctr"/>
            <a:endParaRPr lang="en-US" altLang="zh-TW" sz="1600" dirty="0">
              <a:solidFill>
                <a:schemeClr val="tx1"/>
              </a:solidFill>
              <a:latin typeface="微軟正黑體" panose="020B0604030504040204" pitchFamily="34" charset="-120"/>
              <a:ea typeface="微軟正黑體" panose="020B0604030504040204" pitchFamily="34" charset="-120"/>
            </a:endParaRPr>
          </a:p>
          <a:p>
            <a:pPr algn="ctr"/>
            <a:r>
              <a:rPr lang="zh-TW" altLang="en-US" sz="1600" dirty="0">
                <a:solidFill>
                  <a:schemeClr val="tx1"/>
                </a:solidFill>
                <a:latin typeface="微軟正黑體" panose="020B0604030504040204" pitchFamily="34" charset="-120"/>
                <a:ea typeface="微軟正黑體" panose="020B0604030504040204" pitchFamily="34" charset="-120"/>
              </a:rPr>
              <a:t>例如：高雄市立凱旋醫院、玉里療養院</a:t>
            </a:r>
          </a:p>
        </p:txBody>
      </p:sp>
      <p:sp>
        <p:nvSpPr>
          <p:cNvPr id="19" name="文字方塊 18">
            <a:extLst>
              <a:ext uri="{FF2B5EF4-FFF2-40B4-BE49-F238E27FC236}">
                <a16:creationId xmlns:a16="http://schemas.microsoft.com/office/drawing/2014/main" id="{C3F0E32D-43FC-DF03-51D0-653DB34743E7}"/>
              </a:ext>
            </a:extLst>
          </p:cNvPr>
          <p:cNvSpPr txBox="1"/>
          <p:nvPr/>
        </p:nvSpPr>
        <p:spPr>
          <a:xfrm>
            <a:off x="3011982" y="5951882"/>
            <a:ext cx="6340197" cy="461665"/>
          </a:xfrm>
          <a:prstGeom prst="rect">
            <a:avLst/>
          </a:prstGeom>
          <a:noFill/>
        </p:spPr>
        <p:txBody>
          <a:bodyPr wrap="none" rtlCol="0">
            <a:spAutoFit/>
          </a:bodyPr>
          <a:lstStyle/>
          <a:p>
            <a:pPr algn="ctr"/>
            <a:r>
              <a:rPr lang="zh-TW" altLang="en-US" sz="2400" b="1" dirty="0">
                <a:latin typeface="微軟正黑體" panose="020B0604030504040204" pitchFamily="34" charset="-120"/>
                <a:ea typeface="微軟正黑體" panose="020B0604030504040204" pitchFamily="34" charset="-120"/>
              </a:rPr>
              <a:t>可以直接上該單位的網站確認他們的送審流程</a:t>
            </a:r>
          </a:p>
        </p:txBody>
      </p:sp>
      <p:sp>
        <p:nvSpPr>
          <p:cNvPr id="20" name="文字方塊 19">
            <a:extLst>
              <a:ext uri="{FF2B5EF4-FFF2-40B4-BE49-F238E27FC236}">
                <a16:creationId xmlns:a16="http://schemas.microsoft.com/office/drawing/2014/main" id="{B1CBD344-0AC0-83F4-22FB-B38749358F71}"/>
              </a:ext>
            </a:extLst>
          </p:cNvPr>
          <p:cNvSpPr txBox="1"/>
          <p:nvPr/>
        </p:nvSpPr>
        <p:spPr>
          <a:xfrm>
            <a:off x="9409329" y="5028875"/>
            <a:ext cx="2781531" cy="307777"/>
          </a:xfrm>
          <a:prstGeom prst="rect">
            <a:avLst/>
          </a:prstGeom>
          <a:noFill/>
        </p:spPr>
        <p:txBody>
          <a:bodyPr wrap="none" rtlCol="0">
            <a:spAutoFit/>
          </a:bodyPr>
          <a:lstStyle/>
          <a:p>
            <a:pPr algn="ctr"/>
            <a:r>
              <a:rPr lang="zh-TW" altLang="en-US" sz="1400" b="1" dirty="0">
                <a:latin typeface="微軟正黑體" panose="020B0604030504040204" pitchFamily="34" charset="-120"/>
                <a:ea typeface="微軟正黑體" panose="020B0604030504040204" pitchFamily="34" charset="-120"/>
              </a:rPr>
              <a:t>*偷吃步：先請行政人員確認文件</a:t>
            </a:r>
          </a:p>
        </p:txBody>
      </p:sp>
      <p:sp>
        <p:nvSpPr>
          <p:cNvPr id="3" name="投影片編號版面配置區 2">
            <a:extLst>
              <a:ext uri="{FF2B5EF4-FFF2-40B4-BE49-F238E27FC236}">
                <a16:creationId xmlns:a16="http://schemas.microsoft.com/office/drawing/2014/main" id="{A8EC47B4-B705-D5DB-A7AD-DBE2FDAC74B1}"/>
              </a:ext>
            </a:extLst>
          </p:cNvPr>
          <p:cNvSpPr>
            <a:spLocks noGrp="1"/>
          </p:cNvSpPr>
          <p:nvPr>
            <p:ph type="sldNum" sz="quarter" idx="12"/>
          </p:nvPr>
        </p:nvSpPr>
        <p:spPr/>
        <p:txBody>
          <a:bodyPr/>
          <a:lstStyle/>
          <a:p>
            <a:fld id="{56351B7C-A235-49EA-8D90-40C11DEBC73A}" type="slidenum">
              <a:rPr lang="zh-TW" altLang="en-US" smtClean="0"/>
              <a:t>11</a:t>
            </a:fld>
            <a:endParaRPr lang="zh-TW" altLang="en-US"/>
          </a:p>
        </p:txBody>
      </p:sp>
    </p:spTree>
    <p:extLst>
      <p:ext uri="{BB962C8B-B14F-4D97-AF65-F5344CB8AC3E}">
        <p14:creationId xmlns:p14="http://schemas.microsoft.com/office/powerpoint/2010/main" val="1399504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AADCB9-2AC8-04E6-6033-6C37AC553DCC}"/>
              </a:ext>
            </a:extLst>
          </p:cNvPr>
          <p:cNvSpPr>
            <a:spLocks noGrp="1"/>
          </p:cNvSpPr>
          <p:nvPr>
            <p:ph type="title"/>
          </p:nvPr>
        </p:nvSpPr>
        <p:spPr>
          <a:xfrm>
            <a:off x="838200" y="167554"/>
            <a:ext cx="10515600" cy="1194522"/>
          </a:xfrm>
        </p:spPr>
        <p:txBody>
          <a:bodyPr/>
          <a:lstStyle/>
          <a:p>
            <a:r>
              <a:rPr lang="en-US" altLang="zh-TW" dirty="0"/>
              <a:t>Note2</a:t>
            </a:r>
            <a:r>
              <a:rPr lang="zh-TW" altLang="en-US" dirty="0"/>
              <a:t>：什麼是</a:t>
            </a:r>
            <a:r>
              <a:rPr lang="zh-TW" altLang="en-US" dirty="0">
                <a:solidFill>
                  <a:schemeClr val="tx1"/>
                </a:solidFill>
                <a:latin typeface="微軟正黑體" panose="020B0604030504040204" pitchFamily="34" charset="-120"/>
                <a:ea typeface="微軟正黑體" panose="020B0604030504040204" pitchFamily="34" charset="-120"/>
              </a:rPr>
              <a:t>簡易審查</a:t>
            </a:r>
            <a:r>
              <a:rPr lang="en-US" altLang="zh-TW" dirty="0"/>
              <a:t>/</a:t>
            </a:r>
            <a:r>
              <a:rPr lang="zh-TW" altLang="en-US" dirty="0"/>
              <a:t>一般審查？</a:t>
            </a:r>
          </a:p>
        </p:txBody>
      </p:sp>
      <p:sp>
        <p:nvSpPr>
          <p:cNvPr id="3" name="內容版面配置區 2">
            <a:extLst>
              <a:ext uri="{FF2B5EF4-FFF2-40B4-BE49-F238E27FC236}">
                <a16:creationId xmlns:a16="http://schemas.microsoft.com/office/drawing/2014/main" id="{16A84B6F-A872-736D-089F-96D5C295C5B6}"/>
              </a:ext>
            </a:extLst>
          </p:cNvPr>
          <p:cNvSpPr>
            <a:spLocks noGrp="1"/>
          </p:cNvSpPr>
          <p:nvPr>
            <p:ph idx="1"/>
          </p:nvPr>
        </p:nvSpPr>
        <p:spPr>
          <a:xfrm>
            <a:off x="838200" y="1493116"/>
            <a:ext cx="10515600" cy="1325563"/>
          </a:xfrm>
        </p:spPr>
        <p:txBody>
          <a:bodyPr/>
          <a:lstStyle/>
          <a:p>
            <a:r>
              <a:rPr lang="zh-TW" altLang="en-US" dirty="0"/>
              <a:t>審查要走的多嚴謹的過程</a:t>
            </a:r>
            <a:endParaRPr lang="en-US" altLang="zh-TW" dirty="0"/>
          </a:p>
          <a:p>
            <a:pPr lvl="1"/>
            <a:r>
              <a:rPr lang="zh-TW" altLang="en-US" dirty="0"/>
              <a:t>簡審</a:t>
            </a:r>
            <a:r>
              <a:rPr lang="zh-TW" altLang="en-US" dirty="0">
                <a:latin typeface="標楷體" panose="03000509000000000000" pitchFamily="65" charset="-120"/>
                <a:ea typeface="標楷體" panose="03000509000000000000" pitchFamily="65" charset="-120"/>
              </a:rPr>
              <a:t>→</a:t>
            </a:r>
            <a:r>
              <a:rPr lang="zh-TW" altLang="en-US" dirty="0"/>
              <a:t>進小</a:t>
            </a:r>
            <a:r>
              <a:rPr lang="en-US" altLang="zh-TW" dirty="0"/>
              <a:t>/</a:t>
            </a:r>
            <a:r>
              <a:rPr lang="zh-TW" altLang="en-US" dirty="0"/>
              <a:t>大委員會</a:t>
            </a:r>
            <a:r>
              <a:rPr lang="en-US" altLang="zh-TW" dirty="0"/>
              <a:t>1</a:t>
            </a:r>
            <a:r>
              <a:rPr lang="zh-TW" altLang="en-US" dirty="0"/>
              <a:t>次 </a:t>
            </a:r>
            <a:r>
              <a:rPr lang="en-US" altLang="zh-TW" dirty="0"/>
              <a:t>[</a:t>
            </a:r>
            <a:r>
              <a:rPr lang="zh-TW" altLang="en-US" dirty="0"/>
              <a:t>大委員會會期比較少</a:t>
            </a:r>
            <a:r>
              <a:rPr lang="en-US" altLang="zh-TW" dirty="0"/>
              <a:t>]</a:t>
            </a:r>
          </a:p>
          <a:p>
            <a:pPr lvl="1"/>
            <a:r>
              <a:rPr lang="zh-TW" altLang="en-US" dirty="0"/>
              <a:t>一般審</a:t>
            </a:r>
            <a:r>
              <a:rPr lang="zh-TW" altLang="en-US" dirty="0">
                <a:latin typeface="標楷體" panose="03000509000000000000" pitchFamily="65" charset="-120"/>
                <a:ea typeface="標楷體" panose="03000509000000000000" pitchFamily="65" charset="-120"/>
              </a:rPr>
              <a:t>→</a:t>
            </a:r>
            <a:r>
              <a:rPr lang="zh-TW" altLang="en-US" dirty="0"/>
              <a:t>進大委員會</a:t>
            </a:r>
            <a:r>
              <a:rPr lang="en-US" altLang="zh-TW" dirty="0"/>
              <a:t>2</a:t>
            </a:r>
            <a:r>
              <a:rPr lang="zh-TW" altLang="en-US" dirty="0"/>
              <a:t>次 </a:t>
            </a:r>
          </a:p>
        </p:txBody>
      </p:sp>
      <p:pic>
        <p:nvPicPr>
          <p:cNvPr id="6" name="圖片 5">
            <a:extLst>
              <a:ext uri="{FF2B5EF4-FFF2-40B4-BE49-F238E27FC236}">
                <a16:creationId xmlns:a16="http://schemas.microsoft.com/office/drawing/2014/main" id="{7056A15D-88F0-329A-DB79-25C310D53633}"/>
              </a:ext>
            </a:extLst>
          </p:cNvPr>
          <p:cNvPicPr>
            <a:picLocks noChangeAspect="1"/>
          </p:cNvPicPr>
          <p:nvPr/>
        </p:nvPicPr>
        <p:blipFill>
          <a:blip r:embed="rId2"/>
          <a:stretch>
            <a:fillRect/>
          </a:stretch>
        </p:blipFill>
        <p:spPr>
          <a:xfrm>
            <a:off x="1417782" y="2818679"/>
            <a:ext cx="6543963" cy="2996497"/>
          </a:xfrm>
          <a:prstGeom prst="rect">
            <a:avLst/>
          </a:prstGeom>
          <a:ln>
            <a:solidFill>
              <a:schemeClr val="tx1"/>
            </a:solidFill>
          </a:ln>
        </p:spPr>
      </p:pic>
      <p:sp>
        <p:nvSpPr>
          <p:cNvPr id="7" name="矩形 6">
            <a:extLst>
              <a:ext uri="{FF2B5EF4-FFF2-40B4-BE49-F238E27FC236}">
                <a16:creationId xmlns:a16="http://schemas.microsoft.com/office/drawing/2014/main" id="{7D24F215-147D-7900-9C11-0179090B7A1C}"/>
              </a:ext>
            </a:extLst>
          </p:cNvPr>
          <p:cNvSpPr/>
          <p:nvPr/>
        </p:nvSpPr>
        <p:spPr>
          <a:xfrm>
            <a:off x="4315179" y="3478306"/>
            <a:ext cx="3563438" cy="398065"/>
          </a:xfrm>
          <a:prstGeom prst="rect">
            <a:avLst/>
          </a:prstGeom>
          <a:solidFill>
            <a:schemeClr val="accent1">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簡易審查評檢表</a:t>
            </a:r>
          </a:p>
        </p:txBody>
      </p:sp>
      <p:sp>
        <p:nvSpPr>
          <p:cNvPr id="8" name="文字方塊 7">
            <a:extLst>
              <a:ext uri="{FF2B5EF4-FFF2-40B4-BE49-F238E27FC236}">
                <a16:creationId xmlns:a16="http://schemas.microsoft.com/office/drawing/2014/main" id="{6E478515-0DA8-B5CE-26CD-4BCC7C96CA2B}"/>
              </a:ext>
            </a:extLst>
          </p:cNvPr>
          <p:cNvSpPr txBox="1"/>
          <p:nvPr/>
        </p:nvSpPr>
        <p:spPr>
          <a:xfrm>
            <a:off x="788734" y="6103292"/>
            <a:ext cx="10839827" cy="461665"/>
          </a:xfrm>
          <a:prstGeom prst="rect">
            <a:avLst/>
          </a:prstGeom>
          <a:noFill/>
        </p:spPr>
        <p:txBody>
          <a:bodyPr wrap="none" rtlCol="0">
            <a:spAutoFit/>
          </a:bodyPr>
          <a:lstStyle/>
          <a:p>
            <a:pPr algn="ctr"/>
            <a:r>
              <a:rPr lang="zh-TW" altLang="en-US" sz="2400" b="1" dirty="0">
                <a:latin typeface="微軟正黑體" panose="020B0604030504040204" pitchFamily="34" charset="-120"/>
                <a:ea typeface="微軟正黑體" panose="020B0604030504040204" pitchFamily="34" charset="-120"/>
              </a:rPr>
              <a:t>只要不是簡易審查就是一般審查（通常不會是免審），最終裁定權在</a:t>
            </a:r>
            <a:r>
              <a:rPr lang="en-US" altLang="zh-TW" sz="2400" b="1" dirty="0">
                <a:latin typeface="微軟正黑體" panose="020B0604030504040204" pitchFamily="34" charset="-120"/>
                <a:ea typeface="微軟正黑體" panose="020B0604030504040204" pitchFamily="34" charset="-120"/>
              </a:rPr>
              <a:t>IRB</a:t>
            </a:r>
            <a:r>
              <a:rPr lang="zh-TW" altLang="en-US" sz="2400" b="1" dirty="0">
                <a:latin typeface="微軟正黑體" panose="020B0604030504040204" pitchFamily="34" charset="-120"/>
                <a:ea typeface="微軟正黑體" panose="020B0604030504040204" pitchFamily="34" charset="-120"/>
              </a:rPr>
              <a:t>手上</a:t>
            </a:r>
          </a:p>
        </p:txBody>
      </p:sp>
      <p:sp>
        <p:nvSpPr>
          <p:cNvPr id="4" name="投影片編號版面配置區 3">
            <a:extLst>
              <a:ext uri="{FF2B5EF4-FFF2-40B4-BE49-F238E27FC236}">
                <a16:creationId xmlns:a16="http://schemas.microsoft.com/office/drawing/2014/main" id="{5DC5E02B-3CF7-4698-351A-ED291504F471}"/>
              </a:ext>
            </a:extLst>
          </p:cNvPr>
          <p:cNvSpPr>
            <a:spLocks noGrp="1"/>
          </p:cNvSpPr>
          <p:nvPr>
            <p:ph type="sldNum" sz="quarter" idx="12"/>
          </p:nvPr>
        </p:nvSpPr>
        <p:spPr/>
        <p:txBody>
          <a:bodyPr/>
          <a:lstStyle/>
          <a:p>
            <a:fld id="{56351B7C-A235-49EA-8D90-40C11DEBC73A}" type="slidenum">
              <a:rPr lang="zh-TW" altLang="en-US" smtClean="0"/>
              <a:t>12</a:t>
            </a:fld>
            <a:endParaRPr lang="zh-TW" altLang="en-US"/>
          </a:p>
        </p:txBody>
      </p:sp>
    </p:spTree>
    <p:extLst>
      <p:ext uri="{BB962C8B-B14F-4D97-AF65-F5344CB8AC3E}">
        <p14:creationId xmlns:p14="http://schemas.microsoft.com/office/powerpoint/2010/main" val="425941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AEA6DB-C5DC-D1CC-FAC2-D6D87206C406}"/>
              </a:ext>
            </a:extLst>
          </p:cNvPr>
          <p:cNvSpPr>
            <a:spLocks noGrp="1"/>
          </p:cNvSpPr>
          <p:nvPr>
            <p:ph type="title"/>
          </p:nvPr>
        </p:nvSpPr>
        <p:spPr>
          <a:xfrm>
            <a:off x="838200" y="79014"/>
            <a:ext cx="10515600" cy="1325563"/>
          </a:xfrm>
        </p:spPr>
        <p:txBody>
          <a:bodyPr/>
          <a:lstStyle/>
          <a:p>
            <a:pPr algn="ctr"/>
            <a:r>
              <a:rPr lang="zh-TW" altLang="en-US" dirty="0"/>
              <a:t>最重要</a:t>
            </a:r>
            <a:r>
              <a:rPr lang="en-US" altLang="zh-TW" dirty="0"/>
              <a:t>!</a:t>
            </a:r>
            <a:r>
              <a:rPr lang="zh-TW" altLang="en-US" dirty="0"/>
              <a:t> 你要申請哪個機構</a:t>
            </a:r>
            <a:r>
              <a:rPr lang="en-US" altLang="zh-TW" dirty="0"/>
              <a:t>!</a:t>
            </a:r>
            <a:r>
              <a:rPr lang="zh-TW" altLang="en-US" dirty="0"/>
              <a:t> </a:t>
            </a:r>
          </a:p>
        </p:txBody>
      </p:sp>
      <p:sp>
        <p:nvSpPr>
          <p:cNvPr id="3" name="內容版面配置區 2">
            <a:extLst>
              <a:ext uri="{FF2B5EF4-FFF2-40B4-BE49-F238E27FC236}">
                <a16:creationId xmlns:a16="http://schemas.microsoft.com/office/drawing/2014/main" id="{72F49E3B-0AAB-2579-9EDF-014C817201A3}"/>
              </a:ext>
            </a:extLst>
          </p:cNvPr>
          <p:cNvSpPr>
            <a:spLocks noGrp="1"/>
          </p:cNvSpPr>
          <p:nvPr>
            <p:ph idx="1"/>
          </p:nvPr>
        </p:nvSpPr>
        <p:spPr>
          <a:xfrm>
            <a:off x="838200" y="1306480"/>
            <a:ext cx="10515600" cy="914821"/>
          </a:xfrm>
        </p:spPr>
        <p:txBody>
          <a:bodyPr>
            <a:normAutofit/>
          </a:bodyPr>
          <a:lstStyle/>
          <a:p>
            <a:r>
              <a:rPr lang="zh-TW" altLang="en-US" dirty="0"/>
              <a:t>請上該醫院的</a:t>
            </a:r>
            <a:r>
              <a:rPr lang="en-US" altLang="zh-TW" dirty="0"/>
              <a:t>IRB</a:t>
            </a:r>
            <a:r>
              <a:rPr lang="zh-TW" altLang="en-US" dirty="0"/>
              <a:t>確認作業流程</a:t>
            </a:r>
            <a:endParaRPr lang="en-US" altLang="zh-TW" dirty="0"/>
          </a:p>
          <a:p>
            <a:pPr marL="0" indent="0">
              <a:buNone/>
            </a:pPr>
            <a:r>
              <a:rPr lang="zh-TW" altLang="en-US" sz="1600" dirty="0"/>
              <a:t>    （因為</a:t>
            </a:r>
            <a:r>
              <a:rPr lang="en-US" altLang="zh-TW" sz="1600" dirty="0"/>
              <a:t>IRB</a:t>
            </a:r>
            <a:r>
              <a:rPr lang="zh-TW" altLang="en-US" sz="1600" dirty="0"/>
              <a:t>也會被評鑑，所以每間醫院的資訊其實都大同小異）</a:t>
            </a:r>
          </a:p>
        </p:txBody>
      </p:sp>
      <p:pic>
        <p:nvPicPr>
          <p:cNvPr id="5" name="圖片 4">
            <a:extLst>
              <a:ext uri="{FF2B5EF4-FFF2-40B4-BE49-F238E27FC236}">
                <a16:creationId xmlns:a16="http://schemas.microsoft.com/office/drawing/2014/main" id="{B34AFD9D-3B42-D681-1C2B-515139BF0C97}"/>
              </a:ext>
            </a:extLst>
          </p:cNvPr>
          <p:cNvPicPr>
            <a:picLocks noChangeAspect="1"/>
          </p:cNvPicPr>
          <p:nvPr/>
        </p:nvPicPr>
        <p:blipFill>
          <a:blip r:embed="rId2"/>
          <a:stretch>
            <a:fillRect/>
          </a:stretch>
        </p:blipFill>
        <p:spPr>
          <a:xfrm>
            <a:off x="596200" y="2309091"/>
            <a:ext cx="10515600" cy="976271"/>
          </a:xfrm>
          <a:prstGeom prst="rect">
            <a:avLst/>
          </a:prstGeom>
        </p:spPr>
      </p:pic>
      <p:pic>
        <p:nvPicPr>
          <p:cNvPr id="7" name="圖片 6">
            <a:extLst>
              <a:ext uri="{FF2B5EF4-FFF2-40B4-BE49-F238E27FC236}">
                <a16:creationId xmlns:a16="http://schemas.microsoft.com/office/drawing/2014/main" id="{8B9CD35B-2277-B733-6109-A93A5D7E7300}"/>
              </a:ext>
            </a:extLst>
          </p:cNvPr>
          <p:cNvPicPr>
            <a:picLocks noChangeAspect="1"/>
          </p:cNvPicPr>
          <p:nvPr/>
        </p:nvPicPr>
        <p:blipFill>
          <a:blip r:embed="rId3"/>
          <a:stretch>
            <a:fillRect/>
          </a:stretch>
        </p:blipFill>
        <p:spPr>
          <a:xfrm>
            <a:off x="2333026" y="4528275"/>
            <a:ext cx="1620137" cy="2046489"/>
          </a:xfrm>
          <a:prstGeom prst="rect">
            <a:avLst/>
          </a:prstGeom>
          <a:ln w="19050">
            <a:solidFill>
              <a:schemeClr val="tx1"/>
            </a:solidFill>
          </a:ln>
        </p:spPr>
      </p:pic>
      <p:pic>
        <p:nvPicPr>
          <p:cNvPr id="11" name="圖片 10">
            <a:extLst>
              <a:ext uri="{FF2B5EF4-FFF2-40B4-BE49-F238E27FC236}">
                <a16:creationId xmlns:a16="http://schemas.microsoft.com/office/drawing/2014/main" id="{1191A5EB-E421-51CF-0A7B-FC75C5FD1E94}"/>
              </a:ext>
            </a:extLst>
          </p:cNvPr>
          <p:cNvPicPr>
            <a:picLocks noChangeAspect="1"/>
          </p:cNvPicPr>
          <p:nvPr/>
        </p:nvPicPr>
        <p:blipFill>
          <a:blip r:embed="rId4"/>
          <a:stretch>
            <a:fillRect/>
          </a:stretch>
        </p:blipFill>
        <p:spPr>
          <a:xfrm>
            <a:off x="3582019" y="3373151"/>
            <a:ext cx="1421173" cy="1044562"/>
          </a:xfrm>
          <a:prstGeom prst="rect">
            <a:avLst/>
          </a:prstGeom>
          <a:ln w="19050">
            <a:solidFill>
              <a:schemeClr val="tx1"/>
            </a:solidFill>
          </a:ln>
        </p:spPr>
      </p:pic>
      <p:pic>
        <p:nvPicPr>
          <p:cNvPr id="13" name="圖片 12">
            <a:extLst>
              <a:ext uri="{FF2B5EF4-FFF2-40B4-BE49-F238E27FC236}">
                <a16:creationId xmlns:a16="http://schemas.microsoft.com/office/drawing/2014/main" id="{9B7959EA-9EEE-3F59-A748-756937F3E1D0}"/>
              </a:ext>
            </a:extLst>
          </p:cNvPr>
          <p:cNvPicPr>
            <a:picLocks noChangeAspect="1"/>
          </p:cNvPicPr>
          <p:nvPr/>
        </p:nvPicPr>
        <p:blipFill>
          <a:blip r:embed="rId5"/>
          <a:stretch>
            <a:fillRect/>
          </a:stretch>
        </p:blipFill>
        <p:spPr>
          <a:xfrm>
            <a:off x="5190002" y="3369597"/>
            <a:ext cx="1811995" cy="3474767"/>
          </a:xfrm>
          <a:prstGeom prst="rect">
            <a:avLst/>
          </a:prstGeom>
          <a:ln w="19050">
            <a:solidFill>
              <a:schemeClr val="tx1"/>
            </a:solidFill>
          </a:ln>
        </p:spPr>
      </p:pic>
      <p:pic>
        <p:nvPicPr>
          <p:cNvPr id="15" name="圖片 14">
            <a:extLst>
              <a:ext uri="{FF2B5EF4-FFF2-40B4-BE49-F238E27FC236}">
                <a16:creationId xmlns:a16="http://schemas.microsoft.com/office/drawing/2014/main" id="{5A7951A1-4B09-3F69-D900-981973F94FE0}"/>
              </a:ext>
            </a:extLst>
          </p:cNvPr>
          <p:cNvPicPr>
            <a:picLocks noChangeAspect="1"/>
          </p:cNvPicPr>
          <p:nvPr/>
        </p:nvPicPr>
        <p:blipFill>
          <a:blip r:embed="rId6"/>
          <a:stretch>
            <a:fillRect/>
          </a:stretch>
        </p:blipFill>
        <p:spPr>
          <a:xfrm>
            <a:off x="7320663" y="3373151"/>
            <a:ext cx="1769360" cy="1733830"/>
          </a:xfrm>
          <a:prstGeom prst="rect">
            <a:avLst/>
          </a:prstGeom>
          <a:ln w="19050">
            <a:solidFill>
              <a:schemeClr val="tx1"/>
            </a:solidFill>
          </a:ln>
        </p:spPr>
      </p:pic>
      <p:cxnSp>
        <p:nvCxnSpPr>
          <p:cNvPr id="17" name="直線接點 16">
            <a:extLst>
              <a:ext uri="{FF2B5EF4-FFF2-40B4-BE49-F238E27FC236}">
                <a16:creationId xmlns:a16="http://schemas.microsoft.com/office/drawing/2014/main" id="{5B9955DD-BF14-C4F2-9FCE-73D2879983ED}"/>
              </a:ext>
            </a:extLst>
          </p:cNvPr>
          <p:cNvCxnSpPr/>
          <p:nvPr/>
        </p:nvCxnSpPr>
        <p:spPr>
          <a:xfrm>
            <a:off x="3010477" y="3273975"/>
            <a:ext cx="0" cy="1242913"/>
          </a:xfrm>
          <a:prstGeom prst="line">
            <a:avLst/>
          </a:prstGeom>
          <a:ln w="19050"/>
        </p:spPr>
        <p:style>
          <a:lnRef idx="1">
            <a:schemeClr val="dk1"/>
          </a:lnRef>
          <a:fillRef idx="0">
            <a:schemeClr val="dk1"/>
          </a:fillRef>
          <a:effectRef idx="0">
            <a:schemeClr val="dk1"/>
          </a:effectRef>
          <a:fontRef idx="minor">
            <a:schemeClr val="tx1"/>
          </a:fontRef>
        </p:style>
      </p:cxnSp>
      <p:cxnSp>
        <p:nvCxnSpPr>
          <p:cNvPr id="18" name="直線接點 17">
            <a:extLst>
              <a:ext uri="{FF2B5EF4-FFF2-40B4-BE49-F238E27FC236}">
                <a16:creationId xmlns:a16="http://schemas.microsoft.com/office/drawing/2014/main" id="{9E97C880-68E6-EAEB-25E9-A590BDC789F2}"/>
              </a:ext>
            </a:extLst>
          </p:cNvPr>
          <p:cNvCxnSpPr>
            <a:cxnSpLocks/>
            <a:endCxn id="11" idx="0"/>
          </p:cNvCxnSpPr>
          <p:nvPr/>
        </p:nvCxnSpPr>
        <p:spPr>
          <a:xfrm>
            <a:off x="4292606" y="3165475"/>
            <a:ext cx="0" cy="207676"/>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直線接點 20">
            <a:extLst>
              <a:ext uri="{FF2B5EF4-FFF2-40B4-BE49-F238E27FC236}">
                <a16:creationId xmlns:a16="http://schemas.microsoft.com/office/drawing/2014/main" id="{3BE03D3F-17CF-442E-575D-FF25AC2B21EF}"/>
              </a:ext>
            </a:extLst>
          </p:cNvPr>
          <p:cNvCxnSpPr>
            <a:cxnSpLocks/>
          </p:cNvCxnSpPr>
          <p:nvPr/>
        </p:nvCxnSpPr>
        <p:spPr>
          <a:xfrm>
            <a:off x="5549906" y="3161921"/>
            <a:ext cx="0" cy="207676"/>
          </a:xfrm>
          <a:prstGeom prst="line">
            <a:avLst/>
          </a:prstGeom>
          <a:ln w="19050"/>
        </p:spPr>
        <p:style>
          <a:lnRef idx="1">
            <a:schemeClr val="dk1"/>
          </a:lnRef>
          <a:fillRef idx="0">
            <a:schemeClr val="dk1"/>
          </a:fillRef>
          <a:effectRef idx="0">
            <a:schemeClr val="dk1"/>
          </a:effectRef>
          <a:fontRef idx="minor">
            <a:schemeClr val="tx1"/>
          </a:fontRef>
        </p:style>
      </p:cxnSp>
      <p:cxnSp>
        <p:nvCxnSpPr>
          <p:cNvPr id="22" name="直線接點 21">
            <a:extLst>
              <a:ext uri="{FF2B5EF4-FFF2-40B4-BE49-F238E27FC236}">
                <a16:creationId xmlns:a16="http://schemas.microsoft.com/office/drawing/2014/main" id="{FE852CA7-DE37-6735-8A35-0FC58D3BC98E}"/>
              </a:ext>
            </a:extLst>
          </p:cNvPr>
          <p:cNvCxnSpPr>
            <a:cxnSpLocks/>
          </p:cNvCxnSpPr>
          <p:nvPr/>
        </p:nvCxnSpPr>
        <p:spPr>
          <a:xfrm>
            <a:off x="7962906" y="3151080"/>
            <a:ext cx="0" cy="207676"/>
          </a:xfrm>
          <a:prstGeom prst="line">
            <a:avLst/>
          </a:prstGeom>
          <a:ln w="19050"/>
        </p:spPr>
        <p:style>
          <a:lnRef idx="1">
            <a:schemeClr val="dk1"/>
          </a:lnRef>
          <a:fillRef idx="0">
            <a:schemeClr val="dk1"/>
          </a:fillRef>
          <a:effectRef idx="0">
            <a:schemeClr val="dk1"/>
          </a:effectRef>
          <a:fontRef idx="minor">
            <a:schemeClr val="tx1"/>
          </a:fontRef>
        </p:style>
      </p:cxnSp>
      <p:cxnSp>
        <p:nvCxnSpPr>
          <p:cNvPr id="24" name="直線單箭頭接點 23">
            <a:extLst>
              <a:ext uri="{FF2B5EF4-FFF2-40B4-BE49-F238E27FC236}">
                <a16:creationId xmlns:a16="http://schemas.microsoft.com/office/drawing/2014/main" id="{7005CC8F-7E58-E0AA-C654-BEB801A1249E}"/>
              </a:ext>
            </a:extLst>
          </p:cNvPr>
          <p:cNvCxnSpPr>
            <a:cxnSpLocks/>
          </p:cNvCxnSpPr>
          <p:nvPr/>
        </p:nvCxnSpPr>
        <p:spPr>
          <a:xfrm flipH="1" flipV="1">
            <a:off x="1410695" y="4314659"/>
            <a:ext cx="1007614" cy="7923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字方塊 25">
            <a:extLst>
              <a:ext uri="{FF2B5EF4-FFF2-40B4-BE49-F238E27FC236}">
                <a16:creationId xmlns:a16="http://schemas.microsoft.com/office/drawing/2014/main" id="{1221B662-C264-9FAD-CDC1-F7195C9D8556}"/>
              </a:ext>
            </a:extLst>
          </p:cNvPr>
          <p:cNvSpPr txBox="1"/>
          <p:nvPr/>
        </p:nvSpPr>
        <p:spPr>
          <a:xfrm>
            <a:off x="402214" y="3995495"/>
            <a:ext cx="2159566" cy="307777"/>
          </a:xfrm>
          <a:prstGeom prst="rect">
            <a:avLst/>
          </a:prstGeom>
          <a:noFill/>
        </p:spPr>
        <p:txBody>
          <a:bodyPr wrap="none" rtlCol="0">
            <a:spAutoFit/>
          </a:bodyPr>
          <a:lstStyle/>
          <a:p>
            <a:r>
              <a:rPr lang="zh-TW" altLang="en-US" sz="1400" b="1" dirty="0">
                <a:latin typeface="微軟正黑體 Light" panose="020B0304030504040204" pitchFamily="34" charset="-120"/>
                <a:ea typeface="微軟正黑體 Light" panose="020B0304030504040204" pitchFamily="34" charset="-120"/>
              </a:rPr>
              <a:t>可以判斷大概會多久通過</a:t>
            </a:r>
          </a:p>
        </p:txBody>
      </p:sp>
      <p:cxnSp>
        <p:nvCxnSpPr>
          <p:cNvPr id="28" name="直線單箭頭接點 27">
            <a:extLst>
              <a:ext uri="{FF2B5EF4-FFF2-40B4-BE49-F238E27FC236}">
                <a16:creationId xmlns:a16="http://schemas.microsoft.com/office/drawing/2014/main" id="{8750CE5E-F211-19B1-4619-2A2EC204714B}"/>
              </a:ext>
            </a:extLst>
          </p:cNvPr>
          <p:cNvCxnSpPr>
            <a:cxnSpLocks/>
          </p:cNvCxnSpPr>
          <p:nvPr/>
        </p:nvCxnSpPr>
        <p:spPr>
          <a:xfrm flipH="1">
            <a:off x="1662545" y="5546185"/>
            <a:ext cx="755764" cy="1711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0F4D9435-1985-6400-91E7-DE69ADA4AEA7}"/>
              </a:ext>
            </a:extLst>
          </p:cNvPr>
          <p:cNvSpPr txBox="1"/>
          <p:nvPr/>
        </p:nvSpPr>
        <p:spPr>
          <a:xfrm>
            <a:off x="35640" y="5721676"/>
            <a:ext cx="2121093" cy="523220"/>
          </a:xfrm>
          <a:prstGeom prst="rect">
            <a:avLst/>
          </a:prstGeom>
          <a:noFill/>
        </p:spPr>
        <p:txBody>
          <a:bodyPr wrap="none" rtlCol="0">
            <a:spAutoFit/>
          </a:bodyPr>
          <a:lstStyle/>
          <a:p>
            <a:r>
              <a:rPr lang="zh-TW" altLang="en-US" sz="1400" b="1" dirty="0">
                <a:latin typeface="微軟正黑體 Light" panose="020B0304030504040204" pitchFamily="34" charset="-120"/>
                <a:ea typeface="微軟正黑體 Light" panose="020B0304030504040204" pitchFamily="34" charset="-120"/>
              </a:rPr>
              <a:t>取決於申請者為院內</a:t>
            </a:r>
            <a:r>
              <a:rPr lang="en-US" altLang="zh-TW" sz="1400" b="1" dirty="0">
                <a:latin typeface="微軟正黑體 Light" panose="020B0304030504040204" pitchFamily="34" charset="-120"/>
                <a:ea typeface="微軟正黑體 Light" panose="020B0304030504040204" pitchFamily="34" charset="-120"/>
              </a:rPr>
              <a:t>/</a:t>
            </a:r>
            <a:r>
              <a:rPr lang="zh-TW" altLang="en-US" sz="1400" b="1" dirty="0">
                <a:latin typeface="微軟正黑體 Light" panose="020B0304030504040204" pitchFamily="34" charset="-120"/>
                <a:ea typeface="微軟正黑體 Light" panose="020B0304030504040204" pitchFamily="34" charset="-120"/>
              </a:rPr>
              <a:t>外</a:t>
            </a:r>
            <a:endParaRPr lang="en-US" altLang="zh-TW" sz="1400" b="1" dirty="0">
              <a:latin typeface="微軟正黑體 Light" panose="020B0304030504040204" pitchFamily="34" charset="-120"/>
              <a:ea typeface="微軟正黑體 Light" panose="020B0304030504040204" pitchFamily="34" charset="-120"/>
            </a:endParaRPr>
          </a:p>
          <a:p>
            <a:r>
              <a:rPr lang="zh-TW" altLang="en-US" sz="1400" b="1" dirty="0">
                <a:latin typeface="微軟正黑體 Light" panose="020B0304030504040204" pitchFamily="34" charset="-120"/>
                <a:ea typeface="微軟正黑體 Light" panose="020B0304030504040204" pitchFamily="34" charset="-120"/>
              </a:rPr>
              <a:t>研究案自提</a:t>
            </a:r>
            <a:r>
              <a:rPr lang="en-US" altLang="zh-TW" sz="1400" b="1" dirty="0">
                <a:latin typeface="微軟正黑體 Light" panose="020B0304030504040204" pitchFamily="34" charset="-120"/>
                <a:ea typeface="微軟正黑體 Light" panose="020B0304030504040204" pitchFamily="34" charset="-120"/>
              </a:rPr>
              <a:t>/</a:t>
            </a:r>
            <a:r>
              <a:rPr lang="zh-TW" altLang="en-US" sz="1400" b="1" dirty="0">
                <a:latin typeface="微軟正黑體 Light" panose="020B0304030504040204" pitchFamily="34" charset="-120"/>
                <a:ea typeface="微軟正黑體 Light" panose="020B0304030504040204" pitchFamily="34" charset="-120"/>
              </a:rPr>
              <a:t>國科會</a:t>
            </a:r>
            <a:r>
              <a:rPr lang="en-US" altLang="zh-TW" sz="1400" b="1" dirty="0">
                <a:latin typeface="微軟正黑體 Light" panose="020B0304030504040204" pitchFamily="34" charset="-120"/>
                <a:ea typeface="微軟正黑體 Light" panose="020B0304030504040204" pitchFamily="34" charset="-120"/>
              </a:rPr>
              <a:t>/</a:t>
            </a:r>
            <a:r>
              <a:rPr lang="zh-TW" altLang="en-US" sz="1400" b="1" dirty="0">
                <a:latin typeface="微軟正黑體 Light" panose="020B0304030504040204" pitchFamily="34" charset="-120"/>
                <a:ea typeface="微軟正黑體 Light" panose="020B0304030504040204" pitchFamily="34" charset="-120"/>
              </a:rPr>
              <a:t>贊助</a:t>
            </a:r>
          </a:p>
        </p:txBody>
      </p:sp>
      <p:sp>
        <p:nvSpPr>
          <p:cNvPr id="34" name="文字方塊 33">
            <a:extLst>
              <a:ext uri="{FF2B5EF4-FFF2-40B4-BE49-F238E27FC236}">
                <a16:creationId xmlns:a16="http://schemas.microsoft.com/office/drawing/2014/main" id="{714DB02A-BA90-71F4-D07C-A3ED467C019B}"/>
              </a:ext>
            </a:extLst>
          </p:cNvPr>
          <p:cNvSpPr txBox="1"/>
          <p:nvPr/>
        </p:nvSpPr>
        <p:spPr>
          <a:xfrm>
            <a:off x="4146427" y="4710819"/>
            <a:ext cx="902811" cy="523220"/>
          </a:xfrm>
          <a:prstGeom prst="rect">
            <a:avLst/>
          </a:prstGeom>
          <a:noFill/>
        </p:spPr>
        <p:txBody>
          <a:bodyPr wrap="none" rtlCol="0">
            <a:spAutoFit/>
          </a:bodyPr>
          <a:lstStyle/>
          <a:p>
            <a:pPr algn="ctr"/>
            <a:r>
              <a:rPr lang="zh-TW" altLang="en-US" sz="1400" b="1" dirty="0">
                <a:latin typeface="微軟正黑體 Light" panose="020B0304030504040204" pitchFamily="34" charset="-120"/>
                <a:ea typeface="微軟正黑體 Light" panose="020B0304030504040204" pitchFamily="34" charset="-120"/>
              </a:rPr>
              <a:t>就是要</a:t>
            </a:r>
            <a:endParaRPr lang="en-US" altLang="zh-TW" sz="1400" b="1" dirty="0">
              <a:latin typeface="微軟正黑體 Light" panose="020B0304030504040204" pitchFamily="34" charset="-120"/>
              <a:ea typeface="微軟正黑體 Light" panose="020B0304030504040204" pitchFamily="34" charset="-120"/>
            </a:endParaRPr>
          </a:p>
          <a:p>
            <a:pPr algn="ctr"/>
            <a:r>
              <a:rPr lang="zh-TW" altLang="en-US" sz="1400" b="1" dirty="0">
                <a:latin typeface="微軟正黑體 Light" panose="020B0304030504040204" pitchFamily="34" charset="-120"/>
                <a:ea typeface="微軟正黑體 Light" panose="020B0304030504040204" pitchFamily="34" charset="-120"/>
              </a:rPr>
              <a:t>申請帳號</a:t>
            </a:r>
          </a:p>
        </p:txBody>
      </p:sp>
      <p:cxnSp>
        <p:nvCxnSpPr>
          <p:cNvPr id="35" name="直線單箭頭接點 34">
            <a:extLst>
              <a:ext uri="{FF2B5EF4-FFF2-40B4-BE49-F238E27FC236}">
                <a16:creationId xmlns:a16="http://schemas.microsoft.com/office/drawing/2014/main" id="{9A3BD0EE-3E74-34F6-D28D-53D67971731B}"/>
              </a:ext>
            </a:extLst>
          </p:cNvPr>
          <p:cNvCxnSpPr>
            <a:cxnSpLocks/>
            <a:endCxn id="34" idx="0"/>
          </p:cNvCxnSpPr>
          <p:nvPr/>
        </p:nvCxnSpPr>
        <p:spPr>
          <a:xfrm>
            <a:off x="4401860" y="4240066"/>
            <a:ext cx="195973" cy="47075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文字方塊 38">
            <a:extLst>
              <a:ext uri="{FF2B5EF4-FFF2-40B4-BE49-F238E27FC236}">
                <a16:creationId xmlns:a16="http://schemas.microsoft.com/office/drawing/2014/main" id="{786309FC-D740-52FC-2764-E768A1C382B2}"/>
              </a:ext>
            </a:extLst>
          </p:cNvPr>
          <p:cNvSpPr txBox="1"/>
          <p:nvPr/>
        </p:nvSpPr>
        <p:spPr>
          <a:xfrm>
            <a:off x="7698462" y="5563420"/>
            <a:ext cx="3595856" cy="523220"/>
          </a:xfrm>
          <a:prstGeom prst="rect">
            <a:avLst/>
          </a:prstGeom>
          <a:noFill/>
        </p:spPr>
        <p:txBody>
          <a:bodyPr wrap="none" rtlCol="0">
            <a:spAutoFit/>
          </a:bodyPr>
          <a:lstStyle/>
          <a:p>
            <a:pPr algn="ctr"/>
            <a:r>
              <a:rPr lang="zh-TW" altLang="en-US" sz="1400" b="1" dirty="0">
                <a:latin typeface="微軟正黑體 Light" panose="020B0304030504040204" pitchFamily="34" charset="-120"/>
                <a:ea typeface="微軟正黑體 Light" panose="020B0304030504040204" pitchFamily="34" charset="-120"/>
              </a:rPr>
              <a:t>你需要備齊那些文件，</a:t>
            </a:r>
            <a:endParaRPr lang="en-US" altLang="zh-TW" sz="1400" b="1" dirty="0">
              <a:latin typeface="微軟正黑體 Light" panose="020B0304030504040204" pitchFamily="34" charset="-120"/>
              <a:ea typeface="微軟正黑體 Light" panose="020B0304030504040204" pitchFamily="34" charset="-120"/>
            </a:endParaRPr>
          </a:p>
          <a:p>
            <a:pPr algn="ctr"/>
            <a:r>
              <a:rPr lang="zh-TW" altLang="en-US" sz="1400" b="1" dirty="0">
                <a:latin typeface="微軟正黑體 Light" panose="020B0304030504040204" pitchFamily="34" charset="-120"/>
                <a:ea typeface="微軟正黑體 Light" panose="020B0304030504040204" pitchFamily="34" charset="-120"/>
              </a:rPr>
              <a:t>族繁不及備載。後面會挑一定要文件的說明</a:t>
            </a:r>
          </a:p>
        </p:txBody>
      </p:sp>
      <p:cxnSp>
        <p:nvCxnSpPr>
          <p:cNvPr id="40" name="直線單箭頭接點 39">
            <a:extLst>
              <a:ext uri="{FF2B5EF4-FFF2-40B4-BE49-F238E27FC236}">
                <a16:creationId xmlns:a16="http://schemas.microsoft.com/office/drawing/2014/main" id="{5AE93ED9-F439-FFFB-B238-EC5F4454A60D}"/>
              </a:ext>
            </a:extLst>
          </p:cNvPr>
          <p:cNvCxnSpPr>
            <a:cxnSpLocks/>
            <a:endCxn id="39" idx="1"/>
          </p:cNvCxnSpPr>
          <p:nvPr/>
        </p:nvCxnSpPr>
        <p:spPr>
          <a:xfrm>
            <a:off x="6631709" y="5717309"/>
            <a:ext cx="1066753" cy="1077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投影片編號版面配置區 3">
            <a:extLst>
              <a:ext uri="{FF2B5EF4-FFF2-40B4-BE49-F238E27FC236}">
                <a16:creationId xmlns:a16="http://schemas.microsoft.com/office/drawing/2014/main" id="{22AB60CE-46CC-606D-5C8E-DA8B2F855DE2}"/>
              </a:ext>
            </a:extLst>
          </p:cNvPr>
          <p:cNvSpPr>
            <a:spLocks noGrp="1"/>
          </p:cNvSpPr>
          <p:nvPr>
            <p:ph type="sldNum" sz="quarter" idx="12"/>
          </p:nvPr>
        </p:nvSpPr>
        <p:spPr/>
        <p:txBody>
          <a:bodyPr/>
          <a:lstStyle/>
          <a:p>
            <a:fld id="{56351B7C-A235-49EA-8D90-40C11DEBC73A}" type="slidenum">
              <a:rPr lang="zh-TW" altLang="en-US" smtClean="0"/>
              <a:t>13</a:t>
            </a:fld>
            <a:endParaRPr lang="zh-TW" altLang="en-US"/>
          </a:p>
        </p:txBody>
      </p:sp>
    </p:spTree>
    <p:extLst>
      <p:ext uri="{BB962C8B-B14F-4D97-AF65-F5344CB8AC3E}">
        <p14:creationId xmlns:p14="http://schemas.microsoft.com/office/powerpoint/2010/main" val="351600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E472C1-0E02-9EDF-7216-0BD4B30F08D8}"/>
              </a:ext>
            </a:extLst>
          </p:cNvPr>
          <p:cNvSpPr>
            <a:spLocks noGrp="1"/>
          </p:cNvSpPr>
          <p:nvPr>
            <p:ph type="title"/>
          </p:nvPr>
        </p:nvSpPr>
        <p:spPr/>
        <p:txBody>
          <a:bodyPr/>
          <a:lstStyle/>
          <a:p>
            <a:pPr algn="ctr"/>
            <a:r>
              <a:rPr lang="zh-TW" altLang="en-US" dirty="0"/>
              <a:t>哇好複雜，還是不懂流程。</a:t>
            </a:r>
          </a:p>
        </p:txBody>
      </p:sp>
      <p:sp>
        <p:nvSpPr>
          <p:cNvPr id="3" name="內容版面配置區 2">
            <a:extLst>
              <a:ext uri="{FF2B5EF4-FFF2-40B4-BE49-F238E27FC236}">
                <a16:creationId xmlns:a16="http://schemas.microsoft.com/office/drawing/2014/main" id="{149D7981-D716-711D-111F-93C038436234}"/>
              </a:ext>
            </a:extLst>
          </p:cNvPr>
          <p:cNvSpPr>
            <a:spLocks noGrp="1"/>
          </p:cNvSpPr>
          <p:nvPr>
            <p:ph idx="1"/>
          </p:nvPr>
        </p:nvSpPr>
        <p:spPr/>
        <p:txBody>
          <a:bodyPr/>
          <a:lstStyle/>
          <a:p>
            <a:r>
              <a:rPr lang="zh-TW" altLang="en-US" dirty="0"/>
              <a:t>卍解：打電話去</a:t>
            </a:r>
            <a:r>
              <a:rPr lang="en-US" altLang="zh-TW" dirty="0"/>
              <a:t>IRB</a:t>
            </a:r>
            <a:r>
              <a:rPr lang="zh-TW" altLang="en-US" dirty="0"/>
              <a:t>詢問</a:t>
            </a:r>
          </a:p>
        </p:txBody>
      </p:sp>
      <p:sp>
        <p:nvSpPr>
          <p:cNvPr id="4" name="投影片編號版面配置區 3">
            <a:extLst>
              <a:ext uri="{FF2B5EF4-FFF2-40B4-BE49-F238E27FC236}">
                <a16:creationId xmlns:a16="http://schemas.microsoft.com/office/drawing/2014/main" id="{CF12A8AB-4B17-FDEB-5277-A6B96BCE00F4}"/>
              </a:ext>
            </a:extLst>
          </p:cNvPr>
          <p:cNvSpPr>
            <a:spLocks noGrp="1"/>
          </p:cNvSpPr>
          <p:nvPr>
            <p:ph type="sldNum" sz="quarter" idx="12"/>
          </p:nvPr>
        </p:nvSpPr>
        <p:spPr/>
        <p:txBody>
          <a:bodyPr/>
          <a:lstStyle/>
          <a:p>
            <a:fld id="{56351B7C-A235-49EA-8D90-40C11DEBC73A}" type="slidenum">
              <a:rPr lang="zh-TW" altLang="en-US" smtClean="0"/>
              <a:t>14</a:t>
            </a:fld>
            <a:endParaRPr lang="zh-TW" altLang="en-US"/>
          </a:p>
        </p:txBody>
      </p:sp>
    </p:spTree>
    <p:extLst>
      <p:ext uri="{BB962C8B-B14F-4D97-AF65-F5344CB8AC3E}">
        <p14:creationId xmlns:p14="http://schemas.microsoft.com/office/powerpoint/2010/main" val="384022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F1603F-C016-6466-62F5-D44ED0D7D36E}"/>
              </a:ext>
            </a:extLst>
          </p:cNvPr>
          <p:cNvSpPr>
            <a:spLocks noGrp="1"/>
          </p:cNvSpPr>
          <p:nvPr>
            <p:ph type="ctrTitle"/>
          </p:nvPr>
        </p:nvSpPr>
        <p:spPr/>
        <p:txBody>
          <a:bodyPr/>
          <a:lstStyle/>
          <a:p>
            <a:r>
              <a:rPr lang="zh-TW" altLang="en-US" dirty="0"/>
              <a:t>開始準備文件</a:t>
            </a:r>
          </a:p>
        </p:txBody>
      </p:sp>
      <p:sp>
        <p:nvSpPr>
          <p:cNvPr id="3" name="副標題 2">
            <a:extLst>
              <a:ext uri="{FF2B5EF4-FFF2-40B4-BE49-F238E27FC236}">
                <a16:creationId xmlns:a16="http://schemas.microsoft.com/office/drawing/2014/main" id="{F9BC5DE9-5774-B358-51E8-FC960723D3A9}"/>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32880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0D3F05-3175-F198-A251-A175F587FB04}"/>
              </a:ext>
            </a:extLst>
          </p:cNvPr>
          <p:cNvSpPr>
            <a:spLocks noGrp="1"/>
          </p:cNvSpPr>
          <p:nvPr>
            <p:ph type="title"/>
          </p:nvPr>
        </p:nvSpPr>
        <p:spPr/>
        <p:txBody>
          <a:bodyPr/>
          <a:lstStyle/>
          <a:p>
            <a:pPr algn="ctr"/>
            <a:r>
              <a:rPr lang="zh-TW" altLang="en-US" dirty="0"/>
              <a:t>通常你只會拿到</a:t>
            </a:r>
            <a:r>
              <a:rPr lang="en-US" altLang="zh-TW" dirty="0"/>
              <a:t>…</a:t>
            </a:r>
            <a:endParaRPr lang="zh-TW" altLang="en-US" dirty="0"/>
          </a:p>
        </p:txBody>
      </p:sp>
      <p:pic>
        <p:nvPicPr>
          <p:cNvPr id="4" name="內容版面配置區 4" descr="文件 以實心填滿">
            <a:extLst>
              <a:ext uri="{FF2B5EF4-FFF2-40B4-BE49-F238E27FC236}">
                <a16:creationId xmlns:a16="http://schemas.microsoft.com/office/drawing/2014/main" id="{55C82718-1B27-3F02-4DB0-891A8ABA2F1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0846" y="2971948"/>
            <a:ext cx="750307" cy="750307"/>
          </a:xfrm>
        </p:spPr>
      </p:pic>
      <p:sp>
        <p:nvSpPr>
          <p:cNvPr id="5" name="文字方塊 4">
            <a:extLst>
              <a:ext uri="{FF2B5EF4-FFF2-40B4-BE49-F238E27FC236}">
                <a16:creationId xmlns:a16="http://schemas.microsoft.com/office/drawing/2014/main" id="{B81E1310-BAC0-935D-4AC5-2162930DDDFF}"/>
              </a:ext>
            </a:extLst>
          </p:cNvPr>
          <p:cNvSpPr txBox="1"/>
          <p:nvPr/>
        </p:nvSpPr>
        <p:spPr>
          <a:xfrm>
            <a:off x="5161664" y="3821039"/>
            <a:ext cx="1868669" cy="584775"/>
          </a:xfrm>
          <a:prstGeom prst="rect">
            <a:avLst/>
          </a:prstGeom>
          <a:noFill/>
        </p:spPr>
        <p:txBody>
          <a:bodyPr wrap="square" rtlCol="0">
            <a:spAutoFit/>
          </a:bodyPr>
          <a:lstStyle/>
          <a:p>
            <a:pPr algn="ctr"/>
            <a:r>
              <a:rPr lang="zh-TW" altLang="en-US" sz="1600" b="1" dirty="0">
                <a:latin typeface="微軟正黑體" panose="020B0604030504040204" pitchFamily="34" charset="-120"/>
                <a:ea typeface="微軟正黑體" panose="020B0604030504040204" pitchFamily="34" charset="-120"/>
              </a:rPr>
              <a:t>一份研究計畫書</a:t>
            </a:r>
            <a:endParaRPr lang="en-US" altLang="zh-TW" sz="1600" b="1" dirty="0">
              <a:latin typeface="微軟正黑體" panose="020B0604030504040204" pitchFamily="34" charset="-120"/>
              <a:ea typeface="微軟正黑體" panose="020B0604030504040204" pitchFamily="34" charset="-120"/>
            </a:endParaRPr>
          </a:p>
          <a:p>
            <a:pPr algn="ct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中</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英摘要</a:t>
            </a:r>
          </a:p>
        </p:txBody>
      </p:sp>
      <p:sp>
        <p:nvSpPr>
          <p:cNvPr id="3" name="投影片編號版面配置區 2">
            <a:extLst>
              <a:ext uri="{FF2B5EF4-FFF2-40B4-BE49-F238E27FC236}">
                <a16:creationId xmlns:a16="http://schemas.microsoft.com/office/drawing/2014/main" id="{1AE712A8-C679-C3BF-9EB9-B2031C76D5AF}"/>
              </a:ext>
            </a:extLst>
          </p:cNvPr>
          <p:cNvSpPr>
            <a:spLocks noGrp="1"/>
          </p:cNvSpPr>
          <p:nvPr>
            <p:ph type="sldNum" sz="quarter" idx="12"/>
          </p:nvPr>
        </p:nvSpPr>
        <p:spPr/>
        <p:txBody>
          <a:bodyPr/>
          <a:lstStyle/>
          <a:p>
            <a:fld id="{56351B7C-A235-49EA-8D90-40C11DEBC73A}" type="slidenum">
              <a:rPr lang="zh-TW" altLang="en-US" smtClean="0"/>
              <a:t>16</a:t>
            </a:fld>
            <a:endParaRPr lang="zh-TW" altLang="en-US"/>
          </a:p>
        </p:txBody>
      </p:sp>
      <p:sp>
        <p:nvSpPr>
          <p:cNvPr id="6" name="文字方塊 5">
            <a:extLst>
              <a:ext uri="{FF2B5EF4-FFF2-40B4-BE49-F238E27FC236}">
                <a16:creationId xmlns:a16="http://schemas.microsoft.com/office/drawing/2014/main" id="{FECE8069-7FC9-F009-451D-2EB4ACF09A80}"/>
              </a:ext>
            </a:extLst>
          </p:cNvPr>
          <p:cNvSpPr txBox="1"/>
          <p:nvPr/>
        </p:nvSpPr>
        <p:spPr>
          <a:xfrm>
            <a:off x="6095998" y="4504598"/>
            <a:ext cx="4339650" cy="369332"/>
          </a:xfrm>
          <a:prstGeom prst="rect">
            <a:avLst/>
          </a:prstGeom>
          <a:noFill/>
        </p:spPr>
        <p:txBody>
          <a:bodyPr wrap="none" rtlCol="0">
            <a:spAutoFit/>
          </a:bodyPr>
          <a:lstStyle/>
          <a:p>
            <a:r>
              <a:rPr lang="zh-TW" altLang="en-US" b="1" dirty="0">
                <a:latin typeface="微軟正黑體 Light" panose="020B0304030504040204" pitchFamily="34" charset="-120"/>
                <a:ea typeface="微軟正黑體 Light" panose="020B0304030504040204" pitchFamily="34" charset="-120"/>
              </a:rPr>
              <a:t>建議先花時間看過一次，看不懂就問老闆</a:t>
            </a:r>
          </a:p>
        </p:txBody>
      </p:sp>
    </p:spTree>
    <p:extLst>
      <p:ext uri="{BB962C8B-B14F-4D97-AF65-F5344CB8AC3E}">
        <p14:creationId xmlns:p14="http://schemas.microsoft.com/office/powerpoint/2010/main" val="1938007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582D2A-51DE-4DC0-59C8-B4D03DBDC389}"/>
              </a:ext>
            </a:extLst>
          </p:cNvPr>
          <p:cNvSpPr>
            <a:spLocks noGrp="1"/>
          </p:cNvSpPr>
          <p:nvPr>
            <p:ph type="title"/>
          </p:nvPr>
        </p:nvSpPr>
        <p:spPr/>
        <p:txBody>
          <a:bodyPr/>
          <a:lstStyle/>
          <a:p>
            <a:pPr algn="ctr"/>
            <a:r>
              <a:rPr lang="zh-TW" altLang="en-US" dirty="0"/>
              <a:t>但你要想辦法生出</a:t>
            </a:r>
          </a:p>
        </p:txBody>
      </p:sp>
      <p:pic>
        <p:nvPicPr>
          <p:cNvPr id="6" name="內容版面配置區 4" descr="文件 以實心填滿">
            <a:extLst>
              <a:ext uri="{FF2B5EF4-FFF2-40B4-BE49-F238E27FC236}">
                <a16:creationId xmlns:a16="http://schemas.microsoft.com/office/drawing/2014/main" id="{822FB41F-626F-C3B4-CF46-C3ADA76F73B2}"/>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0846" y="2971948"/>
            <a:ext cx="750307" cy="750307"/>
          </a:xfrm>
        </p:spPr>
      </p:pic>
      <p:sp>
        <p:nvSpPr>
          <p:cNvPr id="7" name="文字方塊 6">
            <a:extLst>
              <a:ext uri="{FF2B5EF4-FFF2-40B4-BE49-F238E27FC236}">
                <a16:creationId xmlns:a16="http://schemas.microsoft.com/office/drawing/2014/main" id="{769D867F-ADC6-A541-B8C8-9B42FA958B47}"/>
              </a:ext>
            </a:extLst>
          </p:cNvPr>
          <p:cNvSpPr txBox="1"/>
          <p:nvPr/>
        </p:nvSpPr>
        <p:spPr>
          <a:xfrm>
            <a:off x="5161664" y="3821039"/>
            <a:ext cx="1868669" cy="584775"/>
          </a:xfrm>
          <a:prstGeom prst="rect">
            <a:avLst/>
          </a:prstGeom>
          <a:noFill/>
        </p:spPr>
        <p:txBody>
          <a:bodyPr wrap="square" rtlCol="0">
            <a:spAutoFit/>
          </a:bodyPr>
          <a:lstStyle/>
          <a:p>
            <a:pPr algn="ctr"/>
            <a:r>
              <a:rPr lang="zh-TW" altLang="en-US" sz="1600" b="1" dirty="0">
                <a:solidFill>
                  <a:schemeClr val="bg2">
                    <a:lumMod val="75000"/>
                  </a:schemeClr>
                </a:solidFill>
                <a:latin typeface="微軟正黑體" panose="020B0604030504040204" pitchFamily="34" charset="-120"/>
                <a:ea typeface="微軟正黑體" panose="020B0604030504040204" pitchFamily="34" charset="-120"/>
              </a:rPr>
              <a:t>一份研究計畫書</a:t>
            </a:r>
            <a:endParaRPr lang="en-US" altLang="zh-TW" sz="1600" b="1" dirty="0">
              <a:solidFill>
                <a:schemeClr val="bg2">
                  <a:lumMod val="75000"/>
                </a:schemeClr>
              </a:solidFill>
              <a:latin typeface="微軟正黑體" panose="020B0604030504040204" pitchFamily="34" charset="-120"/>
              <a:ea typeface="微軟正黑體" panose="020B0604030504040204" pitchFamily="34" charset="-120"/>
            </a:endParaRPr>
          </a:p>
          <a:p>
            <a:pPr algn="ctr"/>
            <a:r>
              <a:rPr lang="en-US" altLang="zh-TW" sz="1600" b="1" dirty="0">
                <a:solidFill>
                  <a:schemeClr val="bg2">
                    <a:lumMod val="75000"/>
                  </a:schemeClr>
                </a:solidFill>
                <a:latin typeface="微軟正黑體" panose="020B0604030504040204" pitchFamily="34" charset="-120"/>
                <a:ea typeface="微軟正黑體" panose="020B0604030504040204" pitchFamily="34" charset="-120"/>
              </a:rPr>
              <a:t>+</a:t>
            </a:r>
            <a:r>
              <a:rPr lang="zh-TW" altLang="en-US" sz="1600" b="1" dirty="0">
                <a:solidFill>
                  <a:schemeClr val="bg2">
                    <a:lumMod val="75000"/>
                  </a:schemeClr>
                </a:solidFill>
                <a:latin typeface="微軟正黑體" panose="020B0604030504040204" pitchFamily="34" charset="-120"/>
                <a:ea typeface="微軟正黑體" panose="020B0604030504040204" pitchFamily="34" charset="-120"/>
              </a:rPr>
              <a:t>中</a:t>
            </a:r>
            <a:r>
              <a:rPr lang="en-US" altLang="zh-TW" sz="1600" b="1" dirty="0">
                <a:solidFill>
                  <a:schemeClr val="bg2">
                    <a:lumMod val="75000"/>
                  </a:schemeClr>
                </a:solidFill>
                <a:latin typeface="微軟正黑體" panose="020B0604030504040204" pitchFamily="34" charset="-120"/>
                <a:ea typeface="微軟正黑體" panose="020B0604030504040204" pitchFamily="34" charset="-120"/>
              </a:rPr>
              <a:t>/</a:t>
            </a:r>
            <a:r>
              <a:rPr lang="zh-TW" altLang="en-US" sz="1600" b="1" dirty="0">
                <a:solidFill>
                  <a:schemeClr val="bg2">
                    <a:lumMod val="75000"/>
                  </a:schemeClr>
                </a:solidFill>
                <a:latin typeface="微軟正黑體" panose="020B0604030504040204" pitchFamily="34" charset="-120"/>
                <a:ea typeface="微軟正黑體" panose="020B0604030504040204" pitchFamily="34" charset="-120"/>
              </a:rPr>
              <a:t>英摘要</a:t>
            </a:r>
          </a:p>
        </p:txBody>
      </p:sp>
      <p:sp>
        <p:nvSpPr>
          <p:cNvPr id="8" name="文字方塊 7">
            <a:extLst>
              <a:ext uri="{FF2B5EF4-FFF2-40B4-BE49-F238E27FC236}">
                <a16:creationId xmlns:a16="http://schemas.microsoft.com/office/drawing/2014/main" id="{70EE8EC5-C2C8-FAB0-D2E5-F268352B3068}"/>
              </a:ext>
            </a:extLst>
          </p:cNvPr>
          <p:cNvSpPr txBox="1"/>
          <p:nvPr/>
        </p:nvSpPr>
        <p:spPr>
          <a:xfrm>
            <a:off x="7192037" y="3272476"/>
            <a:ext cx="1107996" cy="830997"/>
          </a:xfrm>
          <a:prstGeom prst="rect">
            <a:avLst/>
          </a:prstGeom>
          <a:noFill/>
        </p:spPr>
        <p:txBody>
          <a:bodyPr wrap="none" rtlCol="0">
            <a:spAutoFit/>
          </a:bodyPr>
          <a:lstStyle/>
          <a:p>
            <a:r>
              <a:rPr lang="zh-TW" altLang="en-US" sz="2400" b="1" dirty="0">
                <a:latin typeface="微軟正黑體 Light" panose="020B0304030504040204" pitchFamily="34" charset="-120"/>
                <a:ea typeface="微軟正黑體 Light" panose="020B0304030504040204" pitchFamily="34" charset="-120"/>
              </a:rPr>
              <a:t>受試者</a:t>
            </a:r>
            <a:endParaRPr lang="en-US" altLang="zh-TW" sz="2400" b="1" dirty="0">
              <a:latin typeface="微軟正黑體 Light" panose="020B0304030504040204" pitchFamily="34" charset="-120"/>
              <a:ea typeface="微軟正黑體 Light" panose="020B0304030504040204" pitchFamily="34" charset="-120"/>
            </a:endParaRPr>
          </a:p>
          <a:p>
            <a:r>
              <a:rPr lang="zh-TW" altLang="en-US" sz="2400" b="1" dirty="0">
                <a:latin typeface="微軟正黑體 Light" panose="020B0304030504040204" pitchFamily="34" charset="-120"/>
                <a:ea typeface="微軟正黑體 Light" panose="020B0304030504040204" pitchFamily="34" charset="-120"/>
              </a:rPr>
              <a:t>同意書</a:t>
            </a:r>
          </a:p>
        </p:txBody>
      </p:sp>
      <p:sp>
        <p:nvSpPr>
          <p:cNvPr id="9" name="文字方塊 8">
            <a:extLst>
              <a:ext uri="{FF2B5EF4-FFF2-40B4-BE49-F238E27FC236}">
                <a16:creationId xmlns:a16="http://schemas.microsoft.com/office/drawing/2014/main" id="{C0243F0A-6124-2AD6-9DEA-0B571E44C58E}"/>
              </a:ext>
            </a:extLst>
          </p:cNvPr>
          <p:cNvSpPr txBox="1"/>
          <p:nvPr/>
        </p:nvSpPr>
        <p:spPr>
          <a:xfrm>
            <a:off x="3897147" y="3272477"/>
            <a:ext cx="1107997" cy="830997"/>
          </a:xfrm>
          <a:prstGeom prst="rect">
            <a:avLst/>
          </a:prstGeom>
          <a:noFill/>
        </p:spPr>
        <p:txBody>
          <a:bodyPr wrap="none" rtlCol="0">
            <a:spAutoFit/>
          </a:bodyPr>
          <a:lstStyle/>
          <a:p>
            <a:pPr algn="ctr"/>
            <a:r>
              <a:rPr lang="zh-TW" altLang="en-US" sz="2400" b="1" dirty="0">
                <a:latin typeface="微軟正黑體 Light" panose="020B0304030504040204" pitchFamily="34" charset="-120"/>
                <a:ea typeface="微軟正黑體 Light" panose="020B0304030504040204" pitchFamily="34" charset="-120"/>
              </a:rPr>
              <a:t>新案</a:t>
            </a:r>
            <a:endParaRPr lang="en-US" altLang="zh-TW" sz="2400" b="1" dirty="0">
              <a:latin typeface="微軟正黑體 Light" panose="020B0304030504040204" pitchFamily="34" charset="-120"/>
              <a:ea typeface="微軟正黑體 Light" panose="020B0304030504040204" pitchFamily="34" charset="-120"/>
            </a:endParaRPr>
          </a:p>
          <a:p>
            <a:pPr algn="ctr"/>
            <a:r>
              <a:rPr lang="zh-TW" altLang="en-US" sz="2400" b="1" dirty="0">
                <a:latin typeface="微軟正黑體 Light" panose="020B0304030504040204" pitchFamily="34" charset="-120"/>
                <a:ea typeface="微軟正黑體 Light" panose="020B0304030504040204" pitchFamily="34" charset="-120"/>
              </a:rPr>
              <a:t>申請書</a:t>
            </a:r>
          </a:p>
        </p:txBody>
      </p:sp>
      <p:sp>
        <p:nvSpPr>
          <p:cNvPr id="10" name="文字方塊 9">
            <a:extLst>
              <a:ext uri="{FF2B5EF4-FFF2-40B4-BE49-F238E27FC236}">
                <a16:creationId xmlns:a16="http://schemas.microsoft.com/office/drawing/2014/main" id="{654F2F0A-1A0C-1369-E919-913C95E403E8}"/>
              </a:ext>
            </a:extLst>
          </p:cNvPr>
          <p:cNvSpPr txBox="1"/>
          <p:nvPr/>
        </p:nvSpPr>
        <p:spPr>
          <a:xfrm>
            <a:off x="844733" y="5125415"/>
            <a:ext cx="2492991" cy="369332"/>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機構核可函（不一定）</a:t>
            </a:r>
          </a:p>
        </p:txBody>
      </p:sp>
      <p:sp>
        <p:nvSpPr>
          <p:cNvPr id="11" name="文字方塊 10">
            <a:extLst>
              <a:ext uri="{FF2B5EF4-FFF2-40B4-BE49-F238E27FC236}">
                <a16:creationId xmlns:a16="http://schemas.microsoft.com/office/drawing/2014/main" id="{B26BD6E5-C1F8-6C05-4BF2-39B0F0431C24}"/>
              </a:ext>
            </a:extLst>
          </p:cNvPr>
          <p:cNvSpPr txBox="1"/>
          <p:nvPr/>
        </p:nvSpPr>
        <p:spPr>
          <a:xfrm>
            <a:off x="613901" y="6312067"/>
            <a:ext cx="2954655" cy="369332"/>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簡易審查評檢表（不一定）</a:t>
            </a:r>
          </a:p>
        </p:txBody>
      </p:sp>
      <p:sp>
        <p:nvSpPr>
          <p:cNvPr id="12" name="文字方塊 11">
            <a:extLst>
              <a:ext uri="{FF2B5EF4-FFF2-40B4-BE49-F238E27FC236}">
                <a16:creationId xmlns:a16="http://schemas.microsoft.com/office/drawing/2014/main" id="{F0C3E0D8-323F-A3DC-C84E-3C7ED6CD0FAC}"/>
              </a:ext>
            </a:extLst>
          </p:cNvPr>
          <p:cNvSpPr txBox="1"/>
          <p:nvPr/>
        </p:nvSpPr>
        <p:spPr>
          <a:xfrm>
            <a:off x="960149" y="1565465"/>
            <a:ext cx="2262158" cy="369332"/>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臨床研究計畫自評表</a:t>
            </a:r>
          </a:p>
        </p:txBody>
      </p:sp>
      <p:sp>
        <p:nvSpPr>
          <p:cNvPr id="13" name="文字方塊 12">
            <a:extLst>
              <a:ext uri="{FF2B5EF4-FFF2-40B4-BE49-F238E27FC236}">
                <a16:creationId xmlns:a16="http://schemas.microsoft.com/office/drawing/2014/main" id="{3A672BBD-5E99-DF84-58FF-63F4ECE20586}"/>
              </a:ext>
            </a:extLst>
          </p:cNvPr>
          <p:cNvSpPr txBox="1"/>
          <p:nvPr/>
        </p:nvSpPr>
        <p:spPr>
          <a:xfrm>
            <a:off x="1190982" y="2158790"/>
            <a:ext cx="1800493" cy="369332"/>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研究人員聲明書</a:t>
            </a:r>
          </a:p>
        </p:txBody>
      </p:sp>
      <p:sp>
        <p:nvSpPr>
          <p:cNvPr id="14" name="文字方塊 13">
            <a:extLst>
              <a:ext uri="{FF2B5EF4-FFF2-40B4-BE49-F238E27FC236}">
                <a16:creationId xmlns:a16="http://schemas.microsoft.com/office/drawing/2014/main" id="{F41BE640-146D-A8ED-AC61-258948BC3A86}"/>
              </a:ext>
            </a:extLst>
          </p:cNvPr>
          <p:cNvSpPr txBox="1"/>
          <p:nvPr/>
        </p:nvSpPr>
        <p:spPr>
          <a:xfrm>
            <a:off x="1139686" y="2752115"/>
            <a:ext cx="1903085" cy="369332"/>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研究人員</a:t>
            </a:r>
            <a:r>
              <a:rPr lang="en-US" altLang="zh-TW" b="1" dirty="0">
                <a:latin typeface="微軟正黑體 Light" panose="020B0304030504040204" pitchFamily="34" charset="-120"/>
                <a:ea typeface="微軟正黑體 Light" panose="020B0304030504040204" pitchFamily="34" charset="-120"/>
              </a:rPr>
              <a:t>IRB</a:t>
            </a:r>
            <a:r>
              <a:rPr lang="zh-TW" altLang="en-US" b="1" dirty="0">
                <a:latin typeface="微軟正黑體 Light" panose="020B0304030504040204" pitchFamily="34" charset="-120"/>
                <a:ea typeface="微軟正黑體 Light" panose="020B0304030504040204" pitchFamily="34" charset="-120"/>
              </a:rPr>
              <a:t>時數</a:t>
            </a:r>
          </a:p>
        </p:txBody>
      </p:sp>
      <p:sp>
        <p:nvSpPr>
          <p:cNvPr id="15" name="文字方塊 14">
            <a:extLst>
              <a:ext uri="{FF2B5EF4-FFF2-40B4-BE49-F238E27FC236}">
                <a16:creationId xmlns:a16="http://schemas.microsoft.com/office/drawing/2014/main" id="{A2CAEF7F-D4E3-893A-990E-6E2A50603AB5}"/>
              </a:ext>
            </a:extLst>
          </p:cNvPr>
          <p:cNvSpPr txBox="1"/>
          <p:nvPr/>
        </p:nvSpPr>
        <p:spPr>
          <a:xfrm>
            <a:off x="498485" y="3345440"/>
            <a:ext cx="3185487" cy="369332"/>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研究人員顯著財務利益申報表</a:t>
            </a:r>
          </a:p>
        </p:txBody>
      </p:sp>
      <p:sp>
        <p:nvSpPr>
          <p:cNvPr id="16" name="文字方塊 15">
            <a:extLst>
              <a:ext uri="{FF2B5EF4-FFF2-40B4-BE49-F238E27FC236}">
                <a16:creationId xmlns:a16="http://schemas.microsoft.com/office/drawing/2014/main" id="{EE8B7691-8A49-2FEE-F401-D9FCB3952FD1}"/>
              </a:ext>
            </a:extLst>
          </p:cNvPr>
          <p:cNvSpPr txBox="1"/>
          <p:nvPr/>
        </p:nvSpPr>
        <p:spPr>
          <a:xfrm>
            <a:off x="383068" y="5718740"/>
            <a:ext cx="3416320" cy="369332"/>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數據資料及安全監測（不一定）</a:t>
            </a:r>
          </a:p>
        </p:txBody>
      </p:sp>
      <p:sp>
        <p:nvSpPr>
          <p:cNvPr id="17" name="文字方塊 16">
            <a:extLst>
              <a:ext uri="{FF2B5EF4-FFF2-40B4-BE49-F238E27FC236}">
                <a16:creationId xmlns:a16="http://schemas.microsoft.com/office/drawing/2014/main" id="{A030E6B8-D092-0407-3B0C-5C9E9F9D4038}"/>
              </a:ext>
            </a:extLst>
          </p:cNvPr>
          <p:cNvSpPr txBox="1"/>
          <p:nvPr/>
        </p:nvSpPr>
        <p:spPr>
          <a:xfrm>
            <a:off x="1421814" y="3938765"/>
            <a:ext cx="1338828" cy="369332"/>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保密協議書</a:t>
            </a:r>
          </a:p>
        </p:txBody>
      </p:sp>
      <p:sp>
        <p:nvSpPr>
          <p:cNvPr id="18" name="文字方塊 17">
            <a:extLst>
              <a:ext uri="{FF2B5EF4-FFF2-40B4-BE49-F238E27FC236}">
                <a16:creationId xmlns:a16="http://schemas.microsoft.com/office/drawing/2014/main" id="{AFDC4E98-5047-B159-8A6A-3D9BC8F81942}"/>
              </a:ext>
            </a:extLst>
          </p:cNvPr>
          <p:cNvSpPr txBox="1"/>
          <p:nvPr/>
        </p:nvSpPr>
        <p:spPr>
          <a:xfrm>
            <a:off x="1384143" y="4532090"/>
            <a:ext cx="1414170" cy="369332"/>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研究人員</a:t>
            </a:r>
            <a:r>
              <a:rPr lang="en-US" altLang="zh-TW" b="1" dirty="0">
                <a:latin typeface="微軟正黑體 Light" panose="020B0304030504040204" pitchFamily="34" charset="-120"/>
                <a:ea typeface="微軟正黑體 Light" panose="020B0304030504040204" pitchFamily="34" charset="-120"/>
              </a:rPr>
              <a:t>CV</a:t>
            </a:r>
            <a:endParaRPr lang="zh-TW" altLang="en-US" b="1" dirty="0">
              <a:latin typeface="微軟正黑體 Light" panose="020B0304030504040204" pitchFamily="34" charset="-120"/>
              <a:ea typeface="微軟正黑體 Light" panose="020B0304030504040204" pitchFamily="34" charset="-120"/>
            </a:endParaRPr>
          </a:p>
        </p:txBody>
      </p:sp>
      <p:sp>
        <p:nvSpPr>
          <p:cNvPr id="19" name="文字方塊 18">
            <a:extLst>
              <a:ext uri="{FF2B5EF4-FFF2-40B4-BE49-F238E27FC236}">
                <a16:creationId xmlns:a16="http://schemas.microsoft.com/office/drawing/2014/main" id="{E68660A9-0318-8E25-2BAC-423D42369032}"/>
              </a:ext>
            </a:extLst>
          </p:cNvPr>
          <p:cNvSpPr txBox="1"/>
          <p:nvPr/>
        </p:nvSpPr>
        <p:spPr>
          <a:xfrm>
            <a:off x="8424265" y="2452928"/>
            <a:ext cx="3469219" cy="2215991"/>
          </a:xfrm>
          <a:prstGeom prst="rect">
            <a:avLst/>
          </a:prstGeom>
          <a:noFill/>
        </p:spPr>
        <p:txBody>
          <a:bodyPr wrap="none" rtlCol="0">
            <a:spAutoFit/>
          </a:bodyPr>
          <a:lstStyle/>
          <a:p>
            <a:pPr algn="ctr"/>
            <a:r>
              <a:rPr lang="zh-TW" altLang="en-US" b="1" dirty="0">
                <a:latin typeface="微軟正黑體 Light" panose="020B0304030504040204" pitchFamily="34" charset="-120"/>
                <a:ea typeface="微軟正黑體 Light" panose="020B0304030504040204" pitchFamily="34" charset="-120"/>
              </a:rPr>
              <a:t>收案過程中所需要的各種問卷</a:t>
            </a:r>
            <a:endParaRPr lang="en-US" altLang="zh-TW" b="1" dirty="0">
              <a:latin typeface="微軟正黑體 Light" panose="020B0304030504040204" pitchFamily="34" charset="-120"/>
              <a:ea typeface="微軟正黑體 Light" panose="020B0304030504040204" pitchFamily="34" charset="-120"/>
            </a:endParaRPr>
          </a:p>
          <a:p>
            <a:pPr algn="ctr"/>
            <a:endParaRPr lang="en-US" altLang="zh-TW" b="1" dirty="0">
              <a:latin typeface="微軟正黑體 Light" panose="020B0304030504040204" pitchFamily="34" charset="-120"/>
              <a:ea typeface="微軟正黑體 Light" panose="020B0304030504040204" pitchFamily="34" charset="-120"/>
            </a:endParaRPr>
          </a:p>
          <a:p>
            <a:pPr marL="285750" indent="-285750">
              <a:buFont typeface="Wingdings" panose="05000000000000000000" pitchFamily="2" charset="2"/>
              <a:buChar char="l"/>
            </a:pPr>
            <a:r>
              <a:rPr lang="zh-TW" altLang="en-US" sz="1600" dirty="0">
                <a:latin typeface="微軟正黑體 Light" panose="020B0304030504040204" pitchFamily="34" charset="-120"/>
                <a:ea typeface="微軟正黑體 Light" panose="020B0304030504040204" pitchFamily="34" charset="-120"/>
              </a:rPr>
              <a:t>如果要給患者填寫必須是中文版</a:t>
            </a:r>
            <a:endParaRPr lang="en-US" altLang="zh-TW" sz="1600" dirty="0">
              <a:latin typeface="微軟正黑體 Light" panose="020B0304030504040204" pitchFamily="34" charset="-120"/>
              <a:ea typeface="微軟正黑體 Light" panose="020B0304030504040204" pitchFamily="34" charset="-120"/>
            </a:endParaRPr>
          </a:p>
          <a:p>
            <a:pPr marL="285750" indent="-285750">
              <a:buFont typeface="Wingdings" panose="05000000000000000000" pitchFamily="2" charset="2"/>
              <a:buChar char="l"/>
            </a:pPr>
            <a:r>
              <a:rPr lang="zh-TW" altLang="en-US" sz="1600" dirty="0">
                <a:latin typeface="微軟正黑體 Light" panose="020B0304030504040204" pitchFamily="34" charset="-120"/>
                <a:ea typeface="微軟正黑體 Light" panose="020B0304030504040204" pitchFamily="34" charset="-120"/>
              </a:rPr>
              <a:t>如果是電腦測驗須給施測手冊</a:t>
            </a:r>
            <a:endParaRPr lang="en-US" altLang="zh-TW" sz="1600" dirty="0">
              <a:latin typeface="微軟正黑體 Light" panose="020B0304030504040204" pitchFamily="34" charset="-120"/>
              <a:ea typeface="微軟正黑體 Light" panose="020B0304030504040204" pitchFamily="34" charset="-120"/>
            </a:endParaRPr>
          </a:p>
          <a:p>
            <a:pPr marL="285750" indent="-285750">
              <a:buFont typeface="Wingdings" panose="05000000000000000000" pitchFamily="2" charset="2"/>
              <a:buChar char="l"/>
            </a:pPr>
            <a:r>
              <a:rPr lang="en-US" altLang="zh-TW" sz="1600" dirty="0">
                <a:latin typeface="微軟正黑體 Light" panose="020B0304030504040204" pitchFamily="34" charset="-120"/>
                <a:ea typeface="微軟正黑體 Light" panose="020B0304030504040204" pitchFamily="34" charset="-120"/>
              </a:rPr>
              <a:t>[</a:t>
            </a:r>
            <a:r>
              <a:rPr lang="zh-TW" altLang="en-US" sz="1600" dirty="0">
                <a:latin typeface="微軟正黑體 Light" panose="020B0304030504040204" pitchFamily="34" charset="-120"/>
                <a:ea typeface="微軟正黑體 Light" panose="020B0304030504040204" pitchFamily="34" charset="-120"/>
              </a:rPr>
              <a:t>有些</a:t>
            </a:r>
            <a:r>
              <a:rPr lang="en-US" altLang="zh-TW" sz="1600" dirty="0">
                <a:latin typeface="微軟正黑體 Light" panose="020B0304030504040204" pitchFamily="34" charset="-120"/>
                <a:ea typeface="微軟正黑體 Light" panose="020B0304030504040204" pitchFamily="34" charset="-120"/>
              </a:rPr>
              <a:t>IRB</a:t>
            </a:r>
            <a:r>
              <a:rPr lang="zh-TW" altLang="en-US" sz="1600" dirty="0">
                <a:latin typeface="微軟正黑體 Light" panose="020B0304030504040204" pitchFamily="34" charset="-120"/>
                <a:ea typeface="微軟正黑體 Light" panose="020B0304030504040204" pitchFamily="34" charset="-120"/>
              </a:rPr>
              <a:t>還會囉嗦信效度的問題</a:t>
            </a:r>
            <a:r>
              <a:rPr lang="en-US" altLang="zh-TW" sz="1600" dirty="0">
                <a:latin typeface="微軟正黑體 Light" panose="020B0304030504040204" pitchFamily="34" charset="-120"/>
                <a:ea typeface="微軟正黑體 Light" panose="020B0304030504040204" pitchFamily="34" charset="-120"/>
              </a:rPr>
              <a:t>]</a:t>
            </a:r>
          </a:p>
          <a:p>
            <a:pPr marL="285750" indent="-285750">
              <a:buFont typeface="Wingdings" panose="05000000000000000000" pitchFamily="2" charset="2"/>
              <a:buChar char="l"/>
            </a:pPr>
            <a:endParaRPr lang="en-US" altLang="zh-TW" b="1" dirty="0">
              <a:latin typeface="微軟正黑體 Light" panose="020B0304030504040204" pitchFamily="34" charset="-120"/>
              <a:ea typeface="微軟正黑體 Light" panose="020B0304030504040204" pitchFamily="34" charset="-120"/>
            </a:endParaRPr>
          </a:p>
          <a:p>
            <a:endParaRPr lang="en-US" altLang="zh-TW" b="1" dirty="0">
              <a:latin typeface="微軟正黑體 Light" panose="020B0304030504040204" pitchFamily="34" charset="-120"/>
              <a:ea typeface="微軟正黑體 Light" panose="020B0304030504040204" pitchFamily="34" charset="-120"/>
            </a:endParaRPr>
          </a:p>
          <a:p>
            <a:pPr algn="ctr"/>
            <a:r>
              <a:rPr lang="zh-TW" altLang="en-US" b="1" dirty="0">
                <a:latin typeface="微軟正黑體 Light" panose="020B0304030504040204" pitchFamily="34" charset="-120"/>
                <a:ea typeface="微軟正黑體 Light" panose="020B0304030504040204" pitchFamily="34" charset="-120"/>
              </a:rPr>
              <a:t>廣告文宣</a:t>
            </a:r>
          </a:p>
        </p:txBody>
      </p:sp>
      <p:sp>
        <p:nvSpPr>
          <p:cNvPr id="3" name="投影片編號版面配置區 2">
            <a:extLst>
              <a:ext uri="{FF2B5EF4-FFF2-40B4-BE49-F238E27FC236}">
                <a16:creationId xmlns:a16="http://schemas.microsoft.com/office/drawing/2014/main" id="{29CB9A4D-D768-A5C3-1CCC-C93C2B034DA0}"/>
              </a:ext>
            </a:extLst>
          </p:cNvPr>
          <p:cNvSpPr>
            <a:spLocks noGrp="1"/>
          </p:cNvSpPr>
          <p:nvPr>
            <p:ph type="sldNum" sz="quarter" idx="12"/>
          </p:nvPr>
        </p:nvSpPr>
        <p:spPr/>
        <p:txBody>
          <a:bodyPr/>
          <a:lstStyle/>
          <a:p>
            <a:fld id="{56351B7C-A235-49EA-8D90-40C11DEBC73A}" type="slidenum">
              <a:rPr lang="zh-TW" altLang="en-US" smtClean="0"/>
              <a:t>17</a:t>
            </a:fld>
            <a:endParaRPr lang="zh-TW" altLang="en-US"/>
          </a:p>
        </p:txBody>
      </p:sp>
    </p:spTree>
    <p:extLst>
      <p:ext uri="{BB962C8B-B14F-4D97-AF65-F5344CB8AC3E}">
        <p14:creationId xmlns:p14="http://schemas.microsoft.com/office/powerpoint/2010/main" val="655825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BE807E3F-9994-85B4-B788-FC0DA8E772F4}"/>
              </a:ext>
            </a:extLst>
          </p:cNvPr>
          <p:cNvSpPr/>
          <p:nvPr/>
        </p:nvSpPr>
        <p:spPr>
          <a:xfrm>
            <a:off x="4497888" y="1955391"/>
            <a:ext cx="3416320" cy="4777804"/>
          </a:xfrm>
          <a:prstGeom prst="rect">
            <a:avLst/>
          </a:prstGeom>
          <a:solidFill>
            <a:srgbClr val="4472C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id="{634C77EB-3124-4E8A-9A72-41B41A9DF216}"/>
              </a:ext>
            </a:extLst>
          </p:cNvPr>
          <p:cNvSpPr/>
          <p:nvPr/>
        </p:nvSpPr>
        <p:spPr>
          <a:xfrm>
            <a:off x="8475805" y="1955391"/>
            <a:ext cx="3416320" cy="4746516"/>
          </a:xfrm>
          <a:prstGeom prst="rect">
            <a:avLst/>
          </a:prstGeom>
          <a:solidFill>
            <a:srgbClr val="4472C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EE2D2611-D1F6-85B0-5CF0-7A0B55B07CC5}"/>
              </a:ext>
            </a:extLst>
          </p:cNvPr>
          <p:cNvSpPr/>
          <p:nvPr/>
        </p:nvSpPr>
        <p:spPr>
          <a:xfrm>
            <a:off x="557443" y="1945459"/>
            <a:ext cx="3416320" cy="4777804"/>
          </a:xfrm>
          <a:prstGeom prst="rect">
            <a:avLst/>
          </a:prstGeom>
          <a:solidFill>
            <a:srgbClr val="4472C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55A16425-9375-CB1D-464A-70C0D9AB389A}"/>
              </a:ext>
            </a:extLst>
          </p:cNvPr>
          <p:cNvSpPr>
            <a:spLocks noGrp="1"/>
          </p:cNvSpPr>
          <p:nvPr>
            <p:ph type="title"/>
          </p:nvPr>
        </p:nvSpPr>
        <p:spPr/>
        <p:txBody>
          <a:bodyPr/>
          <a:lstStyle/>
          <a:p>
            <a:pPr algn="ctr"/>
            <a:r>
              <a:rPr lang="zh-TW" altLang="en-US" dirty="0"/>
              <a:t>分類一下各式文件</a:t>
            </a:r>
          </a:p>
        </p:txBody>
      </p:sp>
      <p:sp>
        <p:nvSpPr>
          <p:cNvPr id="7" name="文字方塊 6">
            <a:extLst>
              <a:ext uri="{FF2B5EF4-FFF2-40B4-BE49-F238E27FC236}">
                <a16:creationId xmlns:a16="http://schemas.microsoft.com/office/drawing/2014/main" id="{819EA570-A7DC-B6B9-B7DF-E1357683CF95}"/>
              </a:ext>
            </a:extLst>
          </p:cNvPr>
          <p:cNvSpPr txBox="1"/>
          <p:nvPr/>
        </p:nvSpPr>
        <p:spPr>
          <a:xfrm>
            <a:off x="8475805" y="2244817"/>
            <a:ext cx="3262433" cy="923330"/>
          </a:xfrm>
          <a:prstGeom prst="rect">
            <a:avLst/>
          </a:prstGeom>
          <a:noFill/>
        </p:spPr>
        <p:txBody>
          <a:bodyPr wrap="square" rtlCol="0">
            <a:spAutoFit/>
          </a:bodyPr>
          <a:lstStyle/>
          <a:p>
            <a:pPr algn="ctr"/>
            <a:r>
              <a:rPr lang="zh-TW" altLang="en-US" dirty="0">
                <a:latin typeface="微軟正黑體 Light" panose="020B0304030504040204" pitchFamily="34" charset="-120"/>
                <a:ea typeface="微軟正黑體 Light" panose="020B0304030504040204" pitchFamily="34" charset="-120"/>
              </a:rPr>
              <a:t>新案申請書</a:t>
            </a:r>
            <a:endParaRPr lang="en-US" altLang="zh-TW" dirty="0">
              <a:latin typeface="微軟正黑體 Light" panose="020B0304030504040204" pitchFamily="34" charset="-120"/>
              <a:ea typeface="微軟正黑體 Light" panose="020B0304030504040204" pitchFamily="34" charset="-120"/>
            </a:endParaRPr>
          </a:p>
          <a:p>
            <a:pPr algn="ctr"/>
            <a:endParaRPr lang="en-US" altLang="zh-TW" dirty="0">
              <a:latin typeface="微軟正黑體 Light" panose="020B0304030504040204" pitchFamily="34" charset="-120"/>
              <a:ea typeface="微軟正黑體 Light" panose="020B0304030504040204" pitchFamily="34" charset="-120"/>
            </a:endParaRPr>
          </a:p>
          <a:p>
            <a:pPr algn="ctr"/>
            <a:r>
              <a:rPr lang="zh-TW" altLang="en-US" dirty="0">
                <a:latin typeface="微軟正黑體 Light" panose="020B0304030504040204" pitchFamily="34" charset="-120"/>
                <a:ea typeface="微軟正黑體 Light" panose="020B0304030504040204" pitchFamily="34" charset="-120"/>
              </a:rPr>
              <a:t>受試者同意書</a:t>
            </a:r>
          </a:p>
        </p:txBody>
      </p:sp>
      <p:sp>
        <p:nvSpPr>
          <p:cNvPr id="8" name="文字方塊 7">
            <a:extLst>
              <a:ext uri="{FF2B5EF4-FFF2-40B4-BE49-F238E27FC236}">
                <a16:creationId xmlns:a16="http://schemas.microsoft.com/office/drawing/2014/main" id="{BFCA26A9-1CC7-27F8-DD9F-87CAA666320C}"/>
              </a:ext>
            </a:extLst>
          </p:cNvPr>
          <p:cNvSpPr txBox="1"/>
          <p:nvPr/>
        </p:nvSpPr>
        <p:spPr>
          <a:xfrm>
            <a:off x="4985798" y="5067517"/>
            <a:ext cx="2492991"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機構核可函（不一定）</a:t>
            </a:r>
          </a:p>
        </p:txBody>
      </p:sp>
      <p:sp>
        <p:nvSpPr>
          <p:cNvPr id="9" name="文字方塊 8">
            <a:extLst>
              <a:ext uri="{FF2B5EF4-FFF2-40B4-BE49-F238E27FC236}">
                <a16:creationId xmlns:a16="http://schemas.microsoft.com/office/drawing/2014/main" id="{99B484A7-1A7B-AA24-02BD-7CB0913113B7}"/>
              </a:ext>
            </a:extLst>
          </p:cNvPr>
          <p:cNvSpPr txBox="1"/>
          <p:nvPr/>
        </p:nvSpPr>
        <p:spPr>
          <a:xfrm>
            <a:off x="4754966" y="6008414"/>
            <a:ext cx="2954655"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簡易審查評檢表（不一定）</a:t>
            </a:r>
          </a:p>
        </p:txBody>
      </p:sp>
      <p:sp>
        <p:nvSpPr>
          <p:cNvPr id="10" name="文字方塊 9">
            <a:extLst>
              <a:ext uri="{FF2B5EF4-FFF2-40B4-BE49-F238E27FC236}">
                <a16:creationId xmlns:a16="http://schemas.microsoft.com/office/drawing/2014/main" id="{F3E8251E-2A78-8B22-57F9-08D8DE9F04AE}"/>
              </a:ext>
            </a:extLst>
          </p:cNvPr>
          <p:cNvSpPr txBox="1"/>
          <p:nvPr/>
        </p:nvSpPr>
        <p:spPr>
          <a:xfrm>
            <a:off x="5101214" y="2715267"/>
            <a:ext cx="2262158"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臨床研究計畫自評表</a:t>
            </a:r>
          </a:p>
        </p:txBody>
      </p:sp>
      <p:sp>
        <p:nvSpPr>
          <p:cNvPr id="11" name="文字方塊 10">
            <a:extLst>
              <a:ext uri="{FF2B5EF4-FFF2-40B4-BE49-F238E27FC236}">
                <a16:creationId xmlns:a16="http://schemas.microsoft.com/office/drawing/2014/main" id="{B0EF2424-00BE-BA54-9A97-5960B4B54A8E}"/>
              </a:ext>
            </a:extLst>
          </p:cNvPr>
          <p:cNvSpPr txBox="1"/>
          <p:nvPr/>
        </p:nvSpPr>
        <p:spPr>
          <a:xfrm>
            <a:off x="5332047" y="3185717"/>
            <a:ext cx="1800493"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研究人員聲明書</a:t>
            </a:r>
          </a:p>
        </p:txBody>
      </p:sp>
      <p:sp>
        <p:nvSpPr>
          <p:cNvPr id="12" name="文字方塊 11">
            <a:extLst>
              <a:ext uri="{FF2B5EF4-FFF2-40B4-BE49-F238E27FC236}">
                <a16:creationId xmlns:a16="http://schemas.microsoft.com/office/drawing/2014/main" id="{CB641AAC-4BB7-8511-BB44-2E27073AE9A9}"/>
              </a:ext>
            </a:extLst>
          </p:cNvPr>
          <p:cNvSpPr txBox="1"/>
          <p:nvPr/>
        </p:nvSpPr>
        <p:spPr>
          <a:xfrm>
            <a:off x="5280751" y="3656167"/>
            <a:ext cx="1903085"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研究人員</a:t>
            </a:r>
            <a:r>
              <a:rPr lang="en-US" altLang="zh-TW" dirty="0">
                <a:latin typeface="微軟正黑體 Light" panose="020B0304030504040204" pitchFamily="34" charset="-120"/>
                <a:ea typeface="微軟正黑體 Light" panose="020B0304030504040204" pitchFamily="34" charset="-120"/>
              </a:rPr>
              <a:t>IRB</a:t>
            </a:r>
            <a:r>
              <a:rPr lang="zh-TW" altLang="en-US" dirty="0">
                <a:latin typeface="微軟正黑體 Light" panose="020B0304030504040204" pitchFamily="34" charset="-120"/>
                <a:ea typeface="微軟正黑體 Light" panose="020B0304030504040204" pitchFamily="34" charset="-120"/>
              </a:rPr>
              <a:t>時數</a:t>
            </a:r>
          </a:p>
        </p:txBody>
      </p:sp>
      <p:sp>
        <p:nvSpPr>
          <p:cNvPr id="13" name="文字方塊 12">
            <a:extLst>
              <a:ext uri="{FF2B5EF4-FFF2-40B4-BE49-F238E27FC236}">
                <a16:creationId xmlns:a16="http://schemas.microsoft.com/office/drawing/2014/main" id="{EFE45242-7566-02CF-7E52-0F4F9B0B0952}"/>
              </a:ext>
            </a:extLst>
          </p:cNvPr>
          <p:cNvSpPr txBox="1"/>
          <p:nvPr/>
        </p:nvSpPr>
        <p:spPr>
          <a:xfrm>
            <a:off x="4639550" y="4126617"/>
            <a:ext cx="3185487"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研究人員顯著財務利益申報表</a:t>
            </a:r>
          </a:p>
        </p:txBody>
      </p:sp>
      <p:sp>
        <p:nvSpPr>
          <p:cNvPr id="14" name="文字方塊 13">
            <a:extLst>
              <a:ext uri="{FF2B5EF4-FFF2-40B4-BE49-F238E27FC236}">
                <a16:creationId xmlns:a16="http://schemas.microsoft.com/office/drawing/2014/main" id="{D41698FF-39AC-050A-2AC8-06D422F34316}"/>
              </a:ext>
            </a:extLst>
          </p:cNvPr>
          <p:cNvSpPr txBox="1"/>
          <p:nvPr/>
        </p:nvSpPr>
        <p:spPr>
          <a:xfrm>
            <a:off x="4524133" y="5537967"/>
            <a:ext cx="3416320"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數據資料及安全監測（不一定）</a:t>
            </a:r>
          </a:p>
        </p:txBody>
      </p:sp>
      <p:sp>
        <p:nvSpPr>
          <p:cNvPr id="15" name="文字方塊 14">
            <a:extLst>
              <a:ext uri="{FF2B5EF4-FFF2-40B4-BE49-F238E27FC236}">
                <a16:creationId xmlns:a16="http://schemas.microsoft.com/office/drawing/2014/main" id="{1423768E-97BB-6D6E-E350-21803B289D60}"/>
              </a:ext>
            </a:extLst>
          </p:cNvPr>
          <p:cNvSpPr txBox="1"/>
          <p:nvPr/>
        </p:nvSpPr>
        <p:spPr>
          <a:xfrm>
            <a:off x="5562879" y="4597067"/>
            <a:ext cx="1338828"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保密協議書</a:t>
            </a:r>
          </a:p>
        </p:txBody>
      </p:sp>
      <p:sp>
        <p:nvSpPr>
          <p:cNvPr id="16" name="文字方塊 15">
            <a:extLst>
              <a:ext uri="{FF2B5EF4-FFF2-40B4-BE49-F238E27FC236}">
                <a16:creationId xmlns:a16="http://schemas.microsoft.com/office/drawing/2014/main" id="{20D4CD7B-698D-3B58-C7B3-A7403351F777}"/>
              </a:ext>
            </a:extLst>
          </p:cNvPr>
          <p:cNvSpPr txBox="1"/>
          <p:nvPr/>
        </p:nvSpPr>
        <p:spPr>
          <a:xfrm>
            <a:off x="1500002" y="2706482"/>
            <a:ext cx="1414170"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研究人員</a:t>
            </a:r>
            <a:r>
              <a:rPr lang="en-US" altLang="zh-TW" dirty="0">
                <a:latin typeface="微軟正黑體 Light" panose="020B0304030504040204" pitchFamily="34" charset="-120"/>
                <a:ea typeface="微軟正黑體 Light" panose="020B0304030504040204" pitchFamily="34" charset="-120"/>
              </a:rPr>
              <a:t>CV</a:t>
            </a:r>
            <a:endParaRPr lang="zh-TW" altLang="en-US" dirty="0">
              <a:latin typeface="微軟正黑體 Light" panose="020B0304030504040204" pitchFamily="34" charset="-120"/>
              <a:ea typeface="微軟正黑體 Light" panose="020B0304030504040204" pitchFamily="34" charset="-120"/>
            </a:endParaRPr>
          </a:p>
        </p:txBody>
      </p:sp>
      <p:sp>
        <p:nvSpPr>
          <p:cNvPr id="21" name="文字方塊 20">
            <a:extLst>
              <a:ext uri="{FF2B5EF4-FFF2-40B4-BE49-F238E27FC236}">
                <a16:creationId xmlns:a16="http://schemas.microsoft.com/office/drawing/2014/main" id="{9214EB28-1A9F-3913-6B63-A21DFB21B6FC}"/>
              </a:ext>
            </a:extLst>
          </p:cNvPr>
          <p:cNvSpPr txBox="1"/>
          <p:nvPr/>
        </p:nvSpPr>
        <p:spPr>
          <a:xfrm>
            <a:off x="4820648" y="1545349"/>
            <a:ext cx="2749471" cy="400110"/>
          </a:xfrm>
          <a:prstGeom prst="rect">
            <a:avLst/>
          </a:prstGeom>
          <a:noFill/>
        </p:spPr>
        <p:txBody>
          <a:bodyPr wrap="none" rtlCol="0">
            <a:spAutoFit/>
          </a:bodyPr>
          <a:lstStyle/>
          <a:p>
            <a:pPr algn="ctr"/>
            <a:r>
              <a:rPr lang="zh-TW" altLang="en-US" sz="2000" b="1" dirty="0">
                <a:latin typeface="微軟正黑體 Light" panose="020B0304030504040204" pitchFamily="34" charset="-120"/>
                <a:ea typeface="微軟正黑體 Light" panose="020B0304030504040204" pitchFamily="34" charset="-120"/>
              </a:rPr>
              <a:t>自己處理，但不需太久</a:t>
            </a:r>
          </a:p>
        </p:txBody>
      </p:sp>
      <p:sp>
        <p:nvSpPr>
          <p:cNvPr id="23" name="文字方塊 22">
            <a:extLst>
              <a:ext uri="{FF2B5EF4-FFF2-40B4-BE49-F238E27FC236}">
                <a16:creationId xmlns:a16="http://schemas.microsoft.com/office/drawing/2014/main" id="{53425C9A-40C1-168B-B0F3-34EF24C22E2C}"/>
              </a:ext>
            </a:extLst>
          </p:cNvPr>
          <p:cNvSpPr txBox="1"/>
          <p:nvPr/>
        </p:nvSpPr>
        <p:spPr>
          <a:xfrm>
            <a:off x="1500002" y="1545349"/>
            <a:ext cx="1210589" cy="400110"/>
          </a:xfrm>
          <a:prstGeom prst="rect">
            <a:avLst/>
          </a:prstGeom>
          <a:noFill/>
        </p:spPr>
        <p:txBody>
          <a:bodyPr wrap="none" rtlCol="0">
            <a:spAutoFit/>
          </a:bodyPr>
          <a:lstStyle/>
          <a:p>
            <a:pPr algn="ctr"/>
            <a:r>
              <a:rPr lang="zh-TW" altLang="en-US" sz="2000" b="1" dirty="0">
                <a:latin typeface="微軟正黑體 Light" panose="020B0304030504040204" pitchFamily="34" charset="-120"/>
                <a:ea typeface="微軟正黑體 Light" panose="020B0304030504040204" pitchFamily="34" charset="-120"/>
              </a:rPr>
              <a:t>找老闆要</a:t>
            </a:r>
          </a:p>
        </p:txBody>
      </p:sp>
      <p:sp>
        <p:nvSpPr>
          <p:cNvPr id="24" name="文字方塊 23">
            <a:extLst>
              <a:ext uri="{FF2B5EF4-FFF2-40B4-BE49-F238E27FC236}">
                <a16:creationId xmlns:a16="http://schemas.microsoft.com/office/drawing/2014/main" id="{348DD7DA-8D8C-E936-8F27-ADAB25A7569D}"/>
              </a:ext>
            </a:extLst>
          </p:cNvPr>
          <p:cNvSpPr txBox="1"/>
          <p:nvPr/>
        </p:nvSpPr>
        <p:spPr>
          <a:xfrm>
            <a:off x="8541725" y="1545349"/>
            <a:ext cx="3262433" cy="400110"/>
          </a:xfrm>
          <a:prstGeom prst="rect">
            <a:avLst/>
          </a:prstGeom>
          <a:noFill/>
        </p:spPr>
        <p:txBody>
          <a:bodyPr wrap="none" rtlCol="0">
            <a:spAutoFit/>
          </a:bodyPr>
          <a:lstStyle/>
          <a:p>
            <a:pPr algn="ctr"/>
            <a:r>
              <a:rPr lang="zh-TW" altLang="en-US" sz="2000" b="1" dirty="0">
                <a:latin typeface="微軟正黑體 Light" panose="020B0304030504040204" pitchFamily="34" charset="-120"/>
                <a:ea typeface="微軟正黑體 Light" panose="020B0304030504040204" pitchFamily="34" charset="-120"/>
              </a:rPr>
              <a:t>自己處理，要花費大量時間</a:t>
            </a:r>
          </a:p>
        </p:txBody>
      </p:sp>
      <p:sp>
        <p:nvSpPr>
          <p:cNvPr id="26" name="文字方塊 25">
            <a:extLst>
              <a:ext uri="{FF2B5EF4-FFF2-40B4-BE49-F238E27FC236}">
                <a16:creationId xmlns:a16="http://schemas.microsoft.com/office/drawing/2014/main" id="{DB5FE564-B42F-E27D-29B8-3EF29D6D1C13}"/>
              </a:ext>
            </a:extLst>
          </p:cNvPr>
          <p:cNvSpPr txBox="1"/>
          <p:nvPr/>
        </p:nvSpPr>
        <p:spPr>
          <a:xfrm>
            <a:off x="477247" y="2268377"/>
            <a:ext cx="3576711" cy="369332"/>
          </a:xfrm>
          <a:prstGeom prst="rect">
            <a:avLst/>
          </a:prstGeom>
          <a:noFill/>
        </p:spPr>
        <p:txBody>
          <a:bodyPr wrap="square">
            <a:spAutoFit/>
          </a:bodyPr>
          <a:lstStyle/>
          <a:p>
            <a:pPr algn="ctr"/>
            <a:r>
              <a:rPr lang="zh-TW" altLang="en-US" dirty="0">
                <a:latin typeface="微軟正黑體 Light" panose="020B0304030504040204" pitchFamily="34" charset="-120"/>
                <a:ea typeface="微軟正黑體 Light" panose="020B0304030504040204" pitchFamily="34" charset="-120"/>
              </a:rPr>
              <a:t>收案過程中所需要的各種問卷</a:t>
            </a:r>
            <a:endParaRPr lang="en-US" altLang="zh-TW" dirty="0">
              <a:latin typeface="微軟正黑體 Light" panose="020B0304030504040204" pitchFamily="34" charset="-120"/>
              <a:ea typeface="微軟正黑體 Light" panose="020B0304030504040204" pitchFamily="34" charset="-120"/>
            </a:endParaRPr>
          </a:p>
        </p:txBody>
      </p:sp>
      <p:sp>
        <p:nvSpPr>
          <p:cNvPr id="28" name="文字方塊 27">
            <a:extLst>
              <a:ext uri="{FF2B5EF4-FFF2-40B4-BE49-F238E27FC236}">
                <a16:creationId xmlns:a16="http://schemas.microsoft.com/office/drawing/2014/main" id="{E240B2C9-5E33-3F55-2D0E-200558AE0F5D}"/>
              </a:ext>
            </a:extLst>
          </p:cNvPr>
          <p:cNvSpPr txBox="1"/>
          <p:nvPr/>
        </p:nvSpPr>
        <p:spPr>
          <a:xfrm>
            <a:off x="4650354" y="2244817"/>
            <a:ext cx="3163879" cy="369332"/>
          </a:xfrm>
          <a:prstGeom prst="rect">
            <a:avLst/>
          </a:prstGeom>
          <a:noFill/>
        </p:spPr>
        <p:txBody>
          <a:bodyPr wrap="square">
            <a:spAutoFit/>
          </a:bodyPr>
          <a:lstStyle/>
          <a:p>
            <a:pPr algn="ctr"/>
            <a:r>
              <a:rPr lang="zh-TW" altLang="en-US" dirty="0">
                <a:latin typeface="微軟正黑體 Light" panose="020B0304030504040204" pitchFamily="34" charset="-120"/>
                <a:ea typeface="微軟正黑體 Light" panose="020B0304030504040204" pitchFamily="34" charset="-120"/>
              </a:rPr>
              <a:t>廣告文宣</a:t>
            </a:r>
          </a:p>
        </p:txBody>
      </p:sp>
      <p:sp>
        <p:nvSpPr>
          <p:cNvPr id="3" name="投影片編號版面配置區 2">
            <a:extLst>
              <a:ext uri="{FF2B5EF4-FFF2-40B4-BE49-F238E27FC236}">
                <a16:creationId xmlns:a16="http://schemas.microsoft.com/office/drawing/2014/main" id="{7EBF3F53-5FC3-799E-BE0B-D010A89AA7E2}"/>
              </a:ext>
            </a:extLst>
          </p:cNvPr>
          <p:cNvSpPr>
            <a:spLocks noGrp="1"/>
          </p:cNvSpPr>
          <p:nvPr>
            <p:ph type="sldNum" sz="quarter" idx="12"/>
          </p:nvPr>
        </p:nvSpPr>
        <p:spPr/>
        <p:txBody>
          <a:bodyPr/>
          <a:lstStyle/>
          <a:p>
            <a:fld id="{56351B7C-A235-49EA-8D90-40C11DEBC73A}" type="slidenum">
              <a:rPr lang="zh-TW" altLang="en-US" smtClean="0"/>
              <a:t>18</a:t>
            </a:fld>
            <a:endParaRPr lang="zh-TW" altLang="en-US"/>
          </a:p>
        </p:txBody>
      </p:sp>
    </p:spTree>
    <p:extLst>
      <p:ext uri="{BB962C8B-B14F-4D97-AF65-F5344CB8AC3E}">
        <p14:creationId xmlns:p14="http://schemas.microsoft.com/office/powerpoint/2010/main" val="157657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F1603F-C016-6466-62F5-D44ED0D7D36E}"/>
              </a:ext>
            </a:extLst>
          </p:cNvPr>
          <p:cNvSpPr>
            <a:spLocks noGrp="1"/>
          </p:cNvSpPr>
          <p:nvPr>
            <p:ph type="ctrTitle"/>
          </p:nvPr>
        </p:nvSpPr>
        <p:spPr/>
        <p:txBody>
          <a:bodyPr>
            <a:normAutofit/>
          </a:bodyPr>
          <a:lstStyle/>
          <a:p>
            <a:r>
              <a:rPr lang="zh-TW" altLang="en-US" sz="4400" dirty="0"/>
              <a:t>漂亮且完整的計畫書</a:t>
            </a:r>
          </a:p>
        </p:txBody>
      </p:sp>
      <p:sp>
        <p:nvSpPr>
          <p:cNvPr id="3" name="副標題 2">
            <a:extLst>
              <a:ext uri="{FF2B5EF4-FFF2-40B4-BE49-F238E27FC236}">
                <a16:creationId xmlns:a16="http://schemas.microsoft.com/office/drawing/2014/main" id="{F9BC5DE9-5774-B358-51E8-FC960723D3A9}"/>
              </a:ext>
            </a:extLst>
          </p:cNvPr>
          <p:cNvSpPr>
            <a:spLocks noGrp="1"/>
          </p:cNvSpPr>
          <p:nvPr>
            <p:ph type="subTitle" idx="1"/>
          </p:nvPr>
        </p:nvSpPr>
        <p:spPr/>
        <p:txBody>
          <a:bodyPr/>
          <a:lstStyle/>
          <a:p>
            <a:r>
              <a:rPr lang="zh-TW" altLang="en-US" dirty="0"/>
              <a:t>很重要！！！</a:t>
            </a:r>
          </a:p>
        </p:txBody>
      </p:sp>
    </p:spTree>
    <p:extLst>
      <p:ext uri="{BB962C8B-B14F-4D97-AF65-F5344CB8AC3E}">
        <p14:creationId xmlns:p14="http://schemas.microsoft.com/office/powerpoint/2010/main" val="344781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676E29-6284-62EC-4529-E8A162C32BC7}"/>
              </a:ext>
            </a:extLst>
          </p:cNvPr>
          <p:cNvSpPr>
            <a:spLocks noGrp="1"/>
          </p:cNvSpPr>
          <p:nvPr>
            <p:ph type="title"/>
          </p:nvPr>
        </p:nvSpPr>
        <p:spPr/>
        <p:txBody>
          <a:bodyPr/>
          <a:lstStyle/>
          <a:p>
            <a:r>
              <a:rPr lang="zh-TW" altLang="en-US" dirty="0"/>
              <a:t>大綱</a:t>
            </a:r>
          </a:p>
        </p:txBody>
      </p:sp>
      <p:sp>
        <p:nvSpPr>
          <p:cNvPr id="3" name="內容版面配置區 2">
            <a:extLst>
              <a:ext uri="{FF2B5EF4-FFF2-40B4-BE49-F238E27FC236}">
                <a16:creationId xmlns:a16="http://schemas.microsoft.com/office/drawing/2014/main" id="{E0FE93EA-1601-E434-B1CA-65549321B834}"/>
              </a:ext>
            </a:extLst>
          </p:cNvPr>
          <p:cNvSpPr>
            <a:spLocks noGrp="1"/>
          </p:cNvSpPr>
          <p:nvPr>
            <p:ph idx="1"/>
          </p:nvPr>
        </p:nvSpPr>
        <p:spPr/>
        <p:txBody>
          <a:bodyPr/>
          <a:lstStyle/>
          <a:p>
            <a:r>
              <a:rPr lang="en-US" altLang="zh-TW" dirty="0"/>
              <a:t>IRB</a:t>
            </a:r>
            <a:r>
              <a:rPr lang="zh-TW" altLang="en-US" dirty="0"/>
              <a:t>作業系統簡介</a:t>
            </a:r>
            <a:endParaRPr lang="en-US" altLang="zh-TW" dirty="0"/>
          </a:p>
          <a:p>
            <a:endParaRPr lang="en-US" altLang="zh-TW" dirty="0"/>
          </a:p>
          <a:p>
            <a:r>
              <a:rPr lang="en-US" altLang="zh-TW" dirty="0"/>
              <a:t>IRB</a:t>
            </a:r>
            <a:r>
              <a:rPr lang="zh-TW" altLang="en-US" dirty="0"/>
              <a:t>文件準備</a:t>
            </a:r>
            <a:endParaRPr lang="en-US" altLang="zh-TW" dirty="0"/>
          </a:p>
          <a:p>
            <a:endParaRPr lang="en-US" altLang="zh-TW" dirty="0"/>
          </a:p>
          <a:p>
            <a:r>
              <a:rPr lang="zh-TW" altLang="en-US" dirty="0"/>
              <a:t>審查意見回覆</a:t>
            </a:r>
            <a:endParaRPr lang="en-US" altLang="zh-TW" dirty="0"/>
          </a:p>
          <a:p>
            <a:endParaRPr lang="en-US" altLang="zh-TW" dirty="0"/>
          </a:p>
          <a:p>
            <a:r>
              <a:rPr lang="zh-TW" altLang="en-US" dirty="0"/>
              <a:t>稽核</a:t>
            </a:r>
            <a:endParaRPr lang="en-US" altLang="zh-TW" dirty="0"/>
          </a:p>
          <a:p>
            <a:endParaRPr lang="zh-TW" altLang="en-US" dirty="0"/>
          </a:p>
        </p:txBody>
      </p:sp>
      <p:sp>
        <p:nvSpPr>
          <p:cNvPr id="4" name="投影片編號版面配置區 3">
            <a:extLst>
              <a:ext uri="{FF2B5EF4-FFF2-40B4-BE49-F238E27FC236}">
                <a16:creationId xmlns:a16="http://schemas.microsoft.com/office/drawing/2014/main" id="{3205C584-BB77-2B3F-43C5-DA7D1D682736}"/>
              </a:ext>
            </a:extLst>
          </p:cNvPr>
          <p:cNvSpPr>
            <a:spLocks noGrp="1"/>
          </p:cNvSpPr>
          <p:nvPr>
            <p:ph type="sldNum" sz="quarter" idx="12"/>
          </p:nvPr>
        </p:nvSpPr>
        <p:spPr/>
        <p:txBody>
          <a:bodyPr/>
          <a:lstStyle/>
          <a:p>
            <a:fld id="{56351B7C-A235-49EA-8D90-40C11DEBC73A}" type="slidenum">
              <a:rPr lang="zh-TW" altLang="en-US" smtClean="0"/>
              <a:t>2</a:t>
            </a:fld>
            <a:endParaRPr lang="zh-TW" altLang="en-US"/>
          </a:p>
        </p:txBody>
      </p:sp>
    </p:spTree>
    <p:extLst>
      <p:ext uri="{BB962C8B-B14F-4D97-AF65-F5344CB8AC3E}">
        <p14:creationId xmlns:p14="http://schemas.microsoft.com/office/powerpoint/2010/main" val="1265801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0D3F05-3175-F198-A251-A175F587FB04}"/>
              </a:ext>
            </a:extLst>
          </p:cNvPr>
          <p:cNvSpPr>
            <a:spLocks noGrp="1"/>
          </p:cNvSpPr>
          <p:nvPr>
            <p:ph type="title"/>
          </p:nvPr>
        </p:nvSpPr>
        <p:spPr/>
        <p:txBody>
          <a:bodyPr/>
          <a:lstStyle/>
          <a:p>
            <a:pPr algn="ctr"/>
            <a:r>
              <a:rPr lang="zh-TW" altLang="en-US" dirty="0"/>
              <a:t>研究計畫書第一件要確認的事情</a:t>
            </a:r>
          </a:p>
        </p:txBody>
      </p:sp>
      <p:pic>
        <p:nvPicPr>
          <p:cNvPr id="4" name="內容版面配置區 4" descr="文件 以實心填滿">
            <a:extLst>
              <a:ext uri="{FF2B5EF4-FFF2-40B4-BE49-F238E27FC236}">
                <a16:creationId xmlns:a16="http://schemas.microsoft.com/office/drawing/2014/main" id="{55C82718-1B27-3F02-4DB0-891A8ABA2F1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1162" y="2678693"/>
            <a:ext cx="750307" cy="750307"/>
          </a:xfrm>
        </p:spPr>
      </p:pic>
      <p:sp>
        <p:nvSpPr>
          <p:cNvPr id="5" name="文字方塊 4">
            <a:extLst>
              <a:ext uri="{FF2B5EF4-FFF2-40B4-BE49-F238E27FC236}">
                <a16:creationId xmlns:a16="http://schemas.microsoft.com/office/drawing/2014/main" id="{B81E1310-BAC0-935D-4AC5-2162930DDDFF}"/>
              </a:ext>
            </a:extLst>
          </p:cNvPr>
          <p:cNvSpPr txBox="1"/>
          <p:nvPr/>
        </p:nvSpPr>
        <p:spPr>
          <a:xfrm>
            <a:off x="1471980" y="3527784"/>
            <a:ext cx="1868669" cy="584775"/>
          </a:xfrm>
          <a:prstGeom prst="rect">
            <a:avLst/>
          </a:prstGeom>
          <a:noFill/>
        </p:spPr>
        <p:txBody>
          <a:bodyPr wrap="square" rtlCol="0">
            <a:spAutoFit/>
          </a:bodyPr>
          <a:lstStyle/>
          <a:p>
            <a:pPr algn="ctr"/>
            <a:r>
              <a:rPr lang="zh-TW" altLang="en-US" sz="1600" b="1" dirty="0">
                <a:latin typeface="微軟正黑體" panose="020B0604030504040204" pitchFamily="34" charset="-120"/>
                <a:ea typeface="微軟正黑體" panose="020B0604030504040204" pitchFamily="34" charset="-120"/>
              </a:rPr>
              <a:t>一份研究計畫書</a:t>
            </a:r>
            <a:endParaRPr lang="en-US" altLang="zh-TW" sz="1600" b="1" dirty="0">
              <a:latin typeface="微軟正黑體" panose="020B0604030504040204" pitchFamily="34" charset="-120"/>
              <a:ea typeface="微軟正黑體" panose="020B0604030504040204" pitchFamily="34" charset="-120"/>
            </a:endParaRPr>
          </a:p>
          <a:p>
            <a:pPr algn="ct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中</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英摘要</a:t>
            </a:r>
          </a:p>
        </p:txBody>
      </p:sp>
      <p:cxnSp>
        <p:nvCxnSpPr>
          <p:cNvPr id="6" name="接點: 肘形 5">
            <a:extLst>
              <a:ext uri="{FF2B5EF4-FFF2-40B4-BE49-F238E27FC236}">
                <a16:creationId xmlns:a16="http://schemas.microsoft.com/office/drawing/2014/main" id="{BCCE8156-FF0B-E746-73F9-BE0244764193}"/>
              </a:ext>
            </a:extLst>
          </p:cNvPr>
          <p:cNvCxnSpPr>
            <a:stCxn id="5" idx="3"/>
          </p:cNvCxnSpPr>
          <p:nvPr/>
        </p:nvCxnSpPr>
        <p:spPr>
          <a:xfrm flipV="1">
            <a:off x="3340649" y="2438400"/>
            <a:ext cx="1942551" cy="1381772"/>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7" name="文字方塊 6">
            <a:extLst>
              <a:ext uri="{FF2B5EF4-FFF2-40B4-BE49-F238E27FC236}">
                <a16:creationId xmlns:a16="http://schemas.microsoft.com/office/drawing/2014/main" id="{EFFE8705-2119-8774-CF78-E50EEDA97300}"/>
              </a:ext>
            </a:extLst>
          </p:cNvPr>
          <p:cNvSpPr txBox="1"/>
          <p:nvPr/>
        </p:nvSpPr>
        <p:spPr>
          <a:xfrm>
            <a:off x="5403272" y="2239904"/>
            <a:ext cx="5601213"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計畫人員有誰，計畫主持人；協同主持人；研究人員</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8" name="投影片編號版面配置區 7">
            <a:extLst>
              <a:ext uri="{FF2B5EF4-FFF2-40B4-BE49-F238E27FC236}">
                <a16:creationId xmlns:a16="http://schemas.microsoft.com/office/drawing/2014/main" id="{46CF2DCD-8033-15DD-DFA3-3AC56BFDE123}"/>
              </a:ext>
            </a:extLst>
          </p:cNvPr>
          <p:cNvSpPr>
            <a:spLocks noGrp="1"/>
          </p:cNvSpPr>
          <p:nvPr>
            <p:ph type="sldNum" sz="quarter" idx="12"/>
          </p:nvPr>
        </p:nvSpPr>
        <p:spPr/>
        <p:txBody>
          <a:bodyPr/>
          <a:lstStyle/>
          <a:p>
            <a:fld id="{56351B7C-A235-49EA-8D90-40C11DEBC73A}" type="slidenum">
              <a:rPr lang="zh-TW" altLang="en-US" smtClean="0"/>
              <a:t>20</a:t>
            </a:fld>
            <a:endParaRPr lang="zh-TW" altLang="en-US"/>
          </a:p>
        </p:txBody>
      </p:sp>
    </p:spTree>
    <p:extLst>
      <p:ext uri="{BB962C8B-B14F-4D97-AF65-F5344CB8AC3E}">
        <p14:creationId xmlns:p14="http://schemas.microsoft.com/office/powerpoint/2010/main" val="87986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5E5ED0-B9C4-2F5A-5212-8B0126932EEF}"/>
              </a:ext>
            </a:extLst>
          </p:cNvPr>
          <p:cNvSpPr>
            <a:spLocks noGrp="1"/>
          </p:cNvSpPr>
          <p:nvPr>
            <p:ph type="title"/>
          </p:nvPr>
        </p:nvSpPr>
        <p:spPr>
          <a:xfrm>
            <a:off x="838199" y="240491"/>
            <a:ext cx="10515600" cy="1325563"/>
          </a:xfrm>
        </p:spPr>
        <p:txBody>
          <a:bodyPr/>
          <a:lstStyle/>
          <a:p>
            <a:pPr algn="ctr"/>
            <a:r>
              <a:rPr lang="zh-TW" altLang="en-US" dirty="0"/>
              <a:t>研究計畫書第</a:t>
            </a:r>
            <a:r>
              <a:rPr lang="en-US" altLang="zh-TW" dirty="0"/>
              <a:t>N</a:t>
            </a:r>
            <a:r>
              <a:rPr lang="zh-TW" altLang="en-US" dirty="0"/>
              <a:t>件要確認的事情</a:t>
            </a:r>
          </a:p>
        </p:txBody>
      </p:sp>
      <p:pic>
        <p:nvPicPr>
          <p:cNvPr id="5" name="內容版面配置區 4" descr="文件 以實心填滿">
            <a:extLst>
              <a:ext uri="{FF2B5EF4-FFF2-40B4-BE49-F238E27FC236}">
                <a16:creationId xmlns:a16="http://schemas.microsoft.com/office/drawing/2014/main" id="{2490819E-E0DA-35CC-2BC7-C95D73D0B618}"/>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3476" y="3285192"/>
            <a:ext cx="1055254" cy="1055254"/>
          </a:xfrm>
        </p:spPr>
      </p:pic>
      <p:sp>
        <p:nvSpPr>
          <p:cNvPr id="6" name="文字方塊 5">
            <a:extLst>
              <a:ext uri="{FF2B5EF4-FFF2-40B4-BE49-F238E27FC236}">
                <a16:creationId xmlns:a16="http://schemas.microsoft.com/office/drawing/2014/main" id="{208A2599-A167-F25C-0281-3A3EFC75A60C}"/>
              </a:ext>
            </a:extLst>
          </p:cNvPr>
          <p:cNvSpPr txBox="1"/>
          <p:nvPr/>
        </p:nvSpPr>
        <p:spPr>
          <a:xfrm>
            <a:off x="223088" y="4340446"/>
            <a:ext cx="1436031" cy="338554"/>
          </a:xfrm>
          <a:prstGeom prst="rect">
            <a:avLst/>
          </a:prstGeom>
          <a:noFill/>
        </p:spPr>
        <p:txBody>
          <a:bodyPr wrap="square" rtlCol="0">
            <a:spAutoFit/>
          </a:bodyPr>
          <a:lstStyle/>
          <a:p>
            <a:pPr algn="ctr"/>
            <a:r>
              <a:rPr lang="zh-TW" altLang="en-US" sz="1600" dirty="0">
                <a:latin typeface="微軟正黑體" panose="020B0604030504040204" pitchFamily="34" charset="-120"/>
                <a:ea typeface="微軟正黑體" panose="020B0604030504040204" pitchFamily="34" charset="-120"/>
              </a:rPr>
              <a:t>研究計畫書</a:t>
            </a:r>
          </a:p>
        </p:txBody>
      </p:sp>
      <p:sp>
        <p:nvSpPr>
          <p:cNvPr id="7" name="左大括弧 6">
            <a:extLst>
              <a:ext uri="{FF2B5EF4-FFF2-40B4-BE49-F238E27FC236}">
                <a16:creationId xmlns:a16="http://schemas.microsoft.com/office/drawing/2014/main" id="{3F7E7C2C-5C0B-1855-3DD7-F6049671F1A7}"/>
              </a:ext>
            </a:extLst>
          </p:cNvPr>
          <p:cNvSpPr/>
          <p:nvPr/>
        </p:nvSpPr>
        <p:spPr>
          <a:xfrm>
            <a:off x="1555506" y="2540000"/>
            <a:ext cx="493103" cy="25492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19A18689-F6A6-1233-9D07-1F5344560F20}"/>
              </a:ext>
            </a:extLst>
          </p:cNvPr>
          <p:cNvSpPr txBox="1"/>
          <p:nvPr/>
        </p:nvSpPr>
        <p:spPr>
          <a:xfrm>
            <a:off x="2000715" y="2355334"/>
            <a:ext cx="1616364" cy="369332"/>
          </a:xfrm>
          <a:prstGeom prst="rect">
            <a:avLst/>
          </a:prstGeom>
          <a:noFill/>
        </p:spPr>
        <p:txBody>
          <a:bodyPr wrap="square" rtlCol="0">
            <a:spAutoFit/>
          </a:bodyPr>
          <a:lstStyle/>
          <a:p>
            <a:pPr algn="ctr"/>
            <a:r>
              <a:rPr lang="zh-TW" altLang="en-US" u="sng" dirty="0">
                <a:latin typeface="微軟正黑體" panose="020B0604030504040204" pitchFamily="34" charset="-120"/>
                <a:ea typeface="微軟正黑體" panose="020B0604030504040204" pitchFamily="34" charset="-120"/>
              </a:rPr>
              <a:t>研究架構部分</a:t>
            </a:r>
          </a:p>
        </p:txBody>
      </p:sp>
      <p:sp>
        <p:nvSpPr>
          <p:cNvPr id="12" name="文字方塊 11">
            <a:extLst>
              <a:ext uri="{FF2B5EF4-FFF2-40B4-BE49-F238E27FC236}">
                <a16:creationId xmlns:a16="http://schemas.microsoft.com/office/drawing/2014/main" id="{CEA2289B-5C7D-C036-279F-FF251248022F}"/>
              </a:ext>
            </a:extLst>
          </p:cNvPr>
          <p:cNvSpPr txBox="1"/>
          <p:nvPr/>
        </p:nvSpPr>
        <p:spPr>
          <a:xfrm>
            <a:off x="2000715" y="4904570"/>
            <a:ext cx="1693830" cy="369332"/>
          </a:xfrm>
          <a:prstGeom prst="rect">
            <a:avLst/>
          </a:prstGeom>
          <a:noFill/>
        </p:spPr>
        <p:txBody>
          <a:bodyPr wrap="square" rtlCol="0">
            <a:spAutoFit/>
          </a:bodyPr>
          <a:lstStyle/>
          <a:p>
            <a:pPr algn="ctr"/>
            <a:r>
              <a:rPr lang="zh-TW" altLang="en-US" u="sng" dirty="0">
                <a:latin typeface="微軟正黑體" panose="020B0604030504040204" pitchFamily="34" charset="-120"/>
                <a:ea typeface="微軟正黑體" panose="020B0604030504040204" pitchFamily="34" charset="-120"/>
              </a:rPr>
              <a:t>行政架構部分</a:t>
            </a:r>
          </a:p>
        </p:txBody>
      </p:sp>
      <p:sp>
        <p:nvSpPr>
          <p:cNvPr id="13" name="左大括弧 12">
            <a:extLst>
              <a:ext uri="{FF2B5EF4-FFF2-40B4-BE49-F238E27FC236}">
                <a16:creationId xmlns:a16="http://schemas.microsoft.com/office/drawing/2014/main" id="{984EAA5E-8B9A-7493-93F4-0E40582FD184}"/>
              </a:ext>
            </a:extLst>
          </p:cNvPr>
          <p:cNvSpPr/>
          <p:nvPr/>
        </p:nvSpPr>
        <p:spPr>
          <a:xfrm>
            <a:off x="3569185" y="1640398"/>
            <a:ext cx="493103" cy="2172421"/>
          </a:xfrm>
          <a:prstGeom prst="leftBrace">
            <a:avLst>
              <a:gd name="adj1" fmla="val 8333"/>
              <a:gd name="adj2" fmla="val 388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左大括弧 13">
            <a:extLst>
              <a:ext uri="{FF2B5EF4-FFF2-40B4-BE49-F238E27FC236}">
                <a16:creationId xmlns:a16="http://schemas.microsoft.com/office/drawing/2014/main" id="{90C17988-1625-E8C9-565E-C199C168B87D}"/>
              </a:ext>
            </a:extLst>
          </p:cNvPr>
          <p:cNvSpPr/>
          <p:nvPr/>
        </p:nvSpPr>
        <p:spPr>
          <a:xfrm>
            <a:off x="3612012" y="4243107"/>
            <a:ext cx="493103" cy="2172421"/>
          </a:xfrm>
          <a:prstGeom prst="leftBrace">
            <a:avLst>
              <a:gd name="adj1" fmla="val 8333"/>
              <a:gd name="adj2" fmla="val 388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文字方塊 14">
            <a:extLst>
              <a:ext uri="{FF2B5EF4-FFF2-40B4-BE49-F238E27FC236}">
                <a16:creationId xmlns:a16="http://schemas.microsoft.com/office/drawing/2014/main" id="{400612B1-70E3-3A5D-F4FD-A094F2540C4E}"/>
              </a:ext>
            </a:extLst>
          </p:cNvPr>
          <p:cNvSpPr txBox="1"/>
          <p:nvPr/>
        </p:nvSpPr>
        <p:spPr>
          <a:xfrm>
            <a:off x="4152041" y="4065052"/>
            <a:ext cx="5554078" cy="2585323"/>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研究人力配置</a:t>
            </a:r>
            <a:r>
              <a:rPr lang="zh-TW" altLang="en-US" dirty="0">
                <a:latin typeface="微軟正黑體" panose="020B0604030504040204" pitchFamily="34" charset="-120"/>
                <a:ea typeface="微軟正黑體" panose="020B0604030504040204" pitchFamily="34" charset="-120"/>
              </a:rPr>
              <a:t>：計畫主持人、協同主持人、單位、職稱、計畫內擔任工作</a:t>
            </a:r>
            <a:endParaRPr lang="en-US" altLang="zh-TW" dirty="0">
              <a:latin typeface="微軟正黑體" panose="020B0604030504040204" pitchFamily="34" charset="-120"/>
              <a:ea typeface="微軟正黑體" panose="020B0604030504040204" pitchFamily="34" charset="-120"/>
            </a:endParaRPr>
          </a:p>
          <a:p>
            <a:pPr algn="ctr"/>
            <a:endParaRPr lang="en-US" altLang="zh-TW"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研究時程</a:t>
            </a:r>
            <a:r>
              <a:rPr lang="zh-TW" altLang="en-US" dirty="0">
                <a:latin typeface="微軟正黑體" panose="020B0604030504040204" pitchFamily="34" charset="-120"/>
                <a:ea typeface="微軟正黑體" panose="020B0604030504040204" pitchFamily="34" charset="-120"/>
              </a:rPr>
              <a:t>：建議使用時長，而不建議加註實際日期</a:t>
            </a:r>
            <a:endParaRPr lang="en-US" altLang="zh-TW"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受試者資料機密性及隱私保護</a:t>
            </a:r>
            <a:r>
              <a:rPr lang="zh-TW" altLang="en-US" dirty="0">
                <a:latin typeface="微軟正黑體" panose="020B0604030504040204" pitchFamily="34" charset="-120"/>
                <a:ea typeface="微軟正黑體" panose="020B0604030504040204" pitchFamily="34" charset="-120"/>
              </a:rPr>
              <a:t>（資料保存地點）</a:t>
            </a:r>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研究成果歸屬</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研究成果運用</a:t>
            </a:r>
            <a:endParaRPr lang="en-US" altLang="zh-TW" b="1"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研究經費需求</a:t>
            </a:r>
          </a:p>
        </p:txBody>
      </p:sp>
      <p:sp>
        <p:nvSpPr>
          <p:cNvPr id="3" name="文字方塊 2">
            <a:extLst>
              <a:ext uri="{FF2B5EF4-FFF2-40B4-BE49-F238E27FC236}">
                <a16:creationId xmlns:a16="http://schemas.microsoft.com/office/drawing/2014/main" id="{EF6F4306-DBFC-9B5C-467D-853DAFDE294F}"/>
              </a:ext>
            </a:extLst>
          </p:cNvPr>
          <p:cNvSpPr txBox="1"/>
          <p:nvPr/>
        </p:nvSpPr>
        <p:spPr>
          <a:xfrm>
            <a:off x="4145414" y="1500286"/>
            <a:ext cx="5554078" cy="1200329"/>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前言：</a:t>
            </a:r>
            <a:r>
              <a:rPr lang="zh-TW" altLang="en-US" dirty="0">
                <a:latin typeface="微軟正黑體" panose="020B0604030504040204" pitchFamily="34" charset="-120"/>
                <a:ea typeface="微軟正黑體" panose="020B0604030504040204" pitchFamily="34" charset="-120"/>
              </a:rPr>
              <a:t>不是很重要</a:t>
            </a:r>
            <a:endParaRPr lang="en-US" altLang="zh-TW" b="1"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endParaRPr lang="en-US" altLang="zh-TW" dirty="0">
              <a:latin typeface="微軟正黑體" panose="020B0604030504040204" pitchFamily="34" charset="-120"/>
              <a:ea typeface="微軟正黑體" panose="020B0604030504040204" pitchFamily="34" charset="-120"/>
            </a:endParaRPr>
          </a:p>
          <a:p>
            <a:r>
              <a:rPr lang="zh-TW" altLang="en-US" b="1" dirty="0">
                <a:latin typeface="微軟正黑體" panose="020B0604030504040204" pitchFamily="34" charset="-120"/>
                <a:ea typeface="微軟正黑體" panose="020B0604030504040204" pitchFamily="34" charset="-120"/>
              </a:rPr>
              <a:t>研究方法：</a:t>
            </a:r>
            <a:endParaRPr lang="en-US" altLang="zh-TW" b="1" dirty="0">
              <a:latin typeface="微軟正黑體" panose="020B0604030504040204" pitchFamily="34" charset="-120"/>
              <a:ea typeface="微軟正黑體" panose="020B0604030504040204" pitchFamily="34" charset="-120"/>
            </a:endParaRPr>
          </a:p>
        </p:txBody>
      </p:sp>
      <p:sp>
        <p:nvSpPr>
          <p:cNvPr id="4" name="左大括弧 3">
            <a:extLst>
              <a:ext uri="{FF2B5EF4-FFF2-40B4-BE49-F238E27FC236}">
                <a16:creationId xmlns:a16="http://schemas.microsoft.com/office/drawing/2014/main" id="{4FABCC42-D605-F5C2-A292-5A473D96FE39}"/>
              </a:ext>
            </a:extLst>
          </p:cNvPr>
          <p:cNvSpPr/>
          <p:nvPr/>
        </p:nvSpPr>
        <p:spPr>
          <a:xfrm>
            <a:off x="5427817" y="1899137"/>
            <a:ext cx="394901" cy="1978199"/>
          </a:xfrm>
          <a:prstGeom prst="leftBrace">
            <a:avLst>
              <a:gd name="adj1" fmla="val 8333"/>
              <a:gd name="adj2" fmla="val 3058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82CF4D54-C74F-E092-8BB8-61C4B1CB0786}"/>
              </a:ext>
            </a:extLst>
          </p:cNvPr>
          <p:cNvSpPr txBox="1"/>
          <p:nvPr/>
        </p:nvSpPr>
        <p:spPr>
          <a:xfrm>
            <a:off x="4245487" y="2611332"/>
            <a:ext cx="1307990" cy="369332"/>
          </a:xfrm>
          <a:prstGeom prst="rect">
            <a:avLst/>
          </a:prstGeom>
          <a:noFill/>
        </p:spPr>
        <p:txBody>
          <a:bodyPr wrap="square">
            <a:spAutoFit/>
          </a:bodyPr>
          <a:lstStyle/>
          <a:p>
            <a:r>
              <a:rPr lang="zh-TW" altLang="en-US" b="1" i="1" dirty="0">
                <a:solidFill>
                  <a:srgbClr val="FF0000"/>
                </a:solidFill>
                <a:latin typeface="微軟正黑體" panose="020B0604030504040204" pitchFamily="34" charset="-120"/>
                <a:ea typeface="微軟正黑體" panose="020B0604030504040204" pitchFamily="34" charset="-120"/>
              </a:rPr>
              <a:t>超重要！！</a:t>
            </a:r>
            <a:endParaRPr lang="zh-TW" altLang="en-US" b="1" i="1" dirty="0">
              <a:solidFill>
                <a:srgbClr val="FF0000"/>
              </a:solidFill>
            </a:endParaRPr>
          </a:p>
        </p:txBody>
      </p:sp>
      <p:sp>
        <p:nvSpPr>
          <p:cNvPr id="16" name="文字方塊 15">
            <a:extLst>
              <a:ext uri="{FF2B5EF4-FFF2-40B4-BE49-F238E27FC236}">
                <a16:creationId xmlns:a16="http://schemas.microsoft.com/office/drawing/2014/main" id="{751FAC6F-7EC5-4B60-136C-35DF9D4CB256}"/>
              </a:ext>
            </a:extLst>
          </p:cNvPr>
          <p:cNvSpPr txBox="1"/>
          <p:nvPr/>
        </p:nvSpPr>
        <p:spPr>
          <a:xfrm>
            <a:off x="5905845" y="1746663"/>
            <a:ext cx="5634182" cy="2308324"/>
          </a:xfrm>
          <a:prstGeom prst="rect">
            <a:avLst/>
          </a:prstGeom>
          <a:noFill/>
        </p:spPr>
        <p:txBody>
          <a:bodyPr wrap="square" rtlCol="0">
            <a:spAutoFit/>
          </a:bodyPr>
          <a:lstStyle/>
          <a:p>
            <a:pPr marL="342900" indent="-342900">
              <a:buAutoNum type="arabicPeriod"/>
            </a:pPr>
            <a:r>
              <a:rPr lang="zh-TW" altLang="en-US" b="1" dirty="0">
                <a:latin typeface="微軟正黑體" panose="020B0604030504040204" pitchFamily="34" charset="-120"/>
                <a:ea typeface="微軟正黑體" panose="020B0604030504040204" pitchFamily="34" charset="-120"/>
              </a:rPr>
              <a:t>研究分成幾階段</a:t>
            </a:r>
            <a:endParaRPr lang="en-US" altLang="zh-TW" b="1"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b="1" dirty="0">
                <a:latin typeface="微軟正黑體" panose="020B0604030504040204" pitchFamily="34" charset="-120"/>
                <a:ea typeface="微軟正黑體" panose="020B0604030504040204" pitchFamily="34" charset="-120"/>
              </a:rPr>
              <a:t>每階段受試者之納入排除標準</a:t>
            </a:r>
            <a:endParaRPr lang="en-US" altLang="zh-TW" b="1"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b="1" dirty="0">
                <a:latin typeface="微軟正黑體" panose="020B0604030504040204" pitchFamily="34" charset="-120"/>
                <a:ea typeface="微軟正黑體" panose="020B0604030504040204" pitchFamily="34" charset="-120"/>
              </a:rPr>
              <a:t>每階段受試者招募人數，不同階段受試者可否重複</a:t>
            </a:r>
            <a:r>
              <a:rPr lang="en-US" altLang="zh-TW" b="1" dirty="0">
                <a:latin typeface="微軟正黑體" panose="020B0604030504040204" pitchFamily="34" charset="-120"/>
                <a:ea typeface="微軟正黑體" panose="020B0604030504040204" pitchFamily="34" charset="-120"/>
              </a:rPr>
              <a:t>?</a:t>
            </a:r>
          </a:p>
          <a:p>
            <a:pPr marL="342900" indent="-342900">
              <a:buAutoNum type="arabicPeriod"/>
            </a:pPr>
            <a:r>
              <a:rPr lang="zh-TW" altLang="en-US" b="1" dirty="0">
                <a:latin typeface="微軟正黑體" panose="020B0604030504040204" pitchFamily="34" charset="-120"/>
                <a:ea typeface="微軟正黑體" panose="020B0604030504040204" pitchFamily="34" charset="-120"/>
              </a:rPr>
              <a:t>每階段需要花費多少時間參與，次</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回合</a:t>
            </a:r>
            <a:r>
              <a:rPr lang="en-US" altLang="zh-TW" b="1" dirty="0">
                <a:latin typeface="微軟正黑體" panose="020B0604030504040204" pitchFamily="34" charset="-120"/>
                <a:ea typeface="微軟正黑體" panose="020B0604030504040204" pitchFamily="34" charset="-120"/>
              </a:rPr>
              <a:t>?</a:t>
            </a:r>
          </a:p>
          <a:p>
            <a:pPr marL="342900" indent="-342900">
              <a:buAutoNum type="arabicPeriod"/>
            </a:pPr>
            <a:r>
              <a:rPr lang="zh-TW" altLang="en-US" b="1" dirty="0">
                <a:latin typeface="微軟正黑體" panose="020B0604030504040204" pitchFamily="34" charset="-120"/>
                <a:ea typeface="微軟正黑體" panose="020B0604030504040204" pitchFamily="34" charset="-120"/>
              </a:rPr>
              <a:t>每位受試者要填寫多少問卷</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如何參與治療</a:t>
            </a:r>
            <a:r>
              <a:rPr lang="en-US" altLang="zh-TW" b="1" dirty="0">
                <a:latin typeface="微軟正黑體" panose="020B0604030504040204" pitchFamily="34" charset="-120"/>
                <a:ea typeface="微軟正黑體" panose="020B0604030504040204" pitchFamily="34" charset="-120"/>
              </a:rPr>
              <a:t>?</a:t>
            </a:r>
          </a:p>
          <a:p>
            <a:pPr marL="342900" indent="-342900">
              <a:buAutoNum type="arabicPeriod"/>
            </a:pPr>
            <a:r>
              <a:rPr lang="zh-TW" altLang="en-US" b="1" dirty="0">
                <a:latin typeface="微軟正黑體" panose="020B0604030504040204" pitchFamily="34" charset="-120"/>
                <a:ea typeface="微軟正黑體" panose="020B0604030504040204" pitchFamily="34" charset="-120"/>
              </a:rPr>
              <a:t>任何作為之目的</a:t>
            </a:r>
            <a:endParaRPr lang="en-US" altLang="zh-TW" b="1"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b="1" dirty="0">
                <a:latin typeface="微軟正黑體" panose="020B0604030504040204" pitchFamily="34" charset="-120"/>
                <a:ea typeface="微軟正黑體" panose="020B0604030504040204" pitchFamily="34" charset="-120"/>
              </a:rPr>
              <a:t>什麼時候施測</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施測形式</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會不會用到網路傳輸</a:t>
            </a:r>
            <a:endParaRPr lang="en-US" altLang="zh-TW" b="1"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b="1" dirty="0">
                <a:latin typeface="微軟正黑體" panose="020B0604030504040204" pitchFamily="34" charset="-120"/>
                <a:ea typeface="微軟正黑體" panose="020B0604030504040204" pitchFamily="34" charset="-120"/>
              </a:rPr>
              <a:t>資料處理</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統計方法</a:t>
            </a:r>
            <a:r>
              <a:rPr lang="en-US" altLang="zh-TW" b="1" dirty="0">
                <a:latin typeface="微軟正黑體" panose="020B0604030504040204" pitchFamily="34" charset="-120"/>
                <a:ea typeface="微軟正黑體" panose="020B0604030504040204" pitchFamily="34" charset="-120"/>
              </a:rPr>
              <a:t>)</a:t>
            </a:r>
          </a:p>
        </p:txBody>
      </p:sp>
      <p:cxnSp>
        <p:nvCxnSpPr>
          <p:cNvPr id="18" name="接點: 肘形 17">
            <a:extLst>
              <a:ext uri="{FF2B5EF4-FFF2-40B4-BE49-F238E27FC236}">
                <a16:creationId xmlns:a16="http://schemas.microsoft.com/office/drawing/2014/main" id="{2C9FE8EC-511D-4BFD-780E-F6BBD7F5A84B}"/>
              </a:ext>
            </a:extLst>
          </p:cNvPr>
          <p:cNvCxnSpPr>
            <a:stCxn id="16" idx="3"/>
            <a:endCxn id="15" idx="3"/>
          </p:cNvCxnSpPr>
          <p:nvPr/>
        </p:nvCxnSpPr>
        <p:spPr>
          <a:xfrm flipH="1">
            <a:off x="9706119" y="2900825"/>
            <a:ext cx="1833908" cy="2456889"/>
          </a:xfrm>
          <a:prstGeom prst="bentConnector3">
            <a:avLst>
              <a:gd name="adj1" fmla="val -12465"/>
            </a:avLst>
          </a:prstGeom>
        </p:spPr>
        <p:style>
          <a:lnRef idx="1">
            <a:schemeClr val="dk1"/>
          </a:lnRef>
          <a:fillRef idx="0">
            <a:schemeClr val="dk1"/>
          </a:fillRef>
          <a:effectRef idx="0">
            <a:schemeClr val="dk1"/>
          </a:effectRef>
          <a:fontRef idx="minor">
            <a:schemeClr val="tx1"/>
          </a:fontRef>
        </p:style>
      </p:cxnSp>
      <p:cxnSp>
        <p:nvCxnSpPr>
          <p:cNvPr id="20" name="直線單箭頭接點 19">
            <a:extLst>
              <a:ext uri="{FF2B5EF4-FFF2-40B4-BE49-F238E27FC236}">
                <a16:creationId xmlns:a16="http://schemas.microsoft.com/office/drawing/2014/main" id="{39FEE6CF-8D3D-9E93-2A4A-5E8E3F56EA28}"/>
              </a:ext>
            </a:extLst>
          </p:cNvPr>
          <p:cNvCxnSpPr/>
          <p:nvPr/>
        </p:nvCxnSpPr>
        <p:spPr>
          <a:xfrm>
            <a:off x="10702193" y="5367010"/>
            <a:ext cx="0" cy="3873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文字方塊 21">
            <a:extLst>
              <a:ext uri="{FF2B5EF4-FFF2-40B4-BE49-F238E27FC236}">
                <a16:creationId xmlns:a16="http://schemas.microsoft.com/office/drawing/2014/main" id="{0EC4199D-6411-E0E0-B944-6CC74FB1FEAC}"/>
              </a:ext>
            </a:extLst>
          </p:cNvPr>
          <p:cNvSpPr txBox="1"/>
          <p:nvPr/>
        </p:nvSpPr>
        <p:spPr>
          <a:xfrm>
            <a:off x="9753046" y="5754315"/>
            <a:ext cx="2266130" cy="369332"/>
          </a:xfrm>
          <a:prstGeom prst="rect">
            <a:avLst/>
          </a:prstGeom>
          <a:noFill/>
        </p:spPr>
        <p:txBody>
          <a:bodyPr wrap="square">
            <a:spAutoFit/>
          </a:bodyPr>
          <a:lstStyle/>
          <a:p>
            <a:r>
              <a:rPr lang="zh-TW" altLang="en-US" b="1" dirty="0">
                <a:latin typeface="微軟正黑體" panose="020B0604030504040204" pitchFamily="34" charset="-120"/>
                <a:ea typeface="微軟正黑體" panose="020B0604030504040204" pitchFamily="34" charset="-120"/>
              </a:rPr>
              <a:t>易受傷害族群保護</a:t>
            </a:r>
            <a:endParaRPr lang="zh-TW" altLang="en-US" dirty="0"/>
          </a:p>
        </p:txBody>
      </p:sp>
      <p:sp>
        <p:nvSpPr>
          <p:cNvPr id="23" name="文字方塊 22">
            <a:extLst>
              <a:ext uri="{FF2B5EF4-FFF2-40B4-BE49-F238E27FC236}">
                <a16:creationId xmlns:a16="http://schemas.microsoft.com/office/drawing/2014/main" id="{AD01C479-DF58-04AB-843C-64F6412A8EF0}"/>
              </a:ext>
            </a:extLst>
          </p:cNvPr>
          <p:cNvSpPr txBox="1"/>
          <p:nvPr/>
        </p:nvSpPr>
        <p:spPr>
          <a:xfrm>
            <a:off x="10902078" y="6123647"/>
            <a:ext cx="907473" cy="369332"/>
          </a:xfrm>
          <a:prstGeom prst="rect">
            <a:avLst/>
          </a:prstGeom>
          <a:noFill/>
        </p:spPr>
        <p:txBody>
          <a:bodyPr wrap="square" rtlCol="0">
            <a:spAutoFit/>
          </a:bodyPr>
          <a:lstStyle/>
          <a:p>
            <a:r>
              <a:rPr lang="en-US" altLang="zh-TW" i="1" dirty="0">
                <a:highlight>
                  <a:srgbClr val="FFFF00"/>
                </a:highlight>
              </a:rPr>
              <a:t>note1</a:t>
            </a:r>
            <a:endParaRPr lang="zh-TW" altLang="en-US" i="1" dirty="0">
              <a:highlight>
                <a:srgbClr val="FFFF00"/>
              </a:highlight>
            </a:endParaRPr>
          </a:p>
        </p:txBody>
      </p:sp>
      <p:cxnSp>
        <p:nvCxnSpPr>
          <p:cNvPr id="25" name="直線單箭頭接點 24">
            <a:extLst>
              <a:ext uri="{FF2B5EF4-FFF2-40B4-BE49-F238E27FC236}">
                <a16:creationId xmlns:a16="http://schemas.microsoft.com/office/drawing/2014/main" id="{2FE68A50-545B-7406-4072-065BA37F8C3C}"/>
              </a:ext>
            </a:extLst>
          </p:cNvPr>
          <p:cNvCxnSpPr>
            <a:cxnSpLocks/>
          </p:cNvCxnSpPr>
          <p:nvPr/>
        </p:nvCxnSpPr>
        <p:spPr>
          <a:xfrm>
            <a:off x="5741474" y="6452007"/>
            <a:ext cx="70905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文字方塊 26">
            <a:extLst>
              <a:ext uri="{FF2B5EF4-FFF2-40B4-BE49-F238E27FC236}">
                <a16:creationId xmlns:a16="http://schemas.microsoft.com/office/drawing/2014/main" id="{6261E8EC-B36B-9A20-D22D-151287F86122}"/>
              </a:ext>
            </a:extLst>
          </p:cNvPr>
          <p:cNvSpPr txBox="1"/>
          <p:nvPr/>
        </p:nvSpPr>
        <p:spPr>
          <a:xfrm>
            <a:off x="6655809" y="6092362"/>
            <a:ext cx="3043683" cy="646331"/>
          </a:xfrm>
          <a:prstGeom prst="rect">
            <a:avLst/>
          </a:prstGeom>
          <a:noFill/>
        </p:spPr>
        <p:txBody>
          <a:bodyPr wrap="square">
            <a:spAutoFit/>
          </a:bodyPr>
          <a:lstStyle/>
          <a:p>
            <a:r>
              <a:rPr lang="zh-TW" altLang="en-US" b="1" dirty="0">
                <a:latin typeface="微軟正黑體" panose="020B0604030504040204" pitchFamily="34" charset="-120"/>
                <a:ea typeface="微軟正黑體" panose="020B0604030504040204" pitchFamily="34" charset="-120"/>
              </a:rPr>
              <a:t>每位受試者可以拿到多少的受試者費</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什麼時候給</a:t>
            </a:r>
            <a:r>
              <a:rPr lang="en-US" altLang="zh-TW" b="1" dirty="0">
                <a:latin typeface="微軟正黑體" panose="020B0604030504040204" pitchFamily="34" charset="-120"/>
                <a:ea typeface="微軟正黑體" panose="020B0604030504040204" pitchFamily="34" charset="-120"/>
              </a:rPr>
              <a:t>?</a:t>
            </a:r>
            <a:endParaRPr lang="zh-TW" altLang="en-US" dirty="0"/>
          </a:p>
        </p:txBody>
      </p:sp>
      <p:sp>
        <p:nvSpPr>
          <p:cNvPr id="8" name="投影片編號版面配置區 7">
            <a:extLst>
              <a:ext uri="{FF2B5EF4-FFF2-40B4-BE49-F238E27FC236}">
                <a16:creationId xmlns:a16="http://schemas.microsoft.com/office/drawing/2014/main" id="{5C9042C2-0705-7925-BEB7-3FFF9262F1E0}"/>
              </a:ext>
            </a:extLst>
          </p:cNvPr>
          <p:cNvSpPr>
            <a:spLocks noGrp="1"/>
          </p:cNvSpPr>
          <p:nvPr>
            <p:ph type="sldNum" sz="quarter" idx="12"/>
          </p:nvPr>
        </p:nvSpPr>
        <p:spPr/>
        <p:txBody>
          <a:bodyPr/>
          <a:lstStyle/>
          <a:p>
            <a:fld id="{56351B7C-A235-49EA-8D90-40C11DEBC73A}" type="slidenum">
              <a:rPr lang="zh-TW" altLang="en-US" smtClean="0"/>
              <a:t>21</a:t>
            </a:fld>
            <a:endParaRPr lang="zh-TW" altLang="en-US"/>
          </a:p>
        </p:txBody>
      </p:sp>
    </p:spTree>
    <p:extLst>
      <p:ext uri="{BB962C8B-B14F-4D97-AF65-F5344CB8AC3E}">
        <p14:creationId xmlns:p14="http://schemas.microsoft.com/office/powerpoint/2010/main" val="2881177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ACC3DBA-8486-EAF0-A78D-B6EA8CF063AA}"/>
              </a:ext>
            </a:extLst>
          </p:cNvPr>
          <p:cNvSpPr>
            <a:spLocks noGrp="1"/>
          </p:cNvSpPr>
          <p:nvPr>
            <p:ph type="title"/>
          </p:nvPr>
        </p:nvSpPr>
        <p:spPr>
          <a:xfrm>
            <a:off x="838200" y="236444"/>
            <a:ext cx="10515600" cy="787791"/>
          </a:xfrm>
        </p:spPr>
        <p:txBody>
          <a:bodyPr/>
          <a:lstStyle/>
          <a:p>
            <a:pPr algn="ctr"/>
            <a:r>
              <a:rPr lang="en-US" altLang="zh-TW" dirty="0"/>
              <a:t>Demo</a:t>
            </a:r>
            <a:r>
              <a:rPr lang="zh-TW" altLang="en-US" dirty="0"/>
              <a:t>研究計畫書</a:t>
            </a:r>
          </a:p>
        </p:txBody>
      </p:sp>
      <p:pic>
        <p:nvPicPr>
          <p:cNvPr id="5" name="圖片 4">
            <a:extLst>
              <a:ext uri="{FF2B5EF4-FFF2-40B4-BE49-F238E27FC236}">
                <a16:creationId xmlns:a16="http://schemas.microsoft.com/office/drawing/2014/main" id="{040E9EA6-6A4D-0269-A22E-A301D67695A3}"/>
              </a:ext>
            </a:extLst>
          </p:cNvPr>
          <p:cNvPicPr>
            <a:picLocks noChangeAspect="1"/>
          </p:cNvPicPr>
          <p:nvPr/>
        </p:nvPicPr>
        <p:blipFill>
          <a:blip r:embed="rId2"/>
          <a:stretch>
            <a:fillRect/>
          </a:stretch>
        </p:blipFill>
        <p:spPr>
          <a:xfrm>
            <a:off x="2325800" y="1287047"/>
            <a:ext cx="2672974" cy="2415148"/>
          </a:xfrm>
          <a:prstGeom prst="rect">
            <a:avLst/>
          </a:prstGeom>
        </p:spPr>
      </p:pic>
      <p:pic>
        <p:nvPicPr>
          <p:cNvPr id="7" name="圖片 6">
            <a:extLst>
              <a:ext uri="{FF2B5EF4-FFF2-40B4-BE49-F238E27FC236}">
                <a16:creationId xmlns:a16="http://schemas.microsoft.com/office/drawing/2014/main" id="{C2D25D9B-F945-F2D0-FB15-EE07BFEDCFDA}"/>
              </a:ext>
            </a:extLst>
          </p:cNvPr>
          <p:cNvPicPr>
            <a:picLocks noChangeAspect="1"/>
          </p:cNvPicPr>
          <p:nvPr/>
        </p:nvPicPr>
        <p:blipFill>
          <a:blip r:embed="rId3"/>
          <a:stretch>
            <a:fillRect/>
          </a:stretch>
        </p:blipFill>
        <p:spPr>
          <a:xfrm>
            <a:off x="6532099" y="1178171"/>
            <a:ext cx="4289772" cy="3130996"/>
          </a:xfrm>
          <a:prstGeom prst="rect">
            <a:avLst/>
          </a:prstGeom>
        </p:spPr>
      </p:pic>
      <p:pic>
        <p:nvPicPr>
          <p:cNvPr id="9" name="圖片 8">
            <a:extLst>
              <a:ext uri="{FF2B5EF4-FFF2-40B4-BE49-F238E27FC236}">
                <a16:creationId xmlns:a16="http://schemas.microsoft.com/office/drawing/2014/main" id="{0EEF98EF-C61C-4986-B41B-3256F6E76FFD}"/>
              </a:ext>
            </a:extLst>
          </p:cNvPr>
          <p:cNvPicPr>
            <a:picLocks noChangeAspect="1"/>
          </p:cNvPicPr>
          <p:nvPr/>
        </p:nvPicPr>
        <p:blipFill>
          <a:blip r:embed="rId4"/>
          <a:stretch>
            <a:fillRect/>
          </a:stretch>
        </p:blipFill>
        <p:spPr>
          <a:xfrm>
            <a:off x="1370130" y="4010066"/>
            <a:ext cx="4289773" cy="2749460"/>
          </a:xfrm>
          <a:prstGeom prst="rect">
            <a:avLst/>
          </a:prstGeom>
        </p:spPr>
      </p:pic>
      <p:pic>
        <p:nvPicPr>
          <p:cNvPr id="11" name="圖片 10">
            <a:extLst>
              <a:ext uri="{FF2B5EF4-FFF2-40B4-BE49-F238E27FC236}">
                <a16:creationId xmlns:a16="http://schemas.microsoft.com/office/drawing/2014/main" id="{0C9F81B3-3AFD-1F57-D9F8-23DBAD870FA3}"/>
              </a:ext>
            </a:extLst>
          </p:cNvPr>
          <p:cNvPicPr>
            <a:picLocks noChangeAspect="1"/>
          </p:cNvPicPr>
          <p:nvPr/>
        </p:nvPicPr>
        <p:blipFill>
          <a:blip r:embed="rId5"/>
          <a:stretch>
            <a:fillRect/>
          </a:stretch>
        </p:blipFill>
        <p:spPr>
          <a:xfrm>
            <a:off x="6756228" y="4612011"/>
            <a:ext cx="3841513" cy="1650227"/>
          </a:xfrm>
          <a:prstGeom prst="rect">
            <a:avLst/>
          </a:prstGeom>
        </p:spPr>
      </p:pic>
      <p:sp>
        <p:nvSpPr>
          <p:cNvPr id="12" name="矩形 11">
            <a:extLst>
              <a:ext uri="{FF2B5EF4-FFF2-40B4-BE49-F238E27FC236}">
                <a16:creationId xmlns:a16="http://schemas.microsoft.com/office/drawing/2014/main" id="{4024F72B-8743-93CB-1897-EAC246C2D769}"/>
              </a:ext>
            </a:extLst>
          </p:cNvPr>
          <p:cNvSpPr/>
          <p:nvPr/>
        </p:nvSpPr>
        <p:spPr>
          <a:xfrm>
            <a:off x="3752850" y="4203700"/>
            <a:ext cx="1797050" cy="15875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a:solidFill>
                  <a:sysClr val="windowText" lastClr="000000"/>
                </a:solidFill>
              </a:ln>
              <a:solidFill>
                <a:sysClr val="windowText" lastClr="000000"/>
              </a:solidFill>
            </a:endParaRPr>
          </a:p>
        </p:txBody>
      </p:sp>
      <p:sp>
        <p:nvSpPr>
          <p:cNvPr id="13" name="矩形 12">
            <a:extLst>
              <a:ext uri="{FF2B5EF4-FFF2-40B4-BE49-F238E27FC236}">
                <a16:creationId xmlns:a16="http://schemas.microsoft.com/office/drawing/2014/main" id="{4D2A6A35-6905-096C-A77B-45CED126475F}"/>
              </a:ext>
            </a:extLst>
          </p:cNvPr>
          <p:cNvSpPr/>
          <p:nvPr/>
        </p:nvSpPr>
        <p:spPr>
          <a:xfrm>
            <a:off x="1996440" y="5491578"/>
            <a:ext cx="403860" cy="15484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a:solidFill>
                  <a:sysClr val="windowText" lastClr="000000"/>
                </a:solidFill>
              </a:ln>
              <a:solidFill>
                <a:sysClr val="windowText" lastClr="000000"/>
              </a:solidFill>
            </a:endParaRPr>
          </a:p>
        </p:txBody>
      </p:sp>
      <p:sp>
        <p:nvSpPr>
          <p:cNvPr id="14" name="矩形 13">
            <a:extLst>
              <a:ext uri="{FF2B5EF4-FFF2-40B4-BE49-F238E27FC236}">
                <a16:creationId xmlns:a16="http://schemas.microsoft.com/office/drawing/2014/main" id="{2874D567-BC26-B47B-B356-8A17D00E521C}"/>
              </a:ext>
            </a:extLst>
          </p:cNvPr>
          <p:cNvSpPr/>
          <p:nvPr/>
        </p:nvSpPr>
        <p:spPr>
          <a:xfrm>
            <a:off x="7345680" y="4958178"/>
            <a:ext cx="297180" cy="1183542"/>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ln>
                <a:solidFill>
                  <a:sysClr val="windowText" lastClr="000000"/>
                </a:solidFill>
              </a:ln>
              <a:solidFill>
                <a:sysClr val="windowText" lastClr="000000"/>
              </a:solidFill>
            </a:endParaRPr>
          </a:p>
        </p:txBody>
      </p:sp>
      <p:sp>
        <p:nvSpPr>
          <p:cNvPr id="3" name="投影片編號版面配置區 2">
            <a:extLst>
              <a:ext uri="{FF2B5EF4-FFF2-40B4-BE49-F238E27FC236}">
                <a16:creationId xmlns:a16="http://schemas.microsoft.com/office/drawing/2014/main" id="{C53C6C37-7C08-F64B-5CE9-467114A3417F}"/>
              </a:ext>
            </a:extLst>
          </p:cNvPr>
          <p:cNvSpPr>
            <a:spLocks noGrp="1"/>
          </p:cNvSpPr>
          <p:nvPr>
            <p:ph type="sldNum" sz="quarter" idx="12"/>
          </p:nvPr>
        </p:nvSpPr>
        <p:spPr/>
        <p:txBody>
          <a:bodyPr/>
          <a:lstStyle/>
          <a:p>
            <a:fld id="{56351B7C-A235-49EA-8D90-40C11DEBC73A}" type="slidenum">
              <a:rPr lang="zh-TW" altLang="en-US" smtClean="0"/>
              <a:t>22</a:t>
            </a:fld>
            <a:endParaRPr lang="zh-TW" altLang="en-US"/>
          </a:p>
        </p:txBody>
      </p:sp>
    </p:spTree>
    <p:extLst>
      <p:ext uri="{BB962C8B-B14F-4D97-AF65-F5344CB8AC3E}">
        <p14:creationId xmlns:p14="http://schemas.microsoft.com/office/powerpoint/2010/main" val="161353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E07EA8-4ACB-C974-2C3F-724AE85738F7}"/>
              </a:ext>
            </a:extLst>
          </p:cNvPr>
          <p:cNvSpPr>
            <a:spLocks noGrp="1"/>
          </p:cNvSpPr>
          <p:nvPr>
            <p:ph type="title"/>
          </p:nvPr>
        </p:nvSpPr>
        <p:spPr/>
        <p:txBody>
          <a:bodyPr/>
          <a:lstStyle/>
          <a:p>
            <a:pPr algn="ctr"/>
            <a:r>
              <a:rPr lang="zh-TW" altLang="en-US" dirty="0"/>
              <a:t>有了研究計畫書之後</a:t>
            </a:r>
          </a:p>
        </p:txBody>
      </p:sp>
      <p:sp>
        <p:nvSpPr>
          <p:cNvPr id="4" name="右大括弧 3">
            <a:extLst>
              <a:ext uri="{FF2B5EF4-FFF2-40B4-BE49-F238E27FC236}">
                <a16:creationId xmlns:a16="http://schemas.microsoft.com/office/drawing/2014/main" id="{0EE5C513-C948-5152-6747-B986CFD855CE}"/>
              </a:ext>
            </a:extLst>
          </p:cNvPr>
          <p:cNvSpPr/>
          <p:nvPr/>
        </p:nvSpPr>
        <p:spPr>
          <a:xfrm rot="16200000">
            <a:off x="5574323" y="-1375117"/>
            <a:ext cx="822960" cy="744181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7E5BD8FF-C423-2370-32EA-B4623E8833F7}"/>
              </a:ext>
            </a:extLst>
          </p:cNvPr>
          <p:cNvSpPr txBox="1"/>
          <p:nvPr/>
        </p:nvSpPr>
        <p:spPr>
          <a:xfrm>
            <a:off x="9152710" y="3000887"/>
            <a:ext cx="1107996" cy="830997"/>
          </a:xfrm>
          <a:prstGeom prst="rect">
            <a:avLst/>
          </a:prstGeom>
          <a:noFill/>
        </p:spPr>
        <p:txBody>
          <a:bodyPr wrap="none" rtlCol="0">
            <a:spAutoFit/>
          </a:bodyPr>
          <a:lstStyle/>
          <a:p>
            <a:r>
              <a:rPr lang="zh-TW" altLang="en-US" sz="2400" b="1" dirty="0">
                <a:latin typeface="微軟正黑體 Light" panose="020B0304030504040204" pitchFamily="34" charset="-120"/>
                <a:ea typeface="微軟正黑體 Light" panose="020B0304030504040204" pitchFamily="34" charset="-120"/>
              </a:rPr>
              <a:t>受試者</a:t>
            </a:r>
            <a:endParaRPr lang="en-US" altLang="zh-TW" sz="2400" b="1" dirty="0">
              <a:latin typeface="微軟正黑體 Light" panose="020B0304030504040204" pitchFamily="34" charset="-120"/>
              <a:ea typeface="微軟正黑體 Light" panose="020B0304030504040204" pitchFamily="34" charset="-120"/>
            </a:endParaRPr>
          </a:p>
          <a:p>
            <a:r>
              <a:rPr lang="zh-TW" altLang="en-US" sz="2400" b="1" dirty="0">
                <a:latin typeface="微軟正黑體 Light" panose="020B0304030504040204" pitchFamily="34" charset="-120"/>
                <a:ea typeface="微軟正黑體 Light" panose="020B0304030504040204" pitchFamily="34" charset="-120"/>
              </a:rPr>
              <a:t>同意書</a:t>
            </a:r>
          </a:p>
        </p:txBody>
      </p:sp>
      <p:sp>
        <p:nvSpPr>
          <p:cNvPr id="6" name="文字方塊 5">
            <a:extLst>
              <a:ext uri="{FF2B5EF4-FFF2-40B4-BE49-F238E27FC236}">
                <a16:creationId xmlns:a16="http://schemas.microsoft.com/office/drawing/2014/main" id="{B93DC058-CA7F-D0B2-771A-ED4CEEBE7997}"/>
              </a:ext>
            </a:extLst>
          </p:cNvPr>
          <p:cNvSpPr txBox="1"/>
          <p:nvPr/>
        </p:nvSpPr>
        <p:spPr>
          <a:xfrm>
            <a:off x="1693114" y="3000887"/>
            <a:ext cx="1107997" cy="830997"/>
          </a:xfrm>
          <a:prstGeom prst="rect">
            <a:avLst/>
          </a:prstGeom>
          <a:noFill/>
        </p:spPr>
        <p:txBody>
          <a:bodyPr wrap="none" rtlCol="0">
            <a:spAutoFit/>
          </a:bodyPr>
          <a:lstStyle/>
          <a:p>
            <a:pPr algn="ctr"/>
            <a:r>
              <a:rPr lang="zh-TW" altLang="en-US" sz="2400" b="1" dirty="0">
                <a:latin typeface="微軟正黑體 Light" panose="020B0304030504040204" pitchFamily="34" charset="-120"/>
                <a:ea typeface="微軟正黑體 Light" panose="020B0304030504040204" pitchFamily="34" charset="-120"/>
              </a:rPr>
              <a:t>新案</a:t>
            </a:r>
            <a:endParaRPr lang="en-US" altLang="zh-TW" sz="2400" b="1" dirty="0">
              <a:latin typeface="微軟正黑體 Light" panose="020B0304030504040204" pitchFamily="34" charset="-120"/>
              <a:ea typeface="微軟正黑體 Light" panose="020B0304030504040204" pitchFamily="34" charset="-120"/>
            </a:endParaRPr>
          </a:p>
          <a:p>
            <a:pPr algn="ctr"/>
            <a:r>
              <a:rPr lang="zh-TW" altLang="en-US" sz="2400" b="1" dirty="0">
                <a:latin typeface="微軟正黑體 Light" panose="020B0304030504040204" pitchFamily="34" charset="-120"/>
                <a:ea typeface="微軟正黑體 Light" panose="020B0304030504040204" pitchFamily="34" charset="-120"/>
              </a:rPr>
              <a:t>申請書</a:t>
            </a:r>
          </a:p>
        </p:txBody>
      </p:sp>
      <p:sp>
        <p:nvSpPr>
          <p:cNvPr id="7" name="文字方塊 6">
            <a:extLst>
              <a:ext uri="{FF2B5EF4-FFF2-40B4-BE49-F238E27FC236}">
                <a16:creationId xmlns:a16="http://schemas.microsoft.com/office/drawing/2014/main" id="{403447E7-4793-4A63-3ED3-5A15BD013290}"/>
              </a:ext>
            </a:extLst>
          </p:cNvPr>
          <p:cNvSpPr txBox="1"/>
          <p:nvPr/>
        </p:nvSpPr>
        <p:spPr>
          <a:xfrm>
            <a:off x="2147116" y="3916067"/>
            <a:ext cx="2242004" cy="646331"/>
          </a:xfrm>
          <a:prstGeom prst="rect">
            <a:avLst/>
          </a:prstGeom>
          <a:noFill/>
        </p:spPr>
        <p:txBody>
          <a:bodyPr wrap="square">
            <a:spAutoFit/>
          </a:bodyPr>
          <a:lstStyle/>
          <a:p>
            <a:r>
              <a:rPr lang="zh-TW" altLang="en-US" b="1" i="1" dirty="0">
                <a:solidFill>
                  <a:srgbClr val="FF0000"/>
                </a:solidFill>
                <a:latin typeface="微軟正黑體" panose="020B0604030504040204" pitchFamily="34" charset="-120"/>
                <a:ea typeface="微軟正黑體" panose="020B0604030504040204" pitchFamily="34" charset="-120"/>
              </a:rPr>
              <a:t>建議先處理，可以幫助你釐清研究架構</a:t>
            </a:r>
            <a:endParaRPr lang="zh-TW" altLang="en-US" b="1" i="1" dirty="0">
              <a:solidFill>
                <a:srgbClr val="FF0000"/>
              </a:solidFill>
            </a:endParaRPr>
          </a:p>
        </p:txBody>
      </p:sp>
      <p:sp>
        <p:nvSpPr>
          <p:cNvPr id="3" name="投影片編號版面配置區 2">
            <a:extLst>
              <a:ext uri="{FF2B5EF4-FFF2-40B4-BE49-F238E27FC236}">
                <a16:creationId xmlns:a16="http://schemas.microsoft.com/office/drawing/2014/main" id="{7DA5D800-4C7F-6626-B108-4473F401EFCF}"/>
              </a:ext>
            </a:extLst>
          </p:cNvPr>
          <p:cNvSpPr>
            <a:spLocks noGrp="1"/>
          </p:cNvSpPr>
          <p:nvPr>
            <p:ph type="sldNum" sz="quarter" idx="12"/>
          </p:nvPr>
        </p:nvSpPr>
        <p:spPr/>
        <p:txBody>
          <a:bodyPr/>
          <a:lstStyle/>
          <a:p>
            <a:fld id="{56351B7C-A235-49EA-8D90-40C11DEBC73A}" type="slidenum">
              <a:rPr lang="zh-TW" altLang="en-US" smtClean="0"/>
              <a:t>23</a:t>
            </a:fld>
            <a:endParaRPr lang="zh-TW" altLang="en-US"/>
          </a:p>
        </p:txBody>
      </p:sp>
    </p:spTree>
    <p:extLst>
      <p:ext uri="{BB962C8B-B14F-4D97-AF65-F5344CB8AC3E}">
        <p14:creationId xmlns:p14="http://schemas.microsoft.com/office/powerpoint/2010/main" val="1624382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D22886-C4B0-DA90-DFAA-D8A3F64BF74B}"/>
              </a:ext>
            </a:extLst>
          </p:cNvPr>
          <p:cNvSpPr>
            <a:spLocks noGrp="1"/>
          </p:cNvSpPr>
          <p:nvPr>
            <p:ph type="title"/>
          </p:nvPr>
        </p:nvSpPr>
        <p:spPr/>
        <p:txBody>
          <a:bodyPr>
            <a:normAutofit/>
          </a:bodyPr>
          <a:lstStyle/>
          <a:p>
            <a:pPr algn="ctr"/>
            <a:r>
              <a:rPr lang="zh-TW" altLang="en-US" sz="4400" b="1" dirty="0">
                <a:latin typeface="微軟正黑體 Light" panose="020B0304030504040204" pitchFamily="34" charset="-120"/>
                <a:ea typeface="微軟正黑體 Light" panose="020B0304030504040204" pitchFamily="34" charset="-120"/>
              </a:rPr>
              <a:t>新案申請書</a:t>
            </a:r>
            <a:endParaRPr lang="zh-TW" altLang="en-US" dirty="0"/>
          </a:p>
        </p:txBody>
      </p:sp>
      <p:sp>
        <p:nvSpPr>
          <p:cNvPr id="3" name="內容版面配置區 2">
            <a:extLst>
              <a:ext uri="{FF2B5EF4-FFF2-40B4-BE49-F238E27FC236}">
                <a16:creationId xmlns:a16="http://schemas.microsoft.com/office/drawing/2014/main" id="{2E771F2E-DBDA-13CF-3F1D-BB7C91F4A707}"/>
              </a:ext>
            </a:extLst>
          </p:cNvPr>
          <p:cNvSpPr>
            <a:spLocks noGrp="1"/>
          </p:cNvSpPr>
          <p:nvPr>
            <p:ph idx="1"/>
          </p:nvPr>
        </p:nvSpPr>
        <p:spPr/>
        <p:txBody>
          <a:bodyPr/>
          <a:lstStyle/>
          <a:p>
            <a:r>
              <a:rPr lang="en-US" altLang="zh-TW" dirty="0"/>
              <a:t>https://drive.google.com/drive/folders/186R7tmmDZYny9DoJ5nVBQsITmcur63bb</a:t>
            </a:r>
            <a:endParaRPr lang="zh-TW" altLang="en-US" dirty="0"/>
          </a:p>
        </p:txBody>
      </p:sp>
      <p:sp>
        <p:nvSpPr>
          <p:cNvPr id="4" name="投影片編號版面配置區 3">
            <a:extLst>
              <a:ext uri="{FF2B5EF4-FFF2-40B4-BE49-F238E27FC236}">
                <a16:creationId xmlns:a16="http://schemas.microsoft.com/office/drawing/2014/main" id="{358343E2-999E-B33E-C763-68447E43EA18}"/>
              </a:ext>
            </a:extLst>
          </p:cNvPr>
          <p:cNvSpPr>
            <a:spLocks noGrp="1"/>
          </p:cNvSpPr>
          <p:nvPr>
            <p:ph type="sldNum" sz="quarter" idx="12"/>
          </p:nvPr>
        </p:nvSpPr>
        <p:spPr/>
        <p:txBody>
          <a:bodyPr/>
          <a:lstStyle/>
          <a:p>
            <a:fld id="{56351B7C-A235-49EA-8D90-40C11DEBC73A}" type="slidenum">
              <a:rPr lang="zh-TW" altLang="en-US" smtClean="0"/>
              <a:t>24</a:t>
            </a:fld>
            <a:endParaRPr lang="zh-TW" altLang="en-US"/>
          </a:p>
        </p:txBody>
      </p:sp>
    </p:spTree>
    <p:extLst>
      <p:ext uri="{BB962C8B-B14F-4D97-AF65-F5344CB8AC3E}">
        <p14:creationId xmlns:p14="http://schemas.microsoft.com/office/powerpoint/2010/main" val="2924148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2204A9-D739-7145-6F6C-FA7A6A063336}"/>
              </a:ext>
            </a:extLst>
          </p:cNvPr>
          <p:cNvSpPr>
            <a:spLocks noGrp="1"/>
          </p:cNvSpPr>
          <p:nvPr>
            <p:ph type="title"/>
          </p:nvPr>
        </p:nvSpPr>
        <p:spPr/>
        <p:txBody>
          <a:bodyPr/>
          <a:lstStyle/>
          <a:p>
            <a:pPr algn="ctr"/>
            <a:r>
              <a:rPr lang="zh-TW" altLang="en-US" sz="4400" b="1" dirty="0">
                <a:latin typeface="微軟正黑體 Light" panose="020B0304030504040204" pitchFamily="34" charset="-120"/>
                <a:ea typeface="微軟正黑體 Light" panose="020B0304030504040204" pitchFamily="34" charset="-120"/>
              </a:rPr>
              <a:t>新案申請書須注意之細節</a:t>
            </a:r>
            <a:endParaRPr lang="zh-TW" altLang="en-US" dirty="0"/>
          </a:p>
        </p:txBody>
      </p:sp>
      <p:sp>
        <p:nvSpPr>
          <p:cNvPr id="3" name="內容版面配置區 2">
            <a:extLst>
              <a:ext uri="{FF2B5EF4-FFF2-40B4-BE49-F238E27FC236}">
                <a16:creationId xmlns:a16="http://schemas.microsoft.com/office/drawing/2014/main" id="{6D7BDFDF-0B0A-CDAB-5DF2-10C155A67AB8}"/>
              </a:ext>
            </a:extLst>
          </p:cNvPr>
          <p:cNvSpPr>
            <a:spLocks noGrp="1"/>
          </p:cNvSpPr>
          <p:nvPr>
            <p:ph idx="1"/>
          </p:nvPr>
        </p:nvSpPr>
        <p:spPr/>
        <p:txBody>
          <a:bodyPr/>
          <a:lstStyle/>
          <a:p>
            <a:r>
              <a:rPr lang="zh-TW" altLang="en-US" dirty="0"/>
              <a:t>收案地點</a:t>
            </a:r>
            <a:endParaRPr lang="en-US" altLang="zh-TW" dirty="0"/>
          </a:p>
          <a:p>
            <a:r>
              <a:rPr lang="zh-TW" altLang="en-US" dirty="0"/>
              <a:t>經費來源</a:t>
            </a:r>
            <a:endParaRPr lang="en-US" altLang="zh-TW" dirty="0"/>
          </a:p>
          <a:p>
            <a:r>
              <a:rPr lang="zh-TW" altLang="en-US" dirty="0"/>
              <a:t>多中心</a:t>
            </a:r>
            <a:r>
              <a:rPr lang="en-US" altLang="zh-TW" dirty="0"/>
              <a:t>/</a:t>
            </a:r>
            <a:r>
              <a:rPr lang="zh-TW" altLang="en-US" dirty="0"/>
              <a:t>單一中心</a:t>
            </a:r>
            <a:endParaRPr lang="en-US" altLang="zh-TW" dirty="0"/>
          </a:p>
          <a:p>
            <a:r>
              <a:rPr lang="zh-TW" altLang="en-US" b="1" dirty="0"/>
              <a:t>易受傷害族群，例如：精神患者、學生</a:t>
            </a:r>
            <a:endParaRPr lang="en-US" altLang="zh-TW" b="1" dirty="0"/>
          </a:p>
          <a:p>
            <a:pPr lvl="1"/>
            <a:r>
              <a:rPr lang="zh-TW" altLang="en-US" dirty="0"/>
              <a:t>如果可以請盡量於研究設計時處理。</a:t>
            </a:r>
            <a:endParaRPr lang="en-US" altLang="zh-TW" dirty="0"/>
          </a:p>
          <a:p>
            <a:r>
              <a:rPr lang="zh-TW" altLang="en-US" dirty="0"/>
              <a:t>要給受試者多少錢以及什麼時候給</a:t>
            </a:r>
            <a:endParaRPr lang="en-US" altLang="zh-TW" dirty="0"/>
          </a:p>
          <a:p>
            <a:pPr lvl="1"/>
            <a:r>
              <a:rPr lang="zh-TW" altLang="en-US" dirty="0"/>
              <a:t>注意：給現金</a:t>
            </a:r>
            <a:r>
              <a:rPr lang="en-US" altLang="zh-TW" dirty="0"/>
              <a:t>/</a:t>
            </a:r>
            <a:r>
              <a:rPr lang="zh-TW" altLang="en-US" dirty="0"/>
              <a:t>禮券，請詢問實驗室老闆</a:t>
            </a:r>
            <a:r>
              <a:rPr lang="en-US" altLang="zh-TW" dirty="0"/>
              <a:t>/</a:t>
            </a:r>
            <a:r>
              <a:rPr lang="zh-TW" altLang="en-US" dirty="0"/>
              <a:t>核銷人員</a:t>
            </a:r>
            <a:endParaRPr lang="en-US" altLang="zh-TW" dirty="0"/>
          </a:p>
        </p:txBody>
      </p:sp>
      <p:sp>
        <p:nvSpPr>
          <p:cNvPr id="4" name="投影片編號版面配置區 3">
            <a:extLst>
              <a:ext uri="{FF2B5EF4-FFF2-40B4-BE49-F238E27FC236}">
                <a16:creationId xmlns:a16="http://schemas.microsoft.com/office/drawing/2014/main" id="{9AFA0B29-AC99-7A2B-D654-44FAF67937D9}"/>
              </a:ext>
            </a:extLst>
          </p:cNvPr>
          <p:cNvSpPr>
            <a:spLocks noGrp="1"/>
          </p:cNvSpPr>
          <p:nvPr>
            <p:ph type="sldNum" sz="quarter" idx="12"/>
          </p:nvPr>
        </p:nvSpPr>
        <p:spPr/>
        <p:txBody>
          <a:bodyPr/>
          <a:lstStyle/>
          <a:p>
            <a:fld id="{56351B7C-A235-49EA-8D90-40C11DEBC73A}" type="slidenum">
              <a:rPr lang="zh-TW" altLang="en-US" smtClean="0"/>
              <a:t>25</a:t>
            </a:fld>
            <a:endParaRPr lang="zh-TW" altLang="en-US"/>
          </a:p>
        </p:txBody>
      </p:sp>
    </p:spTree>
    <p:extLst>
      <p:ext uri="{BB962C8B-B14F-4D97-AF65-F5344CB8AC3E}">
        <p14:creationId xmlns:p14="http://schemas.microsoft.com/office/powerpoint/2010/main" val="1009358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B18546-3F7A-D2F6-E9DF-63502C43D9ED}"/>
              </a:ext>
            </a:extLst>
          </p:cNvPr>
          <p:cNvSpPr>
            <a:spLocks noGrp="1"/>
          </p:cNvSpPr>
          <p:nvPr>
            <p:ph type="title"/>
          </p:nvPr>
        </p:nvSpPr>
        <p:spPr/>
        <p:txBody>
          <a:bodyPr/>
          <a:lstStyle/>
          <a:p>
            <a:pPr algn="ctr"/>
            <a:r>
              <a:rPr lang="zh-TW" altLang="en-US" dirty="0"/>
              <a:t>受試者同意書</a:t>
            </a:r>
          </a:p>
        </p:txBody>
      </p:sp>
      <p:sp>
        <p:nvSpPr>
          <p:cNvPr id="3" name="內容版面配置區 2">
            <a:extLst>
              <a:ext uri="{FF2B5EF4-FFF2-40B4-BE49-F238E27FC236}">
                <a16:creationId xmlns:a16="http://schemas.microsoft.com/office/drawing/2014/main" id="{E0671DCB-31AB-8133-13B5-7D8E035E4469}"/>
              </a:ext>
            </a:extLst>
          </p:cNvPr>
          <p:cNvSpPr>
            <a:spLocks noGrp="1"/>
          </p:cNvSpPr>
          <p:nvPr>
            <p:ph idx="1"/>
          </p:nvPr>
        </p:nvSpPr>
        <p:spPr/>
        <p:txBody>
          <a:bodyPr/>
          <a:lstStyle/>
          <a:p>
            <a:r>
              <a:rPr lang="en-US" altLang="zh-TW" dirty="0"/>
              <a:t>https://drive.google.com/drive/folders/186R7tmmDZYny9DoJ5nVBQsITmcur63bb</a:t>
            </a:r>
          </a:p>
          <a:p>
            <a:endParaRPr lang="zh-TW" altLang="en-US" dirty="0"/>
          </a:p>
          <a:p>
            <a:r>
              <a:rPr lang="zh-TW" altLang="en-US" dirty="0"/>
              <a:t>撰寫原則：</a:t>
            </a:r>
            <a:endParaRPr lang="en-US" altLang="zh-TW" dirty="0"/>
          </a:p>
          <a:p>
            <a:pPr lvl="1"/>
            <a:r>
              <a:rPr lang="zh-TW" altLang="en-US" dirty="0"/>
              <a:t>以高中畢業可以理解為原則</a:t>
            </a:r>
            <a:endParaRPr lang="en-US" altLang="zh-TW" dirty="0"/>
          </a:p>
          <a:p>
            <a:pPr lvl="1"/>
            <a:r>
              <a:rPr lang="zh-TW" altLang="en-US" dirty="0"/>
              <a:t>如果有收小朋友的話，記得要準備注音版的</a:t>
            </a:r>
            <a:endParaRPr lang="en-US" altLang="zh-TW" dirty="0"/>
          </a:p>
          <a:p>
            <a:pPr lvl="1"/>
            <a:r>
              <a:rPr lang="zh-TW" altLang="en-US" dirty="0"/>
              <a:t>避免專業</a:t>
            </a:r>
            <a:r>
              <a:rPr lang="en-US" altLang="zh-TW" dirty="0"/>
              <a:t>/</a:t>
            </a:r>
            <a:r>
              <a:rPr lang="zh-TW" altLang="en-US" dirty="0"/>
              <a:t>英文詞彙。</a:t>
            </a:r>
            <a:endParaRPr lang="en-US" altLang="zh-TW" dirty="0"/>
          </a:p>
          <a:p>
            <a:pPr lvl="2"/>
            <a:r>
              <a:rPr lang="zh-TW" altLang="en-US" dirty="0"/>
              <a:t>例如：信度→ 可靠程度</a:t>
            </a:r>
          </a:p>
        </p:txBody>
      </p:sp>
      <p:sp>
        <p:nvSpPr>
          <p:cNvPr id="5" name="投影片編號版面配置區 4">
            <a:extLst>
              <a:ext uri="{FF2B5EF4-FFF2-40B4-BE49-F238E27FC236}">
                <a16:creationId xmlns:a16="http://schemas.microsoft.com/office/drawing/2014/main" id="{F4051D64-4EF0-896C-18C1-F56B99313DC6}"/>
              </a:ext>
            </a:extLst>
          </p:cNvPr>
          <p:cNvSpPr>
            <a:spLocks noGrp="1"/>
          </p:cNvSpPr>
          <p:nvPr>
            <p:ph type="sldNum" sz="quarter" idx="12"/>
          </p:nvPr>
        </p:nvSpPr>
        <p:spPr/>
        <p:txBody>
          <a:bodyPr/>
          <a:lstStyle/>
          <a:p>
            <a:fld id="{56351B7C-A235-49EA-8D90-40C11DEBC73A}" type="slidenum">
              <a:rPr lang="zh-TW" altLang="en-US" smtClean="0"/>
              <a:t>26</a:t>
            </a:fld>
            <a:endParaRPr lang="zh-TW" altLang="en-US"/>
          </a:p>
        </p:txBody>
      </p:sp>
    </p:spTree>
    <p:extLst>
      <p:ext uri="{BB962C8B-B14F-4D97-AF65-F5344CB8AC3E}">
        <p14:creationId xmlns:p14="http://schemas.microsoft.com/office/powerpoint/2010/main" val="1715126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2204A9-D739-7145-6F6C-FA7A6A063336}"/>
              </a:ext>
            </a:extLst>
          </p:cNvPr>
          <p:cNvSpPr>
            <a:spLocks noGrp="1"/>
          </p:cNvSpPr>
          <p:nvPr>
            <p:ph type="title"/>
          </p:nvPr>
        </p:nvSpPr>
        <p:spPr/>
        <p:txBody>
          <a:bodyPr/>
          <a:lstStyle/>
          <a:p>
            <a:pPr algn="ctr"/>
            <a:r>
              <a:rPr lang="zh-TW" altLang="en-US" sz="4400" b="1" dirty="0">
                <a:latin typeface="微軟正黑體 Light" panose="020B0304030504040204" pitchFamily="34" charset="-120"/>
                <a:ea typeface="微軟正黑體 Light" panose="020B0304030504040204" pitchFamily="34" charset="-120"/>
              </a:rPr>
              <a:t>受試者同意書須注意之細節</a:t>
            </a:r>
            <a:endParaRPr lang="zh-TW" altLang="en-US" dirty="0"/>
          </a:p>
        </p:txBody>
      </p:sp>
      <p:sp>
        <p:nvSpPr>
          <p:cNvPr id="3" name="內容版面配置區 2">
            <a:extLst>
              <a:ext uri="{FF2B5EF4-FFF2-40B4-BE49-F238E27FC236}">
                <a16:creationId xmlns:a16="http://schemas.microsoft.com/office/drawing/2014/main" id="{6D7BDFDF-0B0A-CDAB-5DF2-10C155A67AB8}"/>
              </a:ext>
            </a:extLst>
          </p:cNvPr>
          <p:cNvSpPr>
            <a:spLocks noGrp="1"/>
          </p:cNvSpPr>
          <p:nvPr>
            <p:ph idx="1"/>
          </p:nvPr>
        </p:nvSpPr>
        <p:spPr>
          <a:xfrm>
            <a:off x="664029" y="1689100"/>
            <a:ext cx="10515600" cy="4667250"/>
          </a:xfrm>
        </p:spPr>
        <p:txBody>
          <a:bodyPr>
            <a:normAutofit/>
          </a:bodyPr>
          <a:lstStyle/>
          <a:p>
            <a:r>
              <a:rPr lang="zh-TW" altLang="en-US" sz="1800" dirty="0"/>
              <a:t>對於受試者「個體」要做什麼，要做多久，什麼時候拿到受試者費</a:t>
            </a:r>
            <a:endParaRPr lang="en-US" altLang="zh-TW" sz="1800" dirty="0"/>
          </a:p>
          <a:p>
            <a:pPr lvl="1"/>
            <a:r>
              <a:rPr lang="zh-TW" altLang="en-US" sz="1600" dirty="0"/>
              <a:t>例如：每位受試者會接受</a:t>
            </a:r>
            <a:r>
              <a:rPr lang="en-US" altLang="zh-TW" sz="1600" dirty="0"/>
              <a:t>2</a:t>
            </a:r>
            <a:r>
              <a:rPr lang="zh-TW" altLang="en-US" sz="1600" dirty="0"/>
              <a:t>回合，</a:t>
            </a:r>
            <a:r>
              <a:rPr lang="en-US" altLang="zh-TW" sz="1600" dirty="0"/>
              <a:t>1</a:t>
            </a:r>
            <a:r>
              <a:rPr lang="zh-TW" altLang="en-US" sz="1600" dirty="0"/>
              <a:t>回合</a:t>
            </a:r>
            <a:r>
              <a:rPr lang="en-US" altLang="zh-TW" sz="1600" dirty="0"/>
              <a:t>3</a:t>
            </a:r>
            <a:r>
              <a:rPr lang="zh-TW" altLang="en-US" sz="1600" dirty="0"/>
              <a:t>次之評估，每次約</a:t>
            </a:r>
            <a:r>
              <a:rPr lang="en-US" altLang="zh-TW" sz="1600" dirty="0"/>
              <a:t>60</a:t>
            </a:r>
            <a:r>
              <a:rPr lang="zh-TW" altLang="en-US" sz="1600" dirty="0"/>
              <a:t>分鐘，每次評估結束可簽收受試者費</a:t>
            </a:r>
            <a:r>
              <a:rPr lang="en-US" altLang="zh-TW" sz="1600" dirty="0"/>
              <a:t>100</a:t>
            </a:r>
            <a:r>
              <a:rPr lang="zh-TW" altLang="en-US" sz="1600" dirty="0"/>
              <a:t>元禮券</a:t>
            </a:r>
            <a:endParaRPr lang="en-US" altLang="zh-TW" sz="1600" dirty="0"/>
          </a:p>
          <a:p>
            <a:endParaRPr lang="en-US" altLang="zh-TW" sz="1800" dirty="0"/>
          </a:p>
          <a:p>
            <a:r>
              <a:rPr lang="zh-TW" altLang="en-US" sz="1800" dirty="0"/>
              <a:t>明文需不需要錄音錄影</a:t>
            </a:r>
            <a:r>
              <a:rPr lang="en-US" altLang="zh-TW" sz="1800" dirty="0"/>
              <a:t>?</a:t>
            </a:r>
          </a:p>
          <a:p>
            <a:pPr lvl="1"/>
            <a:r>
              <a:rPr lang="zh-TW" altLang="en-US" sz="1600" dirty="0"/>
              <a:t>例如：本研究將於進行測驗</a:t>
            </a:r>
            <a:r>
              <a:rPr lang="en-US" altLang="zh-TW" sz="1600" dirty="0"/>
              <a:t>A</a:t>
            </a:r>
            <a:r>
              <a:rPr lang="zh-TW" altLang="en-US" sz="1600" dirty="0"/>
              <a:t>時以電腦內置鏡頭進行錄影，並全程錄音。</a:t>
            </a:r>
            <a:endParaRPr lang="en-US" altLang="zh-TW" sz="1600" dirty="0"/>
          </a:p>
          <a:p>
            <a:endParaRPr lang="en-US" altLang="zh-TW" sz="1800" dirty="0"/>
          </a:p>
          <a:p>
            <a:r>
              <a:rPr lang="zh-TW" altLang="en-US" sz="1800" dirty="0"/>
              <a:t>實際受試者</a:t>
            </a:r>
            <a:r>
              <a:rPr lang="en-US" altLang="zh-TW" sz="1800" dirty="0"/>
              <a:t>【</a:t>
            </a:r>
            <a:r>
              <a:rPr lang="zh-TW" altLang="en-US" sz="1800" dirty="0"/>
              <a:t>電子資料</a:t>
            </a:r>
            <a:r>
              <a:rPr lang="en-US" altLang="zh-TW" sz="1800" dirty="0"/>
              <a:t>】</a:t>
            </a:r>
            <a:r>
              <a:rPr lang="zh-TW" altLang="en-US" sz="1800" dirty="0"/>
              <a:t>和</a:t>
            </a:r>
            <a:r>
              <a:rPr lang="en-US" altLang="zh-TW" sz="1800" dirty="0"/>
              <a:t>【</a:t>
            </a:r>
            <a:r>
              <a:rPr lang="zh-TW" altLang="en-US" sz="1800" dirty="0"/>
              <a:t>紙本文件</a:t>
            </a:r>
            <a:r>
              <a:rPr lang="en-US" altLang="zh-TW" sz="1800" dirty="0"/>
              <a:t>】</a:t>
            </a:r>
            <a:r>
              <a:rPr lang="zh-TW" altLang="en-US" sz="1800" dirty="0"/>
              <a:t>將要怎麼保存，後續可如何使用？</a:t>
            </a:r>
            <a:endParaRPr lang="en-US" altLang="zh-TW" sz="1800" dirty="0"/>
          </a:p>
          <a:p>
            <a:pPr lvl="1"/>
            <a:r>
              <a:rPr lang="zh-TW" altLang="en-US" sz="1600" dirty="0"/>
              <a:t> 例如：受試者之紙本文件將存放於</a:t>
            </a:r>
            <a:r>
              <a:rPr lang="en-US" altLang="zh-TW" sz="1600" dirty="0"/>
              <a:t>OOO</a:t>
            </a:r>
            <a:r>
              <a:rPr lang="zh-TW" altLang="en-US" sz="1600" dirty="0"/>
              <a:t>室之上鎖櫃中。電子資料將於每次研究結束後從電腦移至加密硬碟中，不經由網路傳輸。</a:t>
            </a:r>
            <a:endParaRPr lang="en-US" altLang="zh-TW" sz="1800" dirty="0"/>
          </a:p>
          <a:p>
            <a:endParaRPr lang="en-US" altLang="zh-TW" sz="1800" dirty="0"/>
          </a:p>
          <a:p>
            <a:pPr marL="0" indent="0">
              <a:buNone/>
            </a:pPr>
            <a:endParaRPr lang="en-US" altLang="zh-TW" sz="1800" dirty="0"/>
          </a:p>
        </p:txBody>
      </p:sp>
      <p:sp>
        <p:nvSpPr>
          <p:cNvPr id="4" name="投影片編號版面配置區 3">
            <a:extLst>
              <a:ext uri="{FF2B5EF4-FFF2-40B4-BE49-F238E27FC236}">
                <a16:creationId xmlns:a16="http://schemas.microsoft.com/office/drawing/2014/main" id="{CAD0ECC2-CAAF-E633-3EE0-2C5F2EB77277}"/>
              </a:ext>
            </a:extLst>
          </p:cNvPr>
          <p:cNvSpPr>
            <a:spLocks noGrp="1"/>
          </p:cNvSpPr>
          <p:nvPr>
            <p:ph type="sldNum" sz="quarter" idx="12"/>
          </p:nvPr>
        </p:nvSpPr>
        <p:spPr/>
        <p:txBody>
          <a:bodyPr/>
          <a:lstStyle/>
          <a:p>
            <a:fld id="{56351B7C-A235-49EA-8D90-40C11DEBC73A}" type="slidenum">
              <a:rPr lang="zh-TW" altLang="en-US" smtClean="0"/>
              <a:t>27</a:t>
            </a:fld>
            <a:endParaRPr lang="zh-TW" altLang="en-US"/>
          </a:p>
        </p:txBody>
      </p:sp>
      <p:sp>
        <p:nvSpPr>
          <p:cNvPr id="5" name="矩形 4">
            <a:extLst>
              <a:ext uri="{FF2B5EF4-FFF2-40B4-BE49-F238E27FC236}">
                <a16:creationId xmlns:a16="http://schemas.microsoft.com/office/drawing/2014/main" id="{82FDEFD0-1E6E-5362-0373-E1899DF30764}"/>
              </a:ext>
            </a:extLst>
          </p:cNvPr>
          <p:cNvSpPr/>
          <p:nvPr/>
        </p:nvSpPr>
        <p:spPr>
          <a:xfrm>
            <a:off x="1399489" y="4844433"/>
            <a:ext cx="5996656" cy="1648442"/>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！！建議增加：</a:t>
            </a:r>
            <a:endParaRPr lang="en-US" altLang="zh-TW" sz="1300" dirty="0">
              <a:solidFill>
                <a:srgbClr val="426513"/>
              </a:solidFill>
              <a:latin typeface="Consolas" panose="020B0609020204030204" pitchFamily="49" charset="0"/>
              <a:ea typeface="微軟正黑體" panose="020B0604030504040204" pitchFamily="34" charset="-120"/>
            </a:endParaRPr>
          </a:p>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在同意書</a:t>
            </a:r>
            <a:r>
              <a:rPr lang="en-US" altLang="zh-TW" sz="1300" dirty="0">
                <a:solidFill>
                  <a:srgbClr val="426513"/>
                </a:solidFill>
                <a:latin typeface="Consolas" panose="020B0609020204030204" pitchFamily="49" charset="0"/>
                <a:ea typeface="微軟正黑體" panose="020B0604030504040204" pitchFamily="34" charset="-120"/>
              </a:rPr>
              <a:t>【</a:t>
            </a:r>
            <a:r>
              <a:rPr lang="zh-TW" altLang="en-US" sz="1300" dirty="0">
                <a:solidFill>
                  <a:srgbClr val="426513"/>
                </a:solidFill>
                <a:latin typeface="Consolas" panose="020B0609020204030204" pitchFamily="49" charset="0"/>
                <a:ea typeface="微軟正黑體" panose="020B0604030504040204" pitchFamily="34" charset="-120"/>
              </a:rPr>
              <a:t>研究材料之保存期限及運用規劃</a:t>
            </a:r>
            <a:r>
              <a:rPr lang="en-US" altLang="zh-TW" sz="1300" dirty="0">
                <a:solidFill>
                  <a:srgbClr val="426513"/>
                </a:solidFill>
                <a:latin typeface="Consolas" panose="020B0609020204030204" pitchFamily="49" charset="0"/>
                <a:ea typeface="微軟正黑體" panose="020B0604030504040204" pitchFamily="34" charset="-120"/>
              </a:rPr>
              <a:t>】</a:t>
            </a:r>
            <a:r>
              <a:rPr lang="zh-TW" altLang="en-US" sz="1300" dirty="0">
                <a:solidFill>
                  <a:srgbClr val="426513"/>
                </a:solidFill>
                <a:latin typeface="Consolas" panose="020B0609020204030204" pitchFamily="49" charset="0"/>
                <a:ea typeface="微軟正黑體" panose="020B0604030504040204" pitchFamily="34" charset="-120"/>
              </a:rPr>
              <a:t>的欄位，強烈建議呈現以下內容（方便主持人可將此研究資料進行次級資料分析</a:t>
            </a:r>
            <a:r>
              <a:rPr lang="en-US" altLang="zh-TW" sz="1300" dirty="0">
                <a:solidFill>
                  <a:srgbClr val="426513"/>
                </a:solidFill>
                <a:latin typeface="Consolas" panose="020B0609020204030204" pitchFamily="49" charset="0"/>
                <a:ea typeface="微軟正黑體" panose="020B0604030504040204" pitchFamily="34" charset="-120"/>
              </a:rPr>
              <a:t>…</a:t>
            </a:r>
            <a:r>
              <a:rPr lang="zh-TW" altLang="en-US" sz="1300" dirty="0">
                <a:solidFill>
                  <a:srgbClr val="426513"/>
                </a:solidFill>
                <a:latin typeface="Consolas" panose="020B0609020204030204" pitchFamily="49" charset="0"/>
                <a:ea typeface="微軟正黑體" panose="020B0604030504040204" pitchFamily="34" charset="-120"/>
              </a:rPr>
              <a:t>）</a:t>
            </a:r>
            <a:endParaRPr lang="en-US" altLang="zh-TW" sz="1300" dirty="0">
              <a:solidFill>
                <a:srgbClr val="426513"/>
              </a:solidFill>
              <a:latin typeface="Consolas" panose="020B0609020204030204" pitchFamily="49" charset="0"/>
              <a:ea typeface="微軟正黑體" panose="020B0604030504040204" pitchFamily="34" charset="-120"/>
            </a:endParaRPr>
          </a:p>
          <a:p>
            <a:pPr>
              <a:lnSpc>
                <a:spcPct val="114000"/>
              </a:lnSpc>
            </a:pPr>
            <a:endParaRPr lang="en-US" altLang="zh-TW" sz="1300" dirty="0">
              <a:solidFill>
                <a:srgbClr val="426513"/>
              </a:solidFill>
              <a:latin typeface="Consolas" panose="020B0609020204030204" pitchFamily="49" charset="0"/>
              <a:ea typeface="微軟正黑體" panose="020B0604030504040204" pitchFamily="34" charset="-120"/>
            </a:endParaRPr>
          </a:p>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請問您是否同意本研究資料與資訊運用在本研究目的及本研究目的之相關領域內？</a:t>
            </a:r>
          </a:p>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 同意運用於本研究目的及本研究目的之相關領域 </a:t>
            </a:r>
          </a:p>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 不同意，僅能運用於本研究目的</a:t>
            </a:r>
          </a:p>
          <a:p>
            <a:pPr>
              <a:lnSpc>
                <a:spcPct val="114000"/>
              </a:lnSpc>
            </a:pPr>
            <a:endParaRPr lang="en-US" altLang="zh-TW" sz="1300" dirty="0">
              <a:solidFill>
                <a:srgbClr val="426513"/>
              </a:solidFill>
              <a:latin typeface="Consolas" panose="020B0609020204030204" pitchFamily="49" charset="0"/>
              <a:ea typeface="微軟正黑體" panose="020B0604030504040204" pitchFamily="34" charset="-120"/>
            </a:endParaRPr>
          </a:p>
        </p:txBody>
      </p:sp>
    </p:spTree>
    <p:extLst>
      <p:ext uri="{BB962C8B-B14F-4D97-AF65-F5344CB8AC3E}">
        <p14:creationId xmlns:p14="http://schemas.microsoft.com/office/powerpoint/2010/main" val="554508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7721A9-57BE-12F7-1D27-E59A4C2AB09B}"/>
              </a:ext>
            </a:extLst>
          </p:cNvPr>
          <p:cNvSpPr>
            <a:spLocks noGrp="1"/>
          </p:cNvSpPr>
          <p:nvPr>
            <p:ph type="title"/>
          </p:nvPr>
        </p:nvSpPr>
        <p:spPr/>
        <p:txBody>
          <a:bodyPr/>
          <a:lstStyle/>
          <a:p>
            <a:pPr algn="ctr"/>
            <a:r>
              <a:rPr lang="zh-TW" altLang="en-US" dirty="0"/>
              <a:t>絕對不能忘記！！！！</a:t>
            </a:r>
          </a:p>
        </p:txBody>
      </p:sp>
      <p:sp>
        <p:nvSpPr>
          <p:cNvPr id="3" name="內容版面配置區 2">
            <a:extLst>
              <a:ext uri="{FF2B5EF4-FFF2-40B4-BE49-F238E27FC236}">
                <a16:creationId xmlns:a16="http://schemas.microsoft.com/office/drawing/2014/main" id="{536355B4-8049-25F5-F39F-561C135F8392}"/>
              </a:ext>
            </a:extLst>
          </p:cNvPr>
          <p:cNvSpPr>
            <a:spLocks noGrp="1"/>
          </p:cNvSpPr>
          <p:nvPr>
            <p:ph idx="1"/>
          </p:nvPr>
        </p:nvSpPr>
        <p:spPr/>
        <p:txBody>
          <a:bodyPr/>
          <a:lstStyle/>
          <a:p>
            <a:r>
              <a:rPr lang="zh-TW" altLang="en-US" dirty="0"/>
              <a:t>文件要加註版本日期</a:t>
            </a:r>
            <a:endParaRPr lang="en-US" altLang="zh-TW" dirty="0"/>
          </a:p>
          <a:p>
            <a:endParaRPr lang="en-US" altLang="zh-TW" dirty="0"/>
          </a:p>
          <a:p>
            <a:pPr lvl="1"/>
            <a:r>
              <a:rPr lang="zh-TW" altLang="en-US" dirty="0"/>
              <a:t>請養成檔案加註日期的習慣：）</a:t>
            </a:r>
            <a:endParaRPr lang="en-US" altLang="zh-TW" dirty="0"/>
          </a:p>
          <a:p>
            <a:pPr lvl="1"/>
            <a:endParaRPr lang="en-US" altLang="zh-TW" dirty="0"/>
          </a:p>
          <a:p>
            <a:r>
              <a:rPr lang="en-US" altLang="zh-TW" dirty="0"/>
              <a:t>IRB</a:t>
            </a:r>
            <a:r>
              <a:rPr lang="zh-TW" altLang="en-US" dirty="0"/>
              <a:t> 常常改版他們的文件，因此記得每次要做</a:t>
            </a:r>
            <a:r>
              <a:rPr lang="en-US" altLang="zh-TW" dirty="0"/>
              <a:t>IRB</a:t>
            </a:r>
            <a:r>
              <a:rPr lang="zh-TW" altLang="en-US" dirty="0"/>
              <a:t>時都要去網站下載最新版本的文件</a:t>
            </a:r>
          </a:p>
        </p:txBody>
      </p:sp>
      <p:sp>
        <p:nvSpPr>
          <p:cNvPr id="4" name="投影片編號版面配置區 3">
            <a:extLst>
              <a:ext uri="{FF2B5EF4-FFF2-40B4-BE49-F238E27FC236}">
                <a16:creationId xmlns:a16="http://schemas.microsoft.com/office/drawing/2014/main" id="{A1B2089C-E8A6-02B3-319A-C83ADDB092B8}"/>
              </a:ext>
            </a:extLst>
          </p:cNvPr>
          <p:cNvSpPr>
            <a:spLocks noGrp="1"/>
          </p:cNvSpPr>
          <p:nvPr>
            <p:ph type="sldNum" sz="quarter" idx="12"/>
          </p:nvPr>
        </p:nvSpPr>
        <p:spPr/>
        <p:txBody>
          <a:bodyPr/>
          <a:lstStyle/>
          <a:p>
            <a:fld id="{56351B7C-A235-49EA-8D90-40C11DEBC73A}" type="slidenum">
              <a:rPr lang="zh-TW" altLang="en-US" smtClean="0"/>
              <a:t>28</a:t>
            </a:fld>
            <a:endParaRPr lang="zh-TW" altLang="en-US"/>
          </a:p>
        </p:txBody>
      </p:sp>
    </p:spTree>
    <p:extLst>
      <p:ext uri="{BB962C8B-B14F-4D97-AF65-F5344CB8AC3E}">
        <p14:creationId xmlns:p14="http://schemas.microsoft.com/office/powerpoint/2010/main" val="1710860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38432E-609D-C536-E97E-B78F7C92F02B}"/>
              </a:ext>
            </a:extLst>
          </p:cNvPr>
          <p:cNvSpPr>
            <a:spLocks noGrp="1"/>
          </p:cNvSpPr>
          <p:nvPr>
            <p:ph type="title"/>
          </p:nvPr>
        </p:nvSpPr>
        <p:spPr/>
        <p:txBody>
          <a:bodyPr/>
          <a:lstStyle/>
          <a:p>
            <a:pPr algn="ctr"/>
            <a:r>
              <a:rPr lang="zh-TW" altLang="en-US" dirty="0"/>
              <a:t>其他文件</a:t>
            </a:r>
          </a:p>
        </p:txBody>
      </p:sp>
      <p:sp>
        <p:nvSpPr>
          <p:cNvPr id="4" name="矩形 3">
            <a:extLst>
              <a:ext uri="{FF2B5EF4-FFF2-40B4-BE49-F238E27FC236}">
                <a16:creationId xmlns:a16="http://schemas.microsoft.com/office/drawing/2014/main" id="{46A95EF8-FD08-738E-7F58-16BC98C1FCCA}"/>
              </a:ext>
            </a:extLst>
          </p:cNvPr>
          <p:cNvSpPr/>
          <p:nvPr/>
        </p:nvSpPr>
        <p:spPr>
          <a:xfrm>
            <a:off x="280498" y="1761108"/>
            <a:ext cx="3022217" cy="4777804"/>
          </a:xfrm>
          <a:prstGeom prst="rect">
            <a:avLst/>
          </a:prstGeom>
          <a:solidFill>
            <a:srgbClr val="4472C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 name="文字方塊 4">
            <a:extLst>
              <a:ext uri="{FF2B5EF4-FFF2-40B4-BE49-F238E27FC236}">
                <a16:creationId xmlns:a16="http://schemas.microsoft.com/office/drawing/2014/main" id="{E39045A7-0586-6CB4-4037-693521DC1BAF}"/>
              </a:ext>
            </a:extLst>
          </p:cNvPr>
          <p:cNvSpPr txBox="1"/>
          <p:nvPr/>
        </p:nvSpPr>
        <p:spPr>
          <a:xfrm>
            <a:off x="626746" y="4873234"/>
            <a:ext cx="2492991"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機構核可函（不一定）</a:t>
            </a:r>
          </a:p>
        </p:txBody>
      </p:sp>
      <p:sp>
        <p:nvSpPr>
          <p:cNvPr id="6" name="文字方塊 5">
            <a:extLst>
              <a:ext uri="{FF2B5EF4-FFF2-40B4-BE49-F238E27FC236}">
                <a16:creationId xmlns:a16="http://schemas.microsoft.com/office/drawing/2014/main" id="{27B9F227-848A-F1B3-6C4E-D90EA4831CBE}"/>
              </a:ext>
            </a:extLst>
          </p:cNvPr>
          <p:cNvSpPr txBox="1"/>
          <p:nvPr/>
        </p:nvSpPr>
        <p:spPr>
          <a:xfrm>
            <a:off x="395914" y="5814131"/>
            <a:ext cx="2954655"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簡易審查評檢表（不一定）</a:t>
            </a:r>
          </a:p>
        </p:txBody>
      </p:sp>
      <p:sp>
        <p:nvSpPr>
          <p:cNvPr id="7" name="文字方塊 6">
            <a:extLst>
              <a:ext uri="{FF2B5EF4-FFF2-40B4-BE49-F238E27FC236}">
                <a16:creationId xmlns:a16="http://schemas.microsoft.com/office/drawing/2014/main" id="{7E27042D-1FAD-C95E-52B4-02F99EEB3C8A}"/>
              </a:ext>
            </a:extLst>
          </p:cNvPr>
          <p:cNvSpPr txBox="1"/>
          <p:nvPr/>
        </p:nvSpPr>
        <p:spPr>
          <a:xfrm>
            <a:off x="742162" y="2520984"/>
            <a:ext cx="2262158"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臨床研究計畫自評表</a:t>
            </a:r>
          </a:p>
        </p:txBody>
      </p:sp>
      <p:sp>
        <p:nvSpPr>
          <p:cNvPr id="8" name="文字方塊 7">
            <a:extLst>
              <a:ext uri="{FF2B5EF4-FFF2-40B4-BE49-F238E27FC236}">
                <a16:creationId xmlns:a16="http://schemas.microsoft.com/office/drawing/2014/main" id="{8E627EC0-8FC7-0CD5-FD6D-8EDB22C60826}"/>
              </a:ext>
            </a:extLst>
          </p:cNvPr>
          <p:cNvSpPr txBox="1"/>
          <p:nvPr/>
        </p:nvSpPr>
        <p:spPr>
          <a:xfrm>
            <a:off x="972995" y="2991434"/>
            <a:ext cx="1800493"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研究人員聲明書</a:t>
            </a:r>
          </a:p>
        </p:txBody>
      </p:sp>
      <p:sp>
        <p:nvSpPr>
          <p:cNvPr id="9" name="文字方塊 8">
            <a:extLst>
              <a:ext uri="{FF2B5EF4-FFF2-40B4-BE49-F238E27FC236}">
                <a16:creationId xmlns:a16="http://schemas.microsoft.com/office/drawing/2014/main" id="{7FFEF564-C62B-BB3E-672A-430B4A274F38}"/>
              </a:ext>
            </a:extLst>
          </p:cNvPr>
          <p:cNvSpPr txBox="1"/>
          <p:nvPr/>
        </p:nvSpPr>
        <p:spPr>
          <a:xfrm>
            <a:off x="921699" y="3461884"/>
            <a:ext cx="1903085"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研究人員</a:t>
            </a:r>
            <a:r>
              <a:rPr lang="en-US" altLang="zh-TW" dirty="0">
                <a:latin typeface="微軟正黑體 Light" panose="020B0304030504040204" pitchFamily="34" charset="-120"/>
                <a:ea typeface="微軟正黑體 Light" panose="020B0304030504040204" pitchFamily="34" charset="-120"/>
              </a:rPr>
              <a:t>IRB</a:t>
            </a:r>
            <a:r>
              <a:rPr lang="zh-TW" altLang="en-US" dirty="0">
                <a:latin typeface="微軟正黑體 Light" panose="020B0304030504040204" pitchFamily="34" charset="-120"/>
                <a:ea typeface="微軟正黑體 Light" panose="020B0304030504040204" pitchFamily="34" charset="-120"/>
              </a:rPr>
              <a:t>時數</a:t>
            </a:r>
          </a:p>
        </p:txBody>
      </p:sp>
      <p:sp>
        <p:nvSpPr>
          <p:cNvPr id="10" name="文字方塊 9">
            <a:extLst>
              <a:ext uri="{FF2B5EF4-FFF2-40B4-BE49-F238E27FC236}">
                <a16:creationId xmlns:a16="http://schemas.microsoft.com/office/drawing/2014/main" id="{6B441D38-01DE-4686-FC39-ED3E8328B18F}"/>
              </a:ext>
            </a:extLst>
          </p:cNvPr>
          <p:cNvSpPr txBox="1"/>
          <p:nvPr/>
        </p:nvSpPr>
        <p:spPr>
          <a:xfrm>
            <a:off x="280498" y="3932334"/>
            <a:ext cx="3185487"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研究人員顯著財務利益申報表</a:t>
            </a:r>
          </a:p>
        </p:txBody>
      </p:sp>
      <p:sp>
        <p:nvSpPr>
          <p:cNvPr id="11" name="文字方塊 10">
            <a:extLst>
              <a:ext uri="{FF2B5EF4-FFF2-40B4-BE49-F238E27FC236}">
                <a16:creationId xmlns:a16="http://schemas.microsoft.com/office/drawing/2014/main" id="{EE35DE11-F451-0851-5F05-52E5B02A58A1}"/>
              </a:ext>
            </a:extLst>
          </p:cNvPr>
          <p:cNvSpPr txBox="1"/>
          <p:nvPr/>
        </p:nvSpPr>
        <p:spPr>
          <a:xfrm>
            <a:off x="165081" y="5343684"/>
            <a:ext cx="3416320"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數據資料及安全監測（不一定）</a:t>
            </a:r>
          </a:p>
        </p:txBody>
      </p:sp>
      <p:sp>
        <p:nvSpPr>
          <p:cNvPr id="12" name="文字方塊 11">
            <a:extLst>
              <a:ext uri="{FF2B5EF4-FFF2-40B4-BE49-F238E27FC236}">
                <a16:creationId xmlns:a16="http://schemas.microsoft.com/office/drawing/2014/main" id="{1414C3B8-BCB4-7399-D260-C65C60E14B09}"/>
              </a:ext>
            </a:extLst>
          </p:cNvPr>
          <p:cNvSpPr txBox="1"/>
          <p:nvPr/>
        </p:nvSpPr>
        <p:spPr>
          <a:xfrm>
            <a:off x="1203827" y="4402784"/>
            <a:ext cx="1338828" cy="369332"/>
          </a:xfrm>
          <a:prstGeom prst="rect">
            <a:avLst/>
          </a:prstGeom>
          <a:noFill/>
        </p:spPr>
        <p:txBody>
          <a:bodyPr wrap="none" rtlCol="0">
            <a:spAutoFit/>
          </a:bodyPr>
          <a:lstStyle/>
          <a:p>
            <a:pPr algn="ctr"/>
            <a:r>
              <a:rPr lang="zh-TW" altLang="en-US" dirty="0">
                <a:latin typeface="微軟正黑體 Light" panose="020B0304030504040204" pitchFamily="34" charset="-120"/>
                <a:ea typeface="微軟正黑體 Light" panose="020B0304030504040204" pitchFamily="34" charset="-120"/>
              </a:rPr>
              <a:t>保密協議書</a:t>
            </a:r>
          </a:p>
        </p:txBody>
      </p:sp>
      <p:sp>
        <p:nvSpPr>
          <p:cNvPr id="13" name="文字方塊 12">
            <a:extLst>
              <a:ext uri="{FF2B5EF4-FFF2-40B4-BE49-F238E27FC236}">
                <a16:creationId xmlns:a16="http://schemas.microsoft.com/office/drawing/2014/main" id="{44480567-565E-1BB4-5FEA-E190A7D1F5CD}"/>
              </a:ext>
            </a:extLst>
          </p:cNvPr>
          <p:cNvSpPr txBox="1"/>
          <p:nvPr/>
        </p:nvSpPr>
        <p:spPr>
          <a:xfrm>
            <a:off x="718081" y="1351066"/>
            <a:ext cx="2236510" cy="400110"/>
          </a:xfrm>
          <a:prstGeom prst="rect">
            <a:avLst/>
          </a:prstGeom>
          <a:noFill/>
        </p:spPr>
        <p:txBody>
          <a:bodyPr wrap="none" rtlCol="0">
            <a:spAutoFit/>
          </a:bodyPr>
          <a:lstStyle/>
          <a:p>
            <a:pPr algn="ctr"/>
            <a:r>
              <a:rPr lang="zh-TW" altLang="en-US" sz="2000" b="1" dirty="0">
                <a:latin typeface="微軟正黑體 Light" panose="020B0304030504040204" pitchFamily="34" charset="-120"/>
                <a:ea typeface="微軟正黑體 Light" panose="020B0304030504040204" pitchFamily="34" charset="-120"/>
              </a:rPr>
              <a:t>大部分就簽名就好</a:t>
            </a:r>
          </a:p>
        </p:txBody>
      </p:sp>
      <p:sp>
        <p:nvSpPr>
          <p:cNvPr id="14" name="文字方塊 13">
            <a:extLst>
              <a:ext uri="{FF2B5EF4-FFF2-40B4-BE49-F238E27FC236}">
                <a16:creationId xmlns:a16="http://schemas.microsoft.com/office/drawing/2014/main" id="{A7931ABE-4A83-CEC8-8EB9-535EDE66B6E1}"/>
              </a:ext>
            </a:extLst>
          </p:cNvPr>
          <p:cNvSpPr txBox="1"/>
          <p:nvPr/>
        </p:nvSpPr>
        <p:spPr>
          <a:xfrm>
            <a:off x="291302" y="2050534"/>
            <a:ext cx="3163879" cy="369332"/>
          </a:xfrm>
          <a:prstGeom prst="rect">
            <a:avLst/>
          </a:prstGeom>
          <a:noFill/>
        </p:spPr>
        <p:txBody>
          <a:bodyPr wrap="square">
            <a:spAutoFit/>
          </a:bodyPr>
          <a:lstStyle/>
          <a:p>
            <a:pPr algn="ctr"/>
            <a:r>
              <a:rPr lang="zh-TW" altLang="en-US" dirty="0">
                <a:latin typeface="微軟正黑體 Light" panose="020B0304030504040204" pitchFamily="34" charset="-120"/>
                <a:ea typeface="微軟正黑體 Light" panose="020B0304030504040204" pitchFamily="34" charset="-120"/>
              </a:rPr>
              <a:t>廣告文宣</a:t>
            </a:r>
          </a:p>
        </p:txBody>
      </p:sp>
      <p:cxnSp>
        <p:nvCxnSpPr>
          <p:cNvPr id="16" name="直線單箭頭接點 15">
            <a:extLst>
              <a:ext uri="{FF2B5EF4-FFF2-40B4-BE49-F238E27FC236}">
                <a16:creationId xmlns:a16="http://schemas.microsoft.com/office/drawing/2014/main" id="{6BBC6BFB-B2A3-6BD0-D411-53D9EDB4A58E}"/>
              </a:ext>
            </a:extLst>
          </p:cNvPr>
          <p:cNvCxnSpPr>
            <a:cxnSpLocks/>
            <a:stCxn id="9" idx="3"/>
          </p:cNvCxnSpPr>
          <p:nvPr/>
        </p:nvCxnSpPr>
        <p:spPr>
          <a:xfrm>
            <a:off x="2824784" y="3646550"/>
            <a:ext cx="4598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8" name="圖片 17">
            <a:extLst>
              <a:ext uri="{FF2B5EF4-FFF2-40B4-BE49-F238E27FC236}">
                <a16:creationId xmlns:a16="http://schemas.microsoft.com/office/drawing/2014/main" id="{70DCD5B5-050A-4CA1-FDEB-0C017C79DCBC}"/>
              </a:ext>
            </a:extLst>
          </p:cNvPr>
          <p:cNvPicPr>
            <a:picLocks noChangeAspect="1"/>
          </p:cNvPicPr>
          <p:nvPr/>
        </p:nvPicPr>
        <p:blipFill>
          <a:blip r:embed="rId2"/>
          <a:stretch>
            <a:fillRect/>
          </a:stretch>
        </p:blipFill>
        <p:spPr>
          <a:xfrm>
            <a:off x="7454638" y="1833364"/>
            <a:ext cx="4410022" cy="1695984"/>
          </a:xfrm>
          <a:prstGeom prst="rect">
            <a:avLst/>
          </a:prstGeom>
        </p:spPr>
      </p:pic>
      <p:sp>
        <p:nvSpPr>
          <p:cNvPr id="21" name="矩形 20">
            <a:extLst>
              <a:ext uri="{FF2B5EF4-FFF2-40B4-BE49-F238E27FC236}">
                <a16:creationId xmlns:a16="http://schemas.microsoft.com/office/drawing/2014/main" id="{C4D7DF1B-FECB-CFDC-5654-80F864E11B0A}"/>
              </a:ext>
            </a:extLst>
          </p:cNvPr>
          <p:cNvSpPr/>
          <p:nvPr/>
        </p:nvSpPr>
        <p:spPr>
          <a:xfrm>
            <a:off x="921698" y="3461884"/>
            <a:ext cx="1903086" cy="369332"/>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投影片編號版面配置區 21">
            <a:extLst>
              <a:ext uri="{FF2B5EF4-FFF2-40B4-BE49-F238E27FC236}">
                <a16:creationId xmlns:a16="http://schemas.microsoft.com/office/drawing/2014/main" id="{5C9127E7-581F-3172-439B-49151DCFD8CD}"/>
              </a:ext>
            </a:extLst>
          </p:cNvPr>
          <p:cNvSpPr>
            <a:spLocks noGrp="1"/>
          </p:cNvSpPr>
          <p:nvPr>
            <p:ph type="sldNum" sz="quarter" idx="12"/>
          </p:nvPr>
        </p:nvSpPr>
        <p:spPr/>
        <p:txBody>
          <a:bodyPr/>
          <a:lstStyle/>
          <a:p>
            <a:fld id="{56351B7C-A235-49EA-8D90-40C11DEBC73A}" type="slidenum">
              <a:rPr lang="zh-TW" altLang="en-US" smtClean="0"/>
              <a:t>29</a:t>
            </a:fld>
            <a:endParaRPr lang="zh-TW" altLang="en-US"/>
          </a:p>
        </p:txBody>
      </p:sp>
      <p:sp>
        <p:nvSpPr>
          <p:cNvPr id="3" name="矩形 2">
            <a:extLst>
              <a:ext uri="{FF2B5EF4-FFF2-40B4-BE49-F238E27FC236}">
                <a16:creationId xmlns:a16="http://schemas.microsoft.com/office/drawing/2014/main" id="{E564200A-BF49-02AF-B371-948BD0F485B0}"/>
              </a:ext>
            </a:extLst>
          </p:cNvPr>
          <p:cNvSpPr/>
          <p:nvPr/>
        </p:nvSpPr>
        <p:spPr>
          <a:xfrm>
            <a:off x="3510570" y="3809610"/>
            <a:ext cx="3771405" cy="1114329"/>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1" indent="0" algn="l" defTabSz="457200" rtl="0" eaLnBrk="1" fontAlgn="auto" latinLnBrk="0" hangingPunct="1">
              <a:lnSpc>
                <a:spcPct val="130000"/>
              </a:lnSpc>
              <a:spcAft>
                <a:spcPts val="0"/>
              </a:spcAft>
              <a:buClrTx/>
              <a:buSzTx/>
              <a:buFontTx/>
              <a:buNone/>
              <a:tabLst>
                <a:tab pos="266700" algn="l"/>
              </a:tabLst>
              <a:defRPr/>
            </a:pPr>
            <a:r>
              <a:rPr kumimoji="0" lang="en-US" altLang="zh-TW" sz="1100" b="1"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a:t>
            </a:r>
            <a:r>
              <a:rPr kumimoji="0" lang="zh-TW" altLang="en-US" sz="1400" b="1"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主持人</a:t>
            </a:r>
            <a:r>
              <a:rPr kumimoji="0" lang="en-US" altLang="zh-TW" sz="1400" b="1"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&amp;</a:t>
            </a:r>
            <a:r>
              <a:rPr kumimoji="0" lang="zh-TW" altLang="en-US" sz="1400" b="1"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協同主持人</a:t>
            </a:r>
            <a:r>
              <a:rPr kumimoji="0" lang="en-US" altLang="zh-TW" sz="1100" b="1"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a:t>
            </a:r>
          </a:p>
          <a:p>
            <a:pPr marL="361950" marR="0" lvl="1" indent="-361950" algn="l" defTabSz="457200" rtl="0" eaLnBrk="1" fontAlgn="auto" latinLnBrk="0" hangingPunct="1">
              <a:lnSpc>
                <a:spcPct val="130000"/>
              </a:lnSpc>
              <a:spcAft>
                <a:spcPts val="0"/>
              </a:spcAft>
              <a:buClrTx/>
              <a:buSzTx/>
              <a:buFont typeface="+mj-lt"/>
              <a:buAutoNum type="arabicPeriod"/>
              <a:tabLst>
                <a:tab pos="266700" algn="l"/>
              </a:tabLst>
              <a:defRPr/>
            </a:pPr>
            <a:r>
              <a:rPr kumimoji="0" lang="zh-TW" altLang="en-US"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研究倫理、醫學倫理相關課程訓練：</a:t>
            </a:r>
            <a:r>
              <a:rPr kumimoji="0" lang="en-US" altLang="zh-TW"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3</a:t>
            </a:r>
            <a:r>
              <a:rPr kumimoji="0" lang="zh-TW" altLang="en-US"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年內</a:t>
            </a:r>
            <a:r>
              <a:rPr kumimoji="0" lang="en-US" altLang="zh-TW"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9</a:t>
            </a:r>
            <a:r>
              <a:rPr kumimoji="0" lang="zh-TW" altLang="en-US"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小時</a:t>
            </a:r>
            <a:endParaRPr kumimoji="0" lang="en-US" altLang="zh-TW"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endParaRPr>
          </a:p>
          <a:p>
            <a:pPr marL="361950" marR="0" lvl="1" indent="-361950" algn="l" defTabSz="457200" rtl="0" eaLnBrk="1" fontAlgn="auto" latinLnBrk="0" hangingPunct="1">
              <a:lnSpc>
                <a:spcPct val="130000"/>
              </a:lnSpc>
              <a:spcBef>
                <a:spcPts val="0"/>
              </a:spcBef>
              <a:spcAft>
                <a:spcPts val="0"/>
              </a:spcAft>
              <a:buClrTx/>
              <a:buSzTx/>
              <a:buFont typeface="+mj-lt"/>
              <a:buAutoNum type="arabicPeriod"/>
              <a:tabLst>
                <a:tab pos="266700" algn="l"/>
              </a:tabLst>
              <a:defRPr/>
            </a:pPr>
            <a:r>
              <a:rPr kumimoji="0" lang="zh-TW" altLang="en-US"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「研究相關財務利益衝突管理」課程：</a:t>
            </a:r>
            <a:r>
              <a:rPr kumimoji="0" lang="en-US" altLang="zh-TW"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4</a:t>
            </a:r>
            <a:r>
              <a:rPr kumimoji="0" lang="zh-TW" altLang="en-US"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年內至少</a:t>
            </a:r>
            <a:r>
              <a:rPr kumimoji="0" lang="en-US" altLang="zh-TW"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1</a:t>
            </a:r>
            <a:r>
              <a:rPr kumimoji="0" lang="zh-TW" altLang="en-US"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次</a:t>
            </a:r>
            <a:endParaRPr kumimoji="0" lang="en-US" altLang="zh-TW" sz="12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endParaRPr>
          </a:p>
          <a:p>
            <a:pPr>
              <a:lnSpc>
                <a:spcPct val="112000"/>
              </a:lnSpc>
            </a:pPr>
            <a:endParaRPr lang="en-US" altLang="zh-TW" sz="1300" dirty="0">
              <a:solidFill>
                <a:srgbClr val="426513"/>
              </a:solidFill>
              <a:latin typeface="Consolas" panose="020B0609020204030204" pitchFamily="49" charset="0"/>
              <a:ea typeface="微軟正黑體" panose="020B0604030504040204" pitchFamily="34" charset="-120"/>
              <a:cs typeface="Consolas" panose="020B0609020204030204" pitchFamily="49" charset="0"/>
            </a:endParaRPr>
          </a:p>
        </p:txBody>
      </p:sp>
      <p:sp>
        <p:nvSpPr>
          <p:cNvPr id="24" name="矩形 23">
            <a:extLst>
              <a:ext uri="{FF2B5EF4-FFF2-40B4-BE49-F238E27FC236}">
                <a16:creationId xmlns:a16="http://schemas.microsoft.com/office/drawing/2014/main" id="{A90AB026-0818-06B9-BBBE-07FE6600B4E4}"/>
              </a:ext>
            </a:extLst>
          </p:cNvPr>
          <p:cNvSpPr/>
          <p:nvPr/>
        </p:nvSpPr>
        <p:spPr>
          <a:xfrm>
            <a:off x="7454638" y="3727549"/>
            <a:ext cx="4378872" cy="2232399"/>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66700" marR="0" lvl="1" indent="-266700" algn="l" defTabSz="457200" rtl="0" eaLnBrk="1" fontAlgn="auto" latinLnBrk="0" hangingPunct="1">
              <a:lnSpc>
                <a:spcPct val="110000"/>
              </a:lnSpc>
              <a:spcBef>
                <a:spcPts val="600"/>
              </a:spcBef>
              <a:spcAft>
                <a:spcPts val="0"/>
              </a:spcAft>
              <a:buClrTx/>
              <a:buSzTx/>
              <a:buFontTx/>
              <a:buNone/>
              <a:tabLst>
                <a:tab pos="266700" algn="l"/>
              </a:tabLst>
              <a:defRPr/>
            </a:pPr>
            <a:r>
              <a:rPr kumimoji="0" lang="zh-TW" altLang="en-US" sz="1600" b="1"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台大醫院臨床試驗中心線上課程</a:t>
            </a:r>
            <a:br>
              <a:rPr kumimoji="0" lang="en-US" altLang="zh-TW" sz="14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br>
            <a:r>
              <a:rPr kumimoji="0" lang="en-US" altLang="zh-TW" sz="11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hlinkClick r:id="rId3">
                  <a:extLst>
                    <a:ext uri="{A12FA001-AC4F-418D-AE19-62706E023703}">
                      <ahyp:hlinkClr xmlns:ahyp="http://schemas.microsoft.com/office/drawing/2018/hyperlinkcolor" val="tx"/>
                    </a:ext>
                  </a:extLst>
                </a:hlinkClick>
              </a:rPr>
              <a:t>https://www.ntuh.gov.tw/NCTRC/Fpage.action?muid=2945&amp;fid=5034</a:t>
            </a:r>
            <a:endParaRPr kumimoji="0" lang="en-US" altLang="zh-TW" sz="11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endParaRPr>
          </a:p>
          <a:p>
            <a:pPr marL="266700" marR="0" lvl="1" indent="-266700" algn="l" defTabSz="457200" rtl="0" eaLnBrk="1" fontAlgn="auto" latinLnBrk="0" hangingPunct="1">
              <a:lnSpc>
                <a:spcPct val="110000"/>
              </a:lnSpc>
              <a:spcBef>
                <a:spcPts val="1200"/>
              </a:spcBef>
              <a:spcAft>
                <a:spcPts val="0"/>
              </a:spcAft>
              <a:buClrTx/>
              <a:buSzTx/>
              <a:buFontTx/>
              <a:buNone/>
              <a:tabLst>
                <a:tab pos="266700" algn="l"/>
              </a:tabLst>
              <a:defRPr/>
            </a:pPr>
            <a:r>
              <a:rPr kumimoji="0" lang="zh-TW" altLang="en-US" sz="1600" b="1"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台灣學術倫理教育資源中心</a:t>
            </a:r>
            <a:br>
              <a:rPr kumimoji="0" lang="en-US" altLang="zh-TW" sz="14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br>
            <a:r>
              <a:rPr kumimoji="0" lang="en-US" altLang="zh-TW" sz="11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hlinkClick r:id="rId4">
                  <a:extLst>
                    <a:ext uri="{A12FA001-AC4F-418D-AE19-62706E023703}">
                      <ahyp:hlinkClr xmlns:ahyp="http://schemas.microsoft.com/office/drawing/2018/hyperlinkcolor" val="tx"/>
                    </a:ext>
                  </a:extLst>
                </a:hlinkClick>
              </a:rPr>
              <a:t>https://ethics.moe.edu.tw/courses_intro</a:t>
            </a:r>
            <a:endParaRPr kumimoji="0" lang="en-US" altLang="zh-TW" sz="11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endParaRPr>
          </a:p>
          <a:p>
            <a:pPr marL="266700" marR="0" lvl="1" indent="-266700" algn="l" defTabSz="457200" rtl="0" eaLnBrk="1" fontAlgn="auto" latinLnBrk="0" hangingPunct="1">
              <a:lnSpc>
                <a:spcPct val="110000"/>
              </a:lnSpc>
              <a:spcBef>
                <a:spcPts val="1200"/>
              </a:spcBef>
              <a:spcAft>
                <a:spcPts val="0"/>
              </a:spcAft>
              <a:buClrTx/>
              <a:buSzTx/>
              <a:buFontTx/>
              <a:buNone/>
              <a:tabLst>
                <a:tab pos="266700" algn="l"/>
              </a:tabLst>
              <a:defRPr/>
            </a:pPr>
            <a:r>
              <a:rPr kumimoji="0" lang="zh-TW" altLang="en-US" sz="1600" b="1"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t>台灣臨床試驗教育訓練中心</a:t>
            </a:r>
            <a:br>
              <a:rPr kumimoji="0" lang="en-US" altLang="zh-TW" sz="11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rPr>
            </a:br>
            <a:r>
              <a:rPr kumimoji="0" lang="en-US" altLang="zh-TW" sz="11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hlinkClick r:id="rId5">
                  <a:extLst>
                    <a:ext uri="{A12FA001-AC4F-418D-AE19-62706E023703}">
                      <ahyp:hlinkClr xmlns:ahyp="http://schemas.microsoft.com/office/drawing/2018/hyperlinkcolor" val="tx"/>
                    </a:ext>
                  </a:extLst>
                </a:hlinkClick>
              </a:rPr>
              <a:t>https://www.ccttt.org.tw/mooc/index.php</a:t>
            </a:r>
            <a:endParaRPr kumimoji="0" lang="en-US" altLang="zh-TW" sz="1100" b="0" i="0" u="none" strike="noStrike" kern="1200" cap="none" spc="0" normalizeH="0" baseline="0" noProof="0" dirty="0">
              <a:ln>
                <a:noFill/>
              </a:ln>
              <a:solidFill>
                <a:srgbClr val="426513"/>
              </a:solidFill>
              <a:effectLst/>
              <a:uLnTx/>
              <a:uFillTx/>
              <a:latin typeface="Consolas" panose="020B0609020204030204" pitchFamily="49" charset="0"/>
              <a:ea typeface="微軟正黑體" panose="020B0604030504040204" pitchFamily="34" charset="-120"/>
              <a:cs typeface="+mn-cs"/>
            </a:endParaRPr>
          </a:p>
          <a:p>
            <a:pPr>
              <a:lnSpc>
                <a:spcPct val="112000"/>
              </a:lnSpc>
            </a:pPr>
            <a:endParaRPr lang="en-US" altLang="zh-TW" sz="1300" dirty="0">
              <a:solidFill>
                <a:srgbClr val="426513"/>
              </a:solidFill>
              <a:latin typeface="Consolas" panose="020B0609020204030204" pitchFamily="49" charset="0"/>
              <a:ea typeface="微軟正黑體" panose="020B0604030504040204" pitchFamily="34" charset="-120"/>
              <a:cs typeface="Consolas" panose="020B0609020204030204" pitchFamily="49" charset="0"/>
            </a:endParaRPr>
          </a:p>
        </p:txBody>
      </p:sp>
    </p:spTree>
    <p:extLst>
      <p:ext uri="{BB962C8B-B14F-4D97-AF65-F5344CB8AC3E}">
        <p14:creationId xmlns:p14="http://schemas.microsoft.com/office/powerpoint/2010/main" val="424332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F1603F-C016-6466-62F5-D44ED0D7D36E}"/>
              </a:ext>
            </a:extLst>
          </p:cNvPr>
          <p:cNvSpPr>
            <a:spLocks noGrp="1"/>
          </p:cNvSpPr>
          <p:nvPr>
            <p:ph type="ctrTitle"/>
          </p:nvPr>
        </p:nvSpPr>
        <p:spPr/>
        <p:txBody>
          <a:bodyPr/>
          <a:lstStyle/>
          <a:p>
            <a:r>
              <a:rPr lang="en-US" altLang="zh-TW" dirty="0"/>
              <a:t>IRB</a:t>
            </a:r>
            <a:r>
              <a:rPr lang="zh-TW" altLang="en-US" dirty="0"/>
              <a:t>作業系統簡介</a:t>
            </a:r>
          </a:p>
        </p:txBody>
      </p:sp>
      <p:sp>
        <p:nvSpPr>
          <p:cNvPr id="3" name="副標題 2">
            <a:extLst>
              <a:ext uri="{FF2B5EF4-FFF2-40B4-BE49-F238E27FC236}">
                <a16:creationId xmlns:a16="http://schemas.microsoft.com/office/drawing/2014/main" id="{F9BC5DE9-5774-B358-51E8-FC960723D3A9}"/>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3289374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F1603F-C016-6466-62F5-D44ED0D7D36E}"/>
              </a:ext>
            </a:extLst>
          </p:cNvPr>
          <p:cNvSpPr>
            <a:spLocks noGrp="1"/>
          </p:cNvSpPr>
          <p:nvPr>
            <p:ph type="ctrTitle"/>
          </p:nvPr>
        </p:nvSpPr>
        <p:spPr/>
        <p:txBody>
          <a:bodyPr/>
          <a:lstStyle/>
          <a:p>
            <a:r>
              <a:rPr lang="zh-TW" altLang="en-US" dirty="0"/>
              <a:t>審查意見回覆</a:t>
            </a:r>
          </a:p>
        </p:txBody>
      </p:sp>
      <p:sp>
        <p:nvSpPr>
          <p:cNvPr id="3" name="副標題 2">
            <a:extLst>
              <a:ext uri="{FF2B5EF4-FFF2-40B4-BE49-F238E27FC236}">
                <a16:creationId xmlns:a16="http://schemas.microsoft.com/office/drawing/2014/main" id="{F9BC5DE9-5774-B358-51E8-FC960723D3A9}"/>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253720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8ED6D52-E51C-4B11-5622-8E42FED7A115}"/>
              </a:ext>
            </a:extLst>
          </p:cNvPr>
          <p:cNvSpPr>
            <a:spLocks noGrp="1"/>
          </p:cNvSpPr>
          <p:nvPr>
            <p:ph type="title"/>
          </p:nvPr>
        </p:nvSpPr>
        <p:spPr/>
        <p:txBody>
          <a:bodyPr/>
          <a:lstStyle/>
          <a:p>
            <a:pPr algn="ctr"/>
            <a:r>
              <a:rPr lang="zh-TW" altLang="en-US" dirty="0"/>
              <a:t>行政審查意見回覆</a:t>
            </a:r>
          </a:p>
        </p:txBody>
      </p:sp>
      <p:graphicFrame>
        <p:nvGraphicFramePr>
          <p:cNvPr id="4" name="表格 3">
            <a:extLst>
              <a:ext uri="{FF2B5EF4-FFF2-40B4-BE49-F238E27FC236}">
                <a16:creationId xmlns:a16="http://schemas.microsoft.com/office/drawing/2014/main" id="{82DBE3FB-E147-078C-8DAC-7CA59118FBF3}"/>
              </a:ext>
            </a:extLst>
          </p:cNvPr>
          <p:cNvGraphicFramePr>
            <a:graphicFrameLocks noGrp="1"/>
          </p:cNvGraphicFramePr>
          <p:nvPr>
            <p:extLst>
              <p:ext uri="{D42A27DB-BD31-4B8C-83A1-F6EECF244321}">
                <p14:modId xmlns:p14="http://schemas.microsoft.com/office/powerpoint/2010/main" val="3325936978"/>
              </p:ext>
            </p:extLst>
          </p:nvPr>
        </p:nvGraphicFramePr>
        <p:xfrm>
          <a:off x="838200" y="1483453"/>
          <a:ext cx="10515600" cy="3891093"/>
        </p:xfrm>
        <a:graphic>
          <a:graphicData uri="http://schemas.openxmlformats.org/drawingml/2006/table">
            <a:tbl>
              <a:tblPr/>
              <a:tblGrid>
                <a:gridCol w="10515600">
                  <a:extLst>
                    <a:ext uri="{9D8B030D-6E8A-4147-A177-3AD203B41FA5}">
                      <a16:colId xmlns:a16="http://schemas.microsoft.com/office/drawing/2014/main" val="3717618735"/>
                    </a:ext>
                  </a:extLst>
                </a:gridCol>
              </a:tblGrid>
              <a:tr h="157188">
                <a:tc>
                  <a:txBody>
                    <a:bodyPr/>
                    <a:lstStyle/>
                    <a:p>
                      <a:pPr rtl="0" fontAlgn="b"/>
                      <a:r>
                        <a:rPr lang="zh-TW" altLang="en-US" sz="1200" b="1" dirty="0">
                          <a:effectLst/>
                          <a:latin typeface="微軟正黑體" panose="020B0604030504040204" pitchFamily="34" charset="-120"/>
                          <a:ea typeface="微軟正黑體" panose="020B0604030504040204" pitchFamily="34" charset="-120"/>
                        </a:rPr>
                        <a:t>文件未加註版本日期</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245311746"/>
                  </a:ext>
                </a:extLst>
              </a:tr>
              <a:tr h="157188">
                <a:tc>
                  <a:txBody>
                    <a:bodyPr/>
                    <a:lstStyle/>
                    <a:p>
                      <a:pPr rtl="0" fontAlgn="b"/>
                      <a:r>
                        <a:rPr lang="en-US" altLang="zh-TW" sz="1200" dirty="0">
                          <a:solidFill>
                            <a:srgbClr val="222222"/>
                          </a:solidFill>
                          <a:effectLst/>
                          <a:latin typeface="微軟正黑體" panose="020B0604030504040204" pitchFamily="34" charset="-120"/>
                          <a:ea typeface="微軟正黑體" panose="020B0604030504040204" pitchFamily="34" charset="-120"/>
                        </a:rPr>
                        <a:t>1. </a:t>
                      </a:r>
                      <a:r>
                        <a:rPr lang="zh-TW" altLang="en-US" sz="1200" dirty="0">
                          <a:solidFill>
                            <a:srgbClr val="222222"/>
                          </a:solidFill>
                          <a:effectLst/>
                          <a:latin typeface="微軟正黑體" panose="020B0604030504040204" pitchFamily="34" charset="-120"/>
                          <a:ea typeface="微軟正黑體" panose="020B0604030504040204" pitchFamily="34" charset="-120"/>
                        </a:rPr>
                        <a:t>請將計畫使用之問卷、量表（請加註版本日期）</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430850082"/>
                  </a:ext>
                </a:extLst>
              </a:tr>
              <a:tr h="238693">
                <a:tc>
                  <a:txBody>
                    <a:bodyPr/>
                    <a:lstStyle/>
                    <a:p>
                      <a:pPr rtl="0" fontAlgn="b"/>
                      <a:endParaRPr lang="zh-TW" altLang="en-US" sz="1200">
                        <a:effectLst/>
                        <a:latin typeface="微軟正黑體" panose="020B0604030504040204" pitchFamily="34" charset="-120"/>
                        <a:ea typeface="微軟正黑體" panose="020B0604030504040204" pitchFamily="34" charset="-120"/>
                      </a:endParaRP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716664579"/>
                  </a:ext>
                </a:extLst>
              </a:tr>
              <a:tr h="157188">
                <a:tc>
                  <a:txBody>
                    <a:bodyPr/>
                    <a:lstStyle/>
                    <a:p>
                      <a:pPr rtl="0" fontAlgn="b"/>
                      <a:r>
                        <a:rPr lang="zh-TW" altLang="en-US" sz="1200" b="1" dirty="0">
                          <a:effectLst/>
                          <a:latin typeface="微軟正黑體" panose="020B0604030504040204" pitchFamily="34" charset="-120"/>
                          <a:ea typeface="微軟正黑體" panose="020B0604030504040204" pitchFamily="34" charset="-120"/>
                        </a:rPr>
                        <a:t>文件缺繳</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839305210"/>
                  </a:ext>
                </a:extLst>
              </a:tr>
              <a:tr h="157188">
                <a:tc>
                  <a:txBody>
                    <a:bodyPr/>
                    <a:lstStyle/>
                    <a:p>
                      <a:pPr rtl="0" fontAlgn="b"/>
                      <a:r>
                        <a:rPr lang="en-US" altLang="zh-TW" sz="1200">
                          <a:effectLst/>
                          <a:latin typeface="微軟正黑體" panose="020B0604030504040204" pitchFamily="34" charset="-120"/>
                          <a:ea typeface="微軟正黑體" panose="020B0604030504040204" pitchFamily="34" charset="-120"/>
                        </a:rPr>
                        <a:t>1. </a:t>
                      </a:r>
                      <a:r>
                        <a:rPr lang="zh-TW" altLang="en-US" sz="1200">
                          <a:effectLst/>
                          <a:latin typeface="微軟正黑體" panose="020B0604030504040204" pitchFamily="34" charset="-120"/>
                          <a:ea typeface="微軟正黑體" panose="020B0604030504040204" pitchFamily="34" charset="-120"/>
                        </a:rPr>
                        <a:t>本計畫勾選海報廣告，請檢附文宣送審。</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20932996"/>
                  </a:ext>
                </a:extLst>
              </a:tr>
              <a:tr h="157188">
                <a:tc>
                  <a:txBody>
                    <a:bodyPr/>
                    <a:lstStyle/>
                    <a:p>
                      <a:pPr rtl="0" fontAlgn="b"/>
                      <a:r>
                        <a:rPr lang="en-US" altLang="zh-TW" sz="1200">
                          <a:effectLst/>
                          <a:latin typeface="微軟正黑體" panose="020B0604030504040204" pitchFamily="34" charset="-120"/>
                          <a:ea typeface="微軟正黑體" panose="020B0604030504040204" pitchFamily="34" charset="-120"/>
                        </a:rPr>
                        <a:t>2. </a:t>
                      </a:r>
                      <a:r>
                        <a:rPr lang="zh-TW" altLang="en-US" sz="1200">
                          <a:effectLst/>
                          <a:latin typeface="微軟正黑體" panose="020B0604030504040204" pitchFamily="34" charset="-120"/>
                          <a:ea typeface="微軟正黑體" panose="020B0604030504040204" pitchFamily="34" charset="-120"/>
                        </a:rPr>
                        <a:t>確認本計畫是否涉及以網際網路為蒐集資料的工具，例如網路調查、網際網路使用行為研究，例如網站資料分析、網路行為觀察、使用線上資料模組、資料庫，若是，則屬網路研究，請再填寫「台大醫院網路研究自評表」</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07834661"/>
                  </a:ext>
                </a:extLst>
              </a:tr>
              <a:tr h="238693">
                <a:tc>
                  <a:txBody>
                    <a:bodyPr/>
                    <a:lstStyle/>
                    <a:p>
                      <a:pPr rtl="0" fontAlgn="b"/>
                      <a:endParaRPr lang="zh-TW" altLang="en-US" sz="1200">
                        <a:effectLst/>
                        <a:latin typeface="微軟正黑體" panose="020B0604030504040204" pitchFamily="34" charset="-120"/>
                        <a:ea typeface="微軟正黑體" panose="020B0604030504040204" pitchFamily="34" charset="-120"/>
                      </a:endParaRP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449659599"/>
                  </a:ext>
                </a:extLst>
              </a:tr>
              <a:tr h="157188">
                <a:tc>
                  <a:txBody>
                    <a:bodyPr/>
                    <a:lstStyle/>
                    <a:p>
                      <a:pPr rtl="0" fontAlgn="b"/>
                      <a:r>
                        <a:rPr lang="zh-TW" altLang="en-US" sz="1200" b="1" dirty="0">
                          <a:effectLst/>
                          <a:latin typeface="微軟正黑體" panose="020B0604030504040204" pitchFamily="34" charset="-120"/>
                          <a:ea typeface="微軟正黑體" panose="020B0604030504040204" pitchFamily="34" charset="-120"/>
                        </a:rPr>
                        <a:t>文件內容缺失</a:t>
                      </a:r>
                      <a:r>
                        <a:rPr lang="en-US" altLang="zh-TW" sz="1200" b="1" dirty="0">
                          <a:effectLst/>
                          <a:latin typeface="微軟正黑體" panose="020B0604030504040204" pitchFamily="34" charset="-120"/>
                          <a:ea typeface="微軟正黑體" panose="020B0604030504040204" pitchFamily="34" charset="-120"/>
                        </a:rPr>
                        <a:t>/</a:t>
                      </a:r>
                      <a:r>
                        <a:rPr lang="zh-TW" altLang="en-US" sz="1200" b="1" dirty="0">
                          <a:effectLst/>
                          <a:latin typeface="微軟正黑體" panose="020B0604030504040204" pitchFamily="34" charset="-120"/>
                          <a:ea typeface="微軟正黑體" panose="020B0604030504040204" pitchFamily="34" charset="-120"/>
                        </a:rPr>
                        <a:t>錯誤</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61413573"/>
                  </a:ext>
                </a:extLst>
              </a:tr>
              <a:tr h="157188">
                <a:tc>
                  <a:txBody>
                    <a:bodyPr/>
                    <a:lstStyle/>
                    <a:p>
                      <a:pPr rtl="0" fontAlgn="b"/>
                      <a:r>
                        <a:rPr lang="en-US" altLang="zh-TW" sz="1200">
                          <a:effectLst/>
                          <a:latin typeface="微軟正黑體" panose="020B0604030504040204" pitchFamily="34" charset="-120"/>
                          <a:ea typeface="微軟正黑體" panose="020B0604030504040204" pitchFamily="34" charset="-120"/>
                        </a:rPr>
                        <a:t>1. </a:t>
                      </a:r>
                      <a:r>
                        <a:rPr lang="zh-TW" altLang="en-US" sz="1200">
                          <a:effectLst/>
                          <a:latin typeface="微軟正黑體" panose="020B0604030504040204" pitchFamily="34" charset="-120"/>
                          <a:ea typeface="微軟正黑體" panose="020B0604030504040204" pitchFamily="34" charset="-120"/>
                        </a:rPr>
                        <a:t>請於計畫書說明相關設備需求、研究經費需求（僅需列出與臨床研究相關之項目及大約金額）及研發成果之歸屬及運用</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68121062"/>
                  </a:ext>
                </a:extLst>
              </a:tr>
              <a:tr h="157188">
                <a:tc>
                  <a:txBody>
                    <a:bodyPr/>
                    <a:lstStyle/>
                    <a:p>
                      <a:pPr rtl="0" fontAlgn="b"/>
                      <a:r>
                        <a:rPr lang="en-US" altLang="zh-TW" sz="1200">
                          <a:solidFill>
                            <a:srgbClr val="222222"/>
                          </a:solidFill>
                          <a:effectLst/>
                          <a:latin typeface="微軟正黑體" panose="020B0604030504040204" pitchFamily="34" charset="-120"/>
                          <a:ea typeface="微軟正黑體" panose="020B0604030504040204" pitchFamily="34" charset="-120"/>
                        </a:rPr>
                        <a:t>2. </a:t>
                      </a:r>
                      <a:r>
                        <a:rPr lang="zh-TW" altLang="en-US" sz="1200">
                          <a:solidFill>
                            <a:srgbClr val="222222"/>
                          </a:solidFill>
                          <a:effectLst/>
                          <a:latin typeface="微軟正黑體" panose="020B0604030504040204" pitchFamily="34" charset="-120"/>
                          <a:ea typeface="微軟正黑體" panose="020B0604030504040204" pitchFamily="34" charset="-120"/>
                        </a:rPr>
                        <a:t>說明「擬申請國科會補助」，建議勾選「學術研究單位」，</a:t>
                      </a:r>
                      <a:r>
                        <a:rPr lang="en-US" altLang="zh-TW" sz="1200">
                          <a:solidFill>
                            <a:srgbClr val="222222"/>
                          </a:solidFill>
                          <a:effectLst/>
                          <a:latin typeface="微軟正黑體" panose="020B0604030504040204" pitchFamily="34" charset="-120"/>
                          <a:ea typeface="微軟正黑體" panose="020B0604030504040204" pitchFamily="34" charset="-120"/>
                        </a:rPr>
                        <a:t>A7-2</a:t>
                      </a:r>
                      <a:r>
                        <a:rPr lang="zh-TW" altLang="en-US" sz="1200">
                          <a:solidFill>
                            <a:srgbClr val="222222"/>
                          </a:solidFill>
                          <a:effectLst/>
                          <a:latin typeface="微軟正黑體" panose="020B0604030504040204" pitchFamily="34" charset="-120"/>
                          <a:ea typeface="微軟正黑體" panose="020B0604030504040204" pitchFamily="34" charset="-120"/>
                        </a:rPr>
                        <a:t>勾選國科會。</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995744805"/>
                  </a:ext>
                </a:extLst>
              </a:tr>
              <a:tr h="157188">
                <a:tc>
                  <a:txBody>
                    <a:bodyPr/>
                    <a:lstStyle/>
                    <a:p>
                      <a:pPr rtl="0" fontAlgn="b"/>
                      <a:r>
                        <a:rPr lang="en-US" altLang="zh-TW" sz="1200">
                          <a:solidFill>
                            <a:srgbClr val="222222"/>
                          </a:solidFill>
                          <a:effectLst/>
                          <a:latin typeface="微軟正黑體" panose="020B0604030504040204" pitchFamily="34" charset="-120"/>
                          <a:ea typeface="微軟正黑體" panose="020B0604030504040204" pitchFamily="34" charset="-120"/>
                        </a:rPr>
                        <a:t>3. </a:t>
                      </a:r>
                      <a:r>
                        <a:rPr lang="zh-TW" altLang="en-US" sz="1200">
                          <a:solidFill>
                            <a:srgbClr val="222222"/>
                          </a:solidFill>
                          <a:effectLst/>
                          <a:latin typeface="微軟正黑體" panose="020B0604030504040204" pitchFamily="34" charset="-120"/>
                          <a:ea typeface="微軟正黑體" panose="020B0604030504040204" pitchFamily="34" charset="-120"/>
                        </a:rPr>
                        <a:t>同意書左上角請填上本會案號：</a:t>
                      </a:r>
                      <a:r>
                        <a:rPr lang="en-US" altLang="zh-TW" sz="1200">
                          <a:solidFill>
                            <a:srgbClr val="222222"/>
                          </a:solidFill>
                          <a:effectLst/>
                          <a:latin typeface="微軟正黑體" panose="020B0604030504040204" pitchFamily="34" charset="-120"/>
                          <a:ea typeface="微軟正黑體" panose="020B0604030504040204" pitchFamily="34" charset="-120"/>
                        </a:rPr>
                        <a:t>202401143RIN</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29612597"/>
                  </a:ext>
                </a:extLst>
              </a:tr>
              <a:tr h="157188">
                <a:tc>
                  <a:txBody>
                    <a:bodyPr/>
                    <a:lstStyle/>
                    <a:p>
                      <a:pPr rtl="0" fontAlgn="b"/>
                      <a:r>
                        <a:rPr lang="en-US" altLang="zh-TW" sz="1200">
                          <a:solidFill>
                            <a:srgbClr val="222222"/>
                          </a:solidFill>
                          <a:effectLst/>
                          <a:latin typeface="微軟正黑體" panose="020B0604030504040204" pitchFamily="34" charset="-120"/>
                          <a:ea typeface="微軟正黑體" panose="020B0604030504040204" pitchFamily="34" charset="-120"/>
                        </a:rPr>
                        <a:t>4. </a:t>
                      </a:r>
                      <a:r>
                        <a:rPr lang="zh-TW" altLang="en-US" sz="1200">
                          <a:solidFill>
                            <a:srgbClr val="222222"/>
                          </a:solidFill>
                          <a:effectLst/>
                          <a:latin typeface="微軟正黑體" panose="020B0604030504040204" pitchFamily="34" charset="-120"/>
                          <a:ea typeface="微軟正黑體" panose="020B0604030504040204" pitchFamily="34" charset="-120"/>
                        </a:rPr>
                        <a:t>協同主持人</a:t>
                      </a:r>
                      <a:r>
                        <a:rPr lang="en-US" altLang="zh-TW" sz="1200">
                          <a:solidFill>
                            <a:srgbClr val="222222"/>
                          </a:solidFill>
                          <a:effectLst/>
                          <a:latin typeface="微軟正黑體" panose="020B0604030504040204" pitchFamily="34" charset="-120"/>
                          <a:ea typeface="微軟正黑體" panose="020B0604030504040204" pitchFamily="34" charset="-120"/>
                        </a:rPr>
                        <a:t>OOO</a:t>
                      </a:r>
                      <a:r>
                        <a:rPr lang="zh-TW" altLang="en-US" sz="1200">
                          <a:solidFill>
                            <a:srgbClr val="222222"/>
                          </a:solidFill>
                          <a:effectLst/>
                          <a:latin typeface="微軟正黑體" panose="020B0604030504040204" pitchFamily="34" charset="-120"/>
                          <a:ea typeface="微軟正黑體" panose="020B0604030504040204" pitchFamily="34" charset="-120"/>
                        </a:rPr>
                        <a:t>醫師請上傳保密聲明書。</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41334796"/>
                  </a:ext>
                </a:extLst>
              </a:tr>
              <a:tr h="238693">
                <a:tc>
                  <a:txBody>
                    <a:bodyPr/>
                    <a:lstStyle/>
                    <a:p>
                      <a:pPr rtl="0" fontAlgn="b"/>
                      <a:r>
                        <a:rPr lang="en-US" altLang="zh-TW" sz="1200">
                          <a:effectLst/>
                          <a:latin typeface="微軟正黑體" panose="020B0604030504040204" pitchFamily="34" charset="-120"/>
                          <a:ea typeface="微軟正黑體" panose="020B0604030504040204" pitchFamily="34" charset="-120"/>
                        </a:rPr>
                        <a:t>5. </a:t>
                      </a:r>
                      <a:r>
                        <a:rPr lang="zh-TW" altLang="en-US" sz="1200">
                          <a:effectLst/>
                          <a:latin typeface="微軟正黑體" panose="020B0604030504040204" pitchFamily="34" charset="-120"/>
                          <a:ea typeface="微軟正黑體" panose="020B0604030504040204" pitchFamily="34" charset="-120"/>
                        </a:rPr>
                        <a:t>利益迴避聲明書請填寫完整</a:t>
                      </a:r>
                      <a:r>
                        <a:rPr lang="en-US" altLang="zh-TW" sz="1200">
                          <a:effectLst/>
                          <a:latin typeface="微軟正黑體" panose="020B0604030504040204" pitchFamily="34" charset="-120"/>
                          <a:ea typeface="微軟正黑體" panose="020B0604030504040204" pitchFamily="34" charset="-120"/>
                        </a:rPr>
                        <a:t>(</a:t>
                      </a:r>
                      <a:r>
                        <a:rPr lang="zh-TW" altLang="en-US" sz="1200">
                          <a:effectLst/>
                          <a:latin typeface="微軟正黑體" panose="020B0604030504040204" pitchFamily="34" charset="-120"/>
                          <a:ea typeface="微軟正黑體" panose="020B0604030504040204" pitchFamily="34" charset="-120"/>
                        </a:rPr>
                        <a:t>第二行請填入計畫名稱</a:t>
                      </a:r>
                      <a:r>
                        <a:rPr lang="en-US" altLang="zh-TW" sz="1200">
                          <a:effectLst/>
                          <a:latin typeface="微軟正黑體" panose="020B0604030504040204" pitchFamily="34" charset="-120"/>
                          <a:ea typeface="微軟正黑體" panose="020B0604030504040204" pitchFamily="34" charset="-120"/>
                        </a:rPr>
                        <a:t>)</a:t>
                      </a:r>
                      <a:r>
                        <a:rPr lang="zh-TW" altLang="en-US" sz="1200">
                          <a:effectLst/>
                          <a:latin typeface="微軟正黑體" panose="020B0604030504040204" pitchFamily="34" charset="-120"/>
                          <a:ea typeface="微軟正黑體" panose="020B0604030504040204" pitchFamily="34" charset="-120"/>
                        </a:rPr>
                        <a:t>。</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213935373"/>
                  </a:ext>
                </a:extLst>
              </a:tr>
              <a:tr h="238693">
                <a:tc>
                  <a:txBody>
                    <a:bodyPr/>
                    <a:lstStyle/>
                    <a:p>
                      <a:pPr algn="r" rtl="0" fontAlgn="b"/>
                      <a:r>
                        <a:rPr lang="en-US" altLang="zh-TW" sz="1200">
                          <a:effectLst/>
                          <a:latin typeface="微軟正黑體" panose="020B0604030504040204" pitchFamily="34" charset="-120"/>
                          <a:ea typeface="微軟正黑體" panose="020B0604030504040204" pitchFamily="34" charset="-120"/>
                        </a:rPr>
                        <a:t>6</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722701729"/>
                  </a:ext>
                </a:extLst>
              </a:tr>
              <a:tr h="238693">
                <a:tc>
                  <a:txBody>
                    <a:bodyPr/>
                    <a:lstStyle/>
                    <a:p>
                      <a:pPr rtl="0" fontAlgn="b"/>
                      <a:r>
                        <a:rPr lang="zh-TW" altLang="en-US" sz="1200" b="1" dirty="0">
                          <a:effectLst/>
                          <a:latin typeface="微軟正黑體" panose="020B0604030504040204" pitchFamily="34" charset="-120"/>
                          <a:ea typeface="微軟正黑體" panose="020B0604030504040204" pitchFamily="34" charset="-120"/>
                        </a:rPr>
                        <a:t>研究時間錯誤</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060270721"/>
                  </a:ext>
                </a:extLst>
              </a:tr>
              <a:tr h="157188">
                <a:tc>
                  <a:txBody>
                    <a:bodyPr/>
                    <a:lstStyle/>
                    <a:p>
                      <a:pPr rtl="0" fontAlgn="b"/>
                      <a:r>
                        <a:rPr lang="en-US" altLang="zh-TW" sz="1200" dirty="0">
                          <a:solidFill>
                            <a:srgbClr val="222222"/>
                          </a:solidFill>
                          <a:effectLst/>
                          <a:latin typeface="微軟正黑體" panose="020B0604030504040204" pitchFamily="34" charset="-120"/>
                          <a:ea typeface="微軟正黑體" panose="020B0604030504040204" pitchFamily="34" charset="-120"/>
                        </a:rPr>
                        <a:t>1.</a:t>
                      </a:r>
                      <a:r>
                        <a:rPr lang="zh-TW" altLang="en-US" sz="1200" dirty="0">
                          <a:solidFill>
                            <a:srgbClr val="222222"/>
                          </a:solidFill>
                          <a:effectLst/>
                          <a:latin typeface="微軟正黑體" panose="020B0604030504040204" pitchFamily="34" charset="-120"/>
                          <a:ea typeface="微軟正黑體" panose="020B0604030504040204" pitchFamily="34" charset="-120"/>
                        </a:rPr>
                        <a:t>本案研究設計為</a:t>
                      </a:r>
                      <a:r>
                        <a:rPr lang="en-US" altLang="zh-TW" sz="1200" dirty="0">
                          <a:solidFill>
                            <a:srgbClr val="222222"/>
                          </a:solidFill>
                          <a:effectLst/>
                          <a:latin typeface="微軟正黑體" panose="020B0604030504040204" pitchFamily="34" charset="-120"/>
                          <a:ea typeface="微軟正黑體" panose="020B0604030504040204" pitchFamily="34" charset="-120"/>
                        </a:rPr>
                        <a:t>TPMI</a:t>
                      </a:r>
                      <a:r>
                        <a:rPr lang="zh-TW" altLang="en-US" sz="1200" dirty="0">
                          <a:solidFill>
                            <a:srgbClr val="222222"/>
                          </a:solidFill>
                          <a:effectLst/>
                          <a:latin typeface="微軟正黑體" panose="020B0604030504040204" pitchFamily="34" charset="-120"/>
                          <a:ea typeface="微軟正黑體" panose="020B0604030504040204" pitchFamily="34" charset="-120"/>
                        </a:rPr>
                        <a:t>資料庫回溯，資料回溯期間：</a:t>
                      </a:r>
                      <a:r>
                        <a:rPr lang="en-US" altLang="zh-TW" sz="1200" dirty="0">
                          <a:solidFill>
                            <a:srgbClr val="222222"/>
                          </a:solidFill>
                          <a:effectLst/>
                          <a:latin typeface="微軟正黑體" panose="020B0604030504040204" pitchFamily="34" charset="-120"/>
                          <a:ea typeface="微軟正黑體" panose="020B0604030504040204" pitchFamily="34" charset="-120"/>
                        </a:rPr>
                        <a:t>2001/1/1~”2024/3/26”</a:t>
                      </a:r>
                      <a:r>
                        <a:rPr lang="zh-TW" altLang="en-US" sz="1200" dirty="0">
                          <a:solidFill>
                            <a:srgbClr val="222222"/>
                          </a:solidFill>
                          <a:effectLst/>
                          <a:latin typeface="微軟正黑體" panose="020B0604030504040204" pitchFamily="34" charset="-120"/>
                          <a:ea typeface="微軟正黑體" panose="020B0604030504040204" pitchFamily="34" charset="-120"/>
                        </a:rPr>
                        <a:t>。病歷回溯日期僅能至新案送出”前一個月”，本案於</a:t>
                      </a:r>
                      <a:r>
                        <a:rPr lang="en-US" altLang="zh-TW" sz="1200" dirty="0">
                          <a:solidFill>
                            <a:srgbClr val="222222"/>
                          </a:solidFill>
                          <a:effectLst/>
                          <a:latin typeface="微軟正黑體" panose="020B0604030504040204" pitchFamily="34" charset="-120"/>
                          <a:ea typeface="微軟正黑體" panose="020B0604030504040204" pitchFamily="34" charset="-120"/>
                        </a:rPr>
                        <a:t>2023/03/30</a:t>
                      </a:r>
                      <a:r>
                        <a:rPr lang="zh-TW" altLang="en-US" sz="1200" dirty="0">
                          <a:solidFill>
                            <a:srgbClr val="222222"/>
                          </a:solidFill>
                          <a:effectLst/>
                          <a:latin typeface="微軟正黑體" panose="020B0604030504040204" pitchFamily="34" charset="-120"/>
                          <a:ea typeface="微軟正黑體" panose="020B0604030504040204" pitchFamily="34" charset="-120"/>
                        </a:rPr>
                        <a:t>送出，僅能回溯至</a:t>
                      </a:r>
                      <a:r>
                        <a:rPr lang="en-US" altLang="zh-TW" sz="1200" dirty="0">
                          <a:solidFill>
                            <a:srgbClr val="222222"/>
                          </a:solidFill>
                          <a:effectLst/>
                          <a:latin typeface="微軟正黑體" panose="020B0604030504040204" pitchFamily="34" charset="-120"/>
                          <a:ea typeface="微軟正黑體" panose="020B0604030504040204" pitchFamily="34" charset="-120"/>
                        </a:rPr>
                        <a:t>2023/02/28</a:t>
                      </a:r>
                      <a:r>
                        <a:rPr lang="zh-TW" altLang="en-US" sz="1200" dirty="0">
                          <a:solidFill>
                            <a:srgbClr val="222222"/>
                          </a:solidFill>
                          <a:effectLst/>
                          <a:latin typeface="微軟正黑體" panose="020B0604030504040204" pitchFamily="34" charset="-120"/>
                          <a:ea typeface="微軟正黑體" panose="020B0604030504040204" pitchFamily="34" charset="-120"/>
                        </a:rPr>
                        <a:t>。 </a:t>
                      </a:r>
                    </a:p>
                  </a:txBody>
                  <a:tcPr marL="21832" marR="21832" marT="14554" marB="14554"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71909265"/>
                  </a:ext>
                </a:extLst>
              </a:tr>
            </a:tbl>
          </a:graphicData>
        </a:graphic>
      </p:graphicFrame>
      <p:sp>
        <p:nvSpPr>
          <p:cNvPr id="6" name="文字方塊 5">
            <a:extLst>
              <a:ext uri="{FF2B5EF4-FFF2-40B4-BE49-F238E27FC236}">
                <a16:creationId xmlns:a16="http://schemas.microsoft.com/office/drawing/2014/main" id="{04A054A5-3A3E-BB9A-B654-839AA5988224}"/>
              </a:ext>
            </a:extLst>
          </p:cNvPr>
          <p:cNvSpPr txBox="1"/>
          <p:nvPr/>
        </p:nvSpPr>
        <p:spPr>
          <a:xfrm>
            <a:off x="1838036" y="5648144"/>
            <a:ext cx="8515927" cy="646331"/>
          </a:xfrm>
          <a:prstGeom prst="rect">
            <a:avLst/>
          </a:prstGeom>
          <a:noFill/>
        </p:spPr>
        <p:txBody>
          <a:bodyPr wrap="square">
            <a:spAutoFit/>
          </a:bodyPr>
          <a:lstStyle/>
          <a:p>
            <a:r>
              <a:rPr lang="zh-TW" altLang="en-US" b="1" dirty="0">
                <a:latin typeface="微軟正黑體" panose="020B0604030504040204" pitchFamily="34" charset="-120"/>
                <a:ea typeface="微軟正黑體" panose="020B0604030504040204" pitchFamily="34" charset="-120"/>
              </a:rPr>
              <a:t>其實不太需要擔心文件沒準備齊全，電子系統的審查回覆很快速，所以就補齊就好。紙本系統比較需要仔細一次到位</a:t>
            </a:r>
            <a:endParaRPr lang="en-US" altLang="zh-TW" sz="1800" b="1" dirty="0">
              <a:latin typeface="微軟正黑體" panose="020B0604030504040204" pitchFamily="34" charset="-120"/>
              <a:ea typeface="微軟正黑體" panose="020B0604030504040204" pitchFamily="34" charset="-120"/>
            </a:endParaRPr>
          </a:p>
        </p:txBody>
      </p:sp>
      <p:sp>
        <p:nvSpPr>
          <p:cNvPr id="7" name="投影片編號版面配置區 6">
            <a:extLst>
              <a:ext uri="{FF2B5EF4-FFF2-40B4-BE49-F238E27FC236}">
                <a16:creationId xmlns:a16="http://schemas.microsoft.com/office/drawing/2014/main" id="{B11546CC-4524-6E1F-B852-12C41E923ADA}"/>
              </a:ext>
            </a:extLst>
          </p:cNvPr>
          <p:cNvSpPr>
            <a:spLocks noGrp="1"/>
          </p:cNvSpPr>
          <p:nvPr>
            <p:ph type="sldNum" sz="quarter" idx="12"/>
          </p:nvPr>
        </p:nvSpPr>
        <p:spPr/>
        <p:txBody>
          <a:bodyPr/>
          <a:lstStyle/>
          <a:p>
            <a:fld id="{56351B7C-A235-49EA-8D90-40C11DEBC73A}" type="slidenum">
              <a:rPr lang="zh-TW" altLang="en-US" smtClean="0"/>
              <a:t>31</a:t>
            </a:fld>
            <a:endParaRPr lang="zh-TW" altLang="en-US"/>
          </a:p>
        </p:txBody>
      </p:sp>
    </p:spTree>
    <p:extLst>
      <p:ext uri="{BB962C8B-B14F-4D97-AF65-F5344CB8AC3E}">
        <p14:creationId xmlns:p14="http://schemas.microsoft.com/office/powerpoint/2010/main" val="360614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DC2E2CE-709F-82C8-1222-456B8C82AC67}"/>
              </a:ext>
            </a:extLst>
          </p:cNvPr>
          <p:cNvSpPr>
            <a:spLocks noGrp="1"/>
          </p:cNvSpPr>
          <p:nvPr>
            <p:ph type="title"/>
          </p:nvPr>
        </p:nvSpPr>
        <p:spPr/>
        <p:txBody>
          <a:bodyPr/>
          <a:lstStyle/>
          <a:p>
            <a:pPr algn="ctr"/>
            <a:r>
              <a:rPr lang="zh-TW" altLang="en-US" dirty="0"/>
              <a:t>委員會審查（通常狀況）</a:t>
            </a:r>
          </a:p>
        </p:txBody>
      </p:sp>
      <p:pic>
        <p:nvPicPr>
          <p:cNvPr id="11" name="圖片 10">
            <a:extLst>
              <a:ext uri="{FF2B5EF4-FFF2-40B4-BE49-F238E27FC236}">
                <a16:creationId xmlns:a16="http://schemas.microsoft.com/office/drawing/2014/main" id="{037822E4-9865-CAE6-933A-70B4E4437154}"/>
              </a:ext>
            </a:extLst>
          </p:cNvPr>
          <p:cNvPicPr>
            <a:picLocks noChangeAspect="1"/>
          </p:cNvPicPr>
          <p:nvPr/>
        </p:nvPicPr>
        <p:blipFill>
          <a:blip r:embed="rId2"/>
          <a:stretch>
            <a:fillRect/>
          </a:stretch>
        </p:blipFill>
        <p:spPr>
          <a:xfrm>
            <a:off x="0" y="1992024"/>
            <a:ext cx="6009821" cy="2674968"/>
          </a:xfrm>
          <a:prstGeom prst="rect">
            <a:avLst/>
          </a:prstGeom>
        </p:spPr>
      </p:pic>
      <p:pic>
        <p:nvPicPr>
          <p:cNvPr id="9" name="圖片 8">
            <a:extLst>
              <a:ext uri="{FF2B5EF4-FFF2-40B4-BE49-F238E27FC236}">
                <a16:creationId xmlns:a16="http://schemas.microsoft.com/office/drawing/2014/main" id="{8B3F8522-EF2C-924E-7690-75D7455A8D22}"/>
              </a:ext>
            </a:extLst>
          </p:cNvPr>
          <p:cNvPicPr>
            <a:picLocks noChangeAspect="1"/>
          </p:cNvPicPr>
          <p:nvPr/>
        </p:nvPicPr>
        <p:blipFill>
          <a:blip r:embed="rId3"/>
          <a:stretch>
            <a:fillRect/>
          </a:stretch>
        </p:blipFill>
        <p:spPr>
          <a:xfrm>
            <a:off x="6182181" y="1992024"/>
            <a:ext cx="6009821" cy="3837277"/>
          </a:xfrm>
          <a:prstGeom prst="rect">
            <a:avLst/>
          </a:prstGeom>
        </p:spPr>
      </p:pic>
      <p:sp>
        <p:nvSpPr>
          <p:cNvPr id="4" name="投影片編號版面配置區 3">
            <a:extLst>
              <a:ext uri="{FF2B5EF4-FFF2-40B4-BE49-F238E27FC236}">
                <a16:creationId xmlns:a16="http://schemas.microsoft.com/office/drawing/2014/main" id="{90FEE49D-B7D3-C5D7-061F-F1B57B3D9317}"/>
              </a:ext>
            </a:extLst>
          </p:cNvPr>
          <p:cNvSpPr>
            <a:spLocks noGrp="1"/>
          </p:cNvSpPr>
          <p:nvPr>
            <p:ph type="sldNum" sz="quarter" idx="12"/>
          </p:nvPr>
        </p:nvSpPr>
        <p:spPr/>
        <p:txBody>
          <a:bodyPr/>
          <a:lstStyle/>
          <a:p>
            <a:fld id="{56351B7C-A235-49EA-8D90-40C11DEBC73A}" type="slidenum">
              <a:rPr lang="zh-TW" altLang="en-US" smtClean="0"/>
              <a:t>32</a:t>
            </a:fld>
            <a:endParaRPr lang="zh-TW" altLang="en-US"/>
          </a:p>
        </p:txBody>
      </p:sp>
    </p:spTree>
    <p:extLst>
      <p:ext uri="{BB962C8B-B14F-4D97-AF65-F5344CB8AC3E}">
        <p14:creationId xmlns:p14="http://schemas.microsoft.com/office/powerpoint/2010/main" val="2926288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2AE61C-BE99-301B-D5E8-E157A2BC0805}"/>
              </a:ext>
            </a:extLst>
          </p:cNvPr>
          <p:cNvSpPr>
            <a:spLocks noGrp="1"/>
          </p:cNvSpPr>
          <p:nvPr>
            <p:ph type="title"/>
          </p:nvPr>
        </p:nvSpPr>
        <p:spPr/>
        <p:txBody>
          <a:bodyPr/>
          <a:lstStyle/>
          <a:p>
            <a:pPr algn="ctr"/>
            <a:r>
              <a:rPr lang="zh-TW" altLang="en-US" dirty="0"/>
              <a:t>委員會審查回覆（幸運狀況）</a:t>
            </a:r>
          </a:p>
        </p:txBody>
      </p:sp>
      <p:pic>
        <p:nvPicPr>
          <p:cNvPr id="5" name="圖片 4">
            <a:extLst>
              <a:ext uri="{FF2B5EF4-FFF2-40B4-BE49-F238E27FC236}">
                <a16:creationId xmlns:a16="http://schemas.microsoft.com/office/drawing/2014/main" id="{87DFAC39-91E3-F14C-6A89-DCCFA804603D}"/>
              </a:ext>
            </a:extLst>
          </p:cNvPr>
          <p:cNvPicPr>
            <a:picLocks noChangeAspect="1"/>
          </p:cNvPicPr>
          <p:nvPr/>
        </p:nvPicPr>
        <p:blipFill>
          <a:blip r:embed="rId2"/>
          <a:stretch>
            <a:fillRect/>
          </a:stretch>
        </p:blipFill>
        <p:spPr>
          <a:xfrm>
            <a:off x="1651001" y="1552150"/>
            <a:ext cx="9410700" cy="2375114"/>
          </a:xfrm>
          <a:prstGeom prst="rect">
            <a:avLst/>
          </a:prstGeom>
        </p:spPr>
      </p:pic>
      <p:pic>
        <p:nvPicPr>
          <p:cNvPr id="7" name="圖片 6">
            <a:extLst>
              <a:ext uri="{FF2B5EF4-FFF2-40B4-BE49-F238E27FC236}">
                <a16:creationId xmlns:a16="http://schemas.microsoft.com/office/drawing/2014/main" id="{408C674A-D85F-B437-3A68-EEDA7A92979B}"/>
              </a:ext>
            </a:extLst>
          </p:cNvPr>
          <p:cNvPicPr>
            <a:picLocks noChangeAspect="1"/>
          </p:cNvPicPr>
          <p:nvPr/>
        </p:nvPicPr>
        <p:blipFill>
          <a:blip r:embed="rId3"/>
          <a:stretch>
            <a:fillRect/>
          </a:stretch>
        </p:blipFill>
        <p:spPr>
          <a:xfrm>
            <a:off x="1651001" y="4287567"/>
            <a:ext cx="9410700" cy="2205308"/>
          </a:xfrm>
          <a:prstGeom prst="rect">
            <a:avLst/>
          </a:prstGeom>
        </p:spPr>
      </p:pic>
      <p:sp>
        <p:nvSpPr>
          <p:cNvPr id="14" name="投影片編號版面配置區 13">
            <a:extLst>
              <a:ext uri="{FF2B5EF4-FFF2-40B4-BE49-F238E27FC236}">
                <a16:creationId xmlns:a16="http://schemas.microsoft.com/office/drawing/2014/main" id="{656FBD95-F0C8-42DB-C286-3550CB4BE909}"/>
              </a:ext>
            </a:extLst>
          </p:cNvPr>
          <p:cNvSpPr>
            <a:spLocks noGrp="1"/>
          </p:cNvSpPr>
          <p:nvPr>
            <p:ph type="sldNum" sz="quarter" idx="12"/>
          </p:nvPr>
        </p:nvSpPr>
        <p:spPr/>
        <p:txBody>
          <a:bodyPr/>
          <a:lstStyle/>
          <a:p>
            <a:fld id="{56351B7C-A235-49EA-8D90-40C11DEBC73A}" type="slidenum">
              <a:rPr lang="zh-TW" altLang="en-US" smtClean="0"/>
              <a:t>33</a:t>
            </a:fld>
            <a:endParaRPr lang="zh-TW" altLang="en-US"/>
          </a:p>
        </p:txBody>
      </p:sp>
    </p:spTree>
    <p:extLst>
      <p:ext uri="{BB962C8B-B14F-4D97-AF65-F5344CB8AC3E}">
        <p14:creationId xmlns:p14="http://schemas.microsoft.com/office/powerpoint/2010/main" val="13314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682250-20DD-611D-B7BF-EEAA263C9937}"/>
              </a:ext>
            </a:extLst>
          </p:cNvPr>
          <p:cNvSpPr>
            <a:spLocks noGrp="1"/>
          </p:cNvSpPr>
          <p:nvPr>
            <p:ph type="title"/>
          </p:nvPr>
        </p:nvSpPr>
        <p:spPr/>
        <p:txBody>
          <a:bodyPr/>
          <a:lstStyle/>
          <a:p>
            <a:pPr algn="ctr"/>
            <a:r>
              <a:rPr lang="zh-TW" altLang="en-US" dirty="0"/>
              <a:t>委員會審查回覆（不用照單全收）</a:t>
            </a:r>
          </a:p>
        </p:txBody>
      </p:sp>
      <p:pic>
        <p:nvPicPr>
          <p:cNvPr id="13" name="圖片 12">
            <a:extLst>
              <a:ext uri="{FF2B5EF4-FFF2-40B4-BE49-F238E27FC236}">
                <a16:creationId xmlns:a16="http://schemas.microsoft.com/office/drawing/2014/main" id="{DD06A91F-9B67-D878-D2FE-B47870E80A02}"/>
              </a:ext>
            </a:extLst>
          </p:cNvPr>
          <p:cNvPicPr>
            <a:picLocks noChangeAspect="1"/>
          </p:cNvPicPr>
          <p:nvPr/>
        </p:nvPicPr>
        <p:blipFill>
          <a:blip r:embed="rId2"/>
          <a:stretch>
            <a:fillRect/>
          </a:stretch>
        </p:blipFill>
        <p:spPr>
          <a:xfrm>
            <a:off x="896505" y="1405204"/>
            <a:ext cx="10398990" cy="4770039"/>
          </a:xfrm>
          <a:prstGeom prst="rect">
            <a:avLst/>
          </a:prstGeom>
        </p:spPr>
      </p:pic>
      <p:sp>
        <p:nvSpPr>
          <p:cNvPr id="4" name="投影片編號版面配置區 3">
            <a:extLst>
              <a:ext uri="{FF2B5EF4-FFF2-40B4-BE49-F238E27FC236}">
                <a16:creationId xmlns:a16="http://schemas.microsoft.com/office/drawing/2014/main" id="{4CD7A0C9-9AC8-60BD-A637-29DD5FF4025D}"/>
              </a:ext>
            </a:extLst>
          </p:cNvPr>
          <p:cNvSpPr>
            <a:spLocks noGrp="1"/>
          </p:cNvSpPr>
          <p:nvPr>
            <p:ph type="sldNum" sz="quarter" idx="12"/>
          </p:nvPr>
        </p:nvSpPr>
        <p:spPr/>
        <p:txBody>
          <a:bodyPr/>
          <a:lstStyle/>
          <a:p>
            <a:fld id="{56351B7C-A235-49EA-8D90-40C11DEBC73A}" type="slidenum">
              <a:rPr lang="zh-TW" altLang="en-US" smtClean="0"/>
              <a:t>34</a:t>
            </a:fld>
            <a:endParaRPr lang="zh-TW" altLang="en-US"/>
          </a:p>
        </p:txBody>
      </p:sp>
      <p:sp>
        <p:nvSpPr>
          <p:cNvPr id="3" name="文字方塊 2">
            <a:extLst>
              <a:ext uri="{FF2B5EF4-FFF2-40B4-BE49-F238E27FC236}">
                <a16:creationId xmlns:a16="http://schemas.microsoft.com/office/drawing/2014/main" id="{4B67FC24-6DF0-A293-0438-791581194199}"/>
              </a:ext>
            </a:extLst>
          </p:cNvPr>
          <p:cNvSpPr txBox="1"/>
          <p:nvPr/>
        </p:nvSpPr>
        <p:spPr>
          <a:xfrm>
            <a:off x="1257464" y="4690201"/>
            <a:ext cx="4156365" cy="923330"/>
          </a:xfrm>
          <a:prstGeom prst="rect">
            <a:avLst/>
          </a:prstGeom>
          <a:noFill/>
        </p:spPr>
        <p:txBody>
          <a:bodyPr wrap="square">
            <a:spAutoFit/>
          </a:bodyPr>
          <a:lstStyle/>
          <a:p>
            <a:r>
              <a:rPr lang="zh-TW" altLang="en-US" sz="1800" b="1" dirty="0">
                <a:latin typeface="微軟正黑體" panose="020B0604030504040204" pitchFamily="34" charset="-120"/>
                <a:ea typeface="微軟正黑體" panose="020B0604030504040204" pitchFamily="34" charset="-120"/>
              </a:rPr>
              <a:t>如果真的難以決定，建議先與行政人員確認委員會之正確意思，再</a:t>
            </a:r>
            <a:r>
              <a:rPr lang="zh-TW" altLang="en-US" b="1" dirty="0">
                <a:latin typeface="微軟正黑體" panose="020B0604030504040204" pitchFamily="34" charset="-120"/>
                <a:ea typeface="微軟正黑體" panose="020B0604030504040204" pitchFamily="34" charset="-120"/>
              </a:rPr>
              <a:t>與老闆討論處理方式</a:t>
            </a:r>
            <a:endParaRPr lang="en-US" altLang="zh-TW" sz="1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14820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F1603F-C016-6466-62F5-D44ED0D7D36E}"/>
              </a:ext>
            </a:extLst>
          </p:cNvPr>
          <p:cNvSpPr>
            <a:spLocks noGrp="1"/>
          </p:cNvSpPr>
          <p:nvPr>
            <p:ph type="ctrTitle"/>
          </p:nvPr>
        </p:nvSpPr>
        <p:spPr/>
        <p:txBody>
          <a:bodyPr/>
          <a:lstStyle/>
          <a:p>
            <a:r>
              <a:rPr lang="zh-TW" altLang="en-US" dirty="0"/>
              <a:t>在開始研究之後 </a:t>
            </a:r>
            <a:r>
              <a:rPr lang="en-US" altLang="zh-TW" dirty="0"/>
              <a:t>…</a:t>
            </a:r>
            <a:endParaRPr lang="zh-TW" altLang="en-US" dirty="0"/>
          </a:p>
        </p:txBody>
      </p:sp>
      <p:sp>
        <p:nvSpPr>
          <p:cNvPr id="3" name="副標題 2">
            <a:extLst>
              <a:ext uri="{FF2B5EF4-FFF2-40B4-BE49-F238E27FC236}">
                <a16:creationId xmlns:a16="http://schemas.microsoft.com/office/drawing/2014/main" id="{F9BC5DE9-5774-B358-51E8-FC960723D3A9}"/>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4076718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F1603F-C016-6466-62F5-D44ED0D7D36E}"/>
              </a:ext>
            </a:extLst>
          </p:cNvPr>
          <p:cNvSpPr>
            <a:spLocks noGrp="1"/>
          </p:cNvSpPr>
          <p:nvPr>
            <p:ph type="ctrTitle"/>
          </p:nvPr>
        </p:nvSpPr>
        <p:spPr/>
        <p:txBody>
          <a:bodyPr/>
          <a:lstStyle/>
          <a:p>
            <a:r>
              <a:rPr lang="zh-TW" altLang="en-US" dirty="0"/>
              <a:t>實</a:t>
            </a:r>
            <a:r>
              <a:rPr lang="en-US" altLang="zh-TW" dirty="0"/>
              <a:t>!</a:t>
            </a:r>
            <a:r>
              <a:rPr lang="zh-TW" altLang="en-US" dirty="0"/>
              <a:t>地</a:t>
            </a:r>
            <a:r>
              <a:rPr lang="en-US" altLang="zh-TW" dirty="0"/>
              <a:t>!</a:t>
            </a:r>
            <a:r>
              <a:rPr lang="zh-TW" altLang="en-US" dirty="0"/>
              <a:t>訪</a:t>
            </a:r>
            <a:r>
              <a:rPr lang="en-US" altLang="zh-TW" dirty="0"/>
              <a:t>!</a:t>
            </a:r>
            <a:r>
              <a:rPr lang="zh-TW" altLang="en-US" dirty="0"/>
              <a:t>查</a:t>
            </a:r>
            <a:r>
              <a:rPr lang="en-US" altLang="zh-TW" dirty="0"/>
              <a:t>!</a:t>
            </a:r>
            <a:endParaRPr lang="zh-TW" altLang="en-US" dirty="0"/>
          </a:p>
        </p:txBody>
      </p:sp>
      <p:sp>
        <p:nvSpPr>
          <p:cNvPr id="3" name="副標題 2">
            <a:extLst>
              <a:ext uri="{FF2B5EF4-FFF2-40B4-BE49-F238E27FC236}">
                <a16:creationId xmlns:a16="http://schemas.microsoft.com/office/drawing/2014/main" id="{F9BC5DE9-5774-B358-51E8-FC960723D3A9}"/>
              </a:ext>
            </a:extLst>
          </p:cNvPr>
          <p:cNvSpPr>
            <a:spLocks noGrp="1"/>
          </p:cNvSpPr>
          <p:nvPr>
            <p:ph type="subTitle" idx="1"/>
          </p:nvPr>
        </p:nvSpPr>
        <p:spPr/>
        <p:txBody>
          <a:bodyPr/>
          <a:lstStyle/>
          <a:p>
            <a:endParaRPr lang="en-US" altLang="zh-TW" dirty="0"/>
          </a:p>
          <a:p>
            <a:endParaRPr lang="zh-TW" altLang="en-US" dirty="0"/>
          </a:p>
        </p:txBody>
      </p:sp>
      <p:pic>
        <p:nvPicPr>
          <p:cNvPr id="2050" name="Picture 2">
            <a:extLst>
              <a:ext uri="{FF2B5EF4-FFF2-40B4-BE49-F238E27FC236}">
                <a16:creationId xmlns:a16="http://schemas.microsoft.com/office/drawing/2014/main" id="{A2278DF6-4616-B08C-9F67-F36152FCA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1950" y="4058676"/>
            <a:ext cx="2578100" cy="2582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3237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F0FB45-FF2F-90C0-0D26-1C035D936B68}"/>
              </a:ext>
            </a:extLst>
          </p:cNvPr>
          <p:cNvSpPr>
            <a:spLocks noGrp="1"/>
          </p:cNvSpPr>
          <p:nvPr>
            <p:ph type="title"/>
          </p:nvPr>
        </p:nvSpPr>
        <p:spPr/>
        <p:txBody>
          <a:bodyPr/>
          <a:lstStyle/>
          <a:p>
            <a:pPr algn="ctr"/>
            <a:r>
              <a:rPr lang="zh-TW" altLang="en-US" dirty="0"/>
              <a:t>在研究過程中要「認真」做好資料整理</a:t>
            </a:r>
          </a:p>
        </p:txBody>
      </p:sp>
      <p:sp>
        <p:nvSpPr>
          <p:cNvPr id="3" name="內容版面配置區 2">
            <a:extLst>
              <a:ext uri="{FF2B5EF4-FFF2-40B4-BE49-F238E27FC236}">
                <a16:creationId xmlns:a16="http://schemas.microsoft.com/office/drawing/2014/main" id="{C4B1AFA2-346F-4A31-B154-634BDE71F609}"/>
              </a:ext>
            </a:extLst>
          </p:cNvPr>
          <p:cNvSpPr>
            <a:spLocks noGrp="1"/>
          </p:cNvSpPr>
          <p:nvPr>
            <p:ph idx="1"/>
          </p:nvPr>
        </p:nvSpPr>
        <p:spPr/>
        <p:txBody>
          <a:bodyPr>
            <a:normAutofit lnSpcReduction="10000"/>
          </a:bodyPr>
          <a:lstStyle/>
          <a:p>
            <a:r>
              <a:rPr lang="zh-TW" altLang="en-US" dirty="0"/>
              <a:t>實際研究過程示範</a:t>
            </a:r>
            <a:endParaRPr lang="en-US" altLang="zh-TW" dirty="0"/>
          </a:p>
          <a:p>
            <a:pPr lvl="1"/>
            <a:r>
              <a:rPr lang="zh-TW" altLang="en-US" dirty="0"/>
              <a:t>受試者招募及篩選、簽署同意書、研究資料收集</a:t>
            </a:r>
            <a:r>
              <a:rPr lang="en-US" altLang="zh-TW" dirty="0"/>
              <a:t>/</a:t>
            </a:r>
            <a:r>
              <a:rPr lang="zh-TW" altLang="en-US" dirty="0"/>
              <a:t>介入過程</a:t>
            </a:r>
            <a:endParaRPr lang="en-US" altLang="zh-TW" dirty="0"/>
          </a:p>
          <a:p>
            <a:endParaRPr lang="en-US" altLang="zh-TW" dirty="0"/>
          </a:p>
          <a:p>
            <a:r>
              <a:rPr lang="zh-TW" altLang="en-US" dirty="0"/>
              <a:t>受試者簽署資料保存</a:t>
            </a:r>
            <a:endParaRPr lang="en-US" altLang="zh-TW" dirty="0"/>
          </a:p>
          <a:p>
            <a:pPr marL="0" indent="0">
              <a:buNone/>
            </a:pPr>
            <a:endParaRPr lang="en-US" altLang="zh-TW" dirty="0"/>
          </a:p>
          <a:p>
            <a:r>
              <a:rPr lang="zh-TW" altLang="en-US" dirty="0"/>
              <a:t>電子檔案存放區</a:t>
            </a:r>
            <a:endParaRPr lang="en-US" altLang="zh-TW" dirty="0"/>
          </a:p>
          <a:p>
            <a:endParaRPr lang="en-US" altLang="zh-TW" dirty="0"/>
          </a:p>
          <a:p>
            <a:r>
              <a:rPr lang="zh-TW" altLang="en-US" dirty="0"/>
              <a:t>紙本檔案存放區</a:t>
            </a:r>
            <a:endParaRPr lang="en-US" altLang="zh-TW" dirty="0"/>
          </a:p>
          <a:p>
            <a:pPr lvl="1"/>
            <a:r>
              <a:rPr lang="zh-TW" altLang="en-US" dirty="0"/>
              <a:t>電子檔案及紙本文件皆須標註</a:t>
            </a:r>
            <a:r>
              <a:rPr lang="en-US" altLang="zh-TW" dirty="0"/>
              <a:t>【</a:t>
            </a:r>
            <a:r>
              <a:rPr lang="zh-TW" altLang="en-US" dirty="0"/>
              <a:t>評估者</a:t>
            </a:r>
            <a:r>
              <a:rPr lang="en-US" altLang="zh-TW" dirty="0"/>
              <a:t>】</a:t>
            </a:r>
            <a:r>
              <a:rPr lang="zh-TW" altLang="en-US" dirty="0"/>
              <a:t>，此評估者須為</a:t>
            </a:r>
            <a:r>
              <a:rPr lang="en-US" altLang="zh-TW" dirty="0"/>
              <a:t>【</a:t>
            </a:r>
            <a:r>
              <a:rPr lang="zh-TW" altLang="en-US" dirty="0"/>
              <a:t>此研究案所列之研究人員</a:t>
            </a:r>
            <a:r>
              <a:rPr lang="en-US" altLang="zh-TW" dirty="0"/>
              <a:t>】</a:t>
            </a:r>
            <a:r>
              <a:rPr lang="zh-TW" altLang="en-US" dirty="0"/>
              <a:t>！</a:t>
            </a:r>
          </a:p>
          <a:p>
            <a:pPr lvl="1"/>
            <a:endParaRPr lang="en-US" altLang="zh-TW" dirty="0"/>
          </a:p>
          <a:p>
            <a:endParaRPr lang="en-US" altLang="zh-TW" dirty="0"/>
          </a:p>
          <a:p>
            <a:endParaRPr lang="zh-TW" altLang="en-US" dirty="0"/>
          </a:p>
        </p:txBody>
      </p:sp>
      <p:sp>
        <p:nvSpPr>
          <p:cNvPr id="4" name="文字方塊 3">
            <a:extLst>
              <a:ext uri="{FF2B5EF4-FFF2-40B4-BE49-F238E27FC236}">
                <a16:creationId xmlns:a16="http://schemas.microsoft.com/office/drawing/2014/main" id="{D1014A32-74A1-FD64-6A14-F04EE80937D8}"/>
              </a:ext>
            </a:extLst>
          </p:cNvPr>
          <p:cNvSpPr txBox="1"/>
          <p:nvPr/>
        </p:nvSpPr>
        <p:spPr>
          <a:xfrm>
            <a:off x="4871027" y="4591267"/>
            <a:ext cx="6647974" cy="369332"/>
          </a:xfrm>
          <a:prstGeom prst="rect">
            <a:avLst/>
          </a:prstGeom>
          <a:noFill/>
        </p:spPr>
        <p:txBody>
          <a:bodyPr wrap="none" rtlCol="0">
            <a:spAutoFit/>
          </a:bodyPr>
          <a:lstStyle/>
          <a:p>
            <a:r>
              <a:rPr lang="zh-TW" altLang="en-US" b="1" dirty="0">
                <a:latin typeface="微軟正黑體 Light" panose="020B0304030504040204" pitchFamily="34" charset="-120"/>
                <a:ea typeface="微軟正黑體 Light" panose="020B0304030504040204" pitchFamily="34" charset="-120"/>
              </a:rPr>
              <a:t>千萬不要有僥倖心態，因為稽核人員會認真在那邊陪你一個半天</a:t>
            </a:r>
          </a:p>
        </p:txBody>
      </p:sp>
      <p:sp>
        <p:nvSpPr>
          <p:cNvPr id="6" name="投影片編號版面配置區 5">
            <a:extLst>
              <a:ext uri="{FF2B5EF4-FFF2-40B4-BE49-F238E27FC236}">
                <a16:creationId xmlns:a16="http://schemas.microsoft.com/office/drawing/2014/main" id="{898CC261-DAEF-67E8-0077-5B938F847B3C}"/>
              </a:ext>
            </a:extLst>
          </p:cNvPr>
          <p:cNvSpPr>
            <a:spLocks noGrp="1"/>
          </p:cNvSpPr>
          <p:nvPr>
            <p:ph type="sldNum" sz="quarter" idx="12"/>
          </p:nvPr>
        </p:nvSpPr>
        <p:spPr/>
        <p:txBody>
          <a:bodyPr/>
          <a:lstStyle/>
          <a:p>
            <a:fld id="{56351B7C-A235-49EA-8D90-40C11DEBC73A}" type="slidenum">
              <a:rPr lang="zh-TW" altLang="en-US" smtClean="0"/>
              <a:t>37</a:t>
            </a:fld>
            <a:endParaRPr lang="zh-TW" altLang="en-US"/>
          </a:p>
        </p:txBody>
      </p:sp>
    </p:spTree>
    <p:extLst>
      <p:ext uri="{BB962C8B-B14F-4D97-AF65-F5344CB8AC3E}">
        <p14:creationId xmlns:p14="http://schemas.microsoft.com/office/powerpoint/2010/main" val="1243943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806CD9-1081-6C9B-9E90-A96CE7C14A34}"/>
              </a:ext>
            </a:extLst>
          </p:cNvPr>
          <p:cNvSpPr>
            <a:spLocks noGrp="1"/>
          </p:cNvSpPr>
          <p:nvPr>
            <p:ph type="title"/>
          </p:nvPr>
        </p:nvSpPr>
        <p:spPr>
          <a:xfrm>
            <a:off x="838200" y="123825"/>
            <a:ext cx="10515600" cy="1325563"/>
          </a:xfrm>
        </p:spPr>
        <p:txBody>
          <a:bodyPr/>
          <a:lstStyle/>
          <a:p>
            <a:pPr algn="ctr"/>
            <a:r>
              <a:rPr lang="zh-TW" altLang="en-US" dirty="0"/>
              <a:t>受試者衍伸之所有資料</a:t>
            </a:r>
            <a:r>
              <a:rPr lang="en-US" altLang="zh-TW" dirty="0"/>
              <a:t>-</a:t>
            </a:r>
            <a:r>
              <a:rPr lang="zh-TW" altLang="en-US" dirty="0"/>
              <a:t>受試者同意書</a:t>
            </a:r>
          </a:p>
        </p:txBody>
      </p:sp>
      <p:pic>
        <p:nvPicPr>
          <p:cNvPr id="5" name="圖片 4">
            <a:extLst>
              <a:ext uri="{FF2B5EF4-FFF2-40B4-BE49-F238E27FC236}">
                <a16:creationId xmlns:a16="http://schemas.microsoft.com/office/drawing/2014/main" id="{C24F1E06-08BE-5744-C51F-9685133BA0A6}"/>
              </a:ext>
            </a:extLst>
          </p:cNvPr>
          <p:cNvPicPr>
            <a:picLocks noChangeAspect="1"/>
          </p:cNvPicPr>
          <p:nvPr/>
        </p:nvPicPr>
        <p:blipFill>
          <a:blip r:embed="rId2"/>
          <a:stretch>
            <a:fillRect/>
          </a:stretch>
        </p:blipFill>
        <p:spPr>
          <a:xfrm>
            <a:off x="576099" y="2787133"/>
            <a:ext cx="4867793" cy="3546014"/>
          </a:xfrm>
          <a:prstGeom prst="rect">
            <a:avLst/>
          </a:prstGeom>
        </p:spPr>
      </p:pic>
      <p:pic>
        <p:nvPicPr>
          <p:cNvPr id="7" name="圖片 6">
            <a:extLst>
              <a:ext uri="{FF2B5EF4-FFF2-40B4-BE49-F238E27FC236}">
                <a16:creationId xmlns:a16="http://schemas.microsoft.com/office/drawing/2014/main" id="{E6A91186-E062-80D6-B201-A1B3CD8FF57C}"/>
              </a:ext>
            </a:extLst>
          </p:cNvPr>
          <p:cNvPicPr>
            <a:picLocks noChangeAspect="1"/>
          </p:cNvPicPr>
          <p:nvPr/>
        </p:nvPicPr>
        <p:blipFill>
          <a:blip r:embed="rId3"/>
          <a:stretch>
            <a:fillRect/>
          </a:stretch>
        </p:blipFill>
        <p:spPr>
          <a:xfrm>
            <a:off x="5844995" y="1144588"/>
            <a:ext cx="4895140" cy="2051036"/>
          </a:xfrm>
          <a:prstGeom prst="rect">
            <a:avLst/>
          </a:prstGeom>
        </p:spPr>
      </p:pic>
      <p:pic>
        <p:nvPicPr>
          <p:cNvPr id="9" name="圖片 8">
            <a:extLst>
              <a:ext uri="{FF2B5EF4-FFF2-40B4-BE49-F238E27FC236}">
                <a16:creationId xmlns:a16="http://schemas.microsoft.com/office/drawing/2014/main" id="{AA4F3333-D5DB-C727-EED1-8F2F6A46570E}"/>
              </a:ext>
            </a:extLst>
          </p:cNvPr>
          <p:cNvPicPr>
            <a:picLocks noChangeAspect="1"/>
          </p:cNvPicPr>
          <p:nvPr/>
        </p:nvPicPr>
        <p:blipFill>
          <a:blip r:embed="rId4"/>
          <a:stretch>
            <a:fillRect/>
          </a:stretch>
        </p:blipFill>
        <p:spPr>
          <a:xfrm>
            <a:off x="5844995" y="3330561"/>
            <a:ext cx="4895140" cy="3281658"/>
          </a:xfrm>
          <a:prstGeom prst="rect">
            <a:avLst/>
          </a:prstGeom>
        </p:spPr>
      </p:pic>
      <p:sp>
        <p:nvSpPr>
          <p:cNvPr id="10" name="矩形 9">
            <a:extLst>
              <a:ext uri="{FF2B5EF4-FFF2-40B4-BE49-F238E27FC236}">
                <a16:creationId xmlns:a16="http://schemas.microsoft.com/office/drawing/2014/main" id="{6187DC47-C491-A7F0-CCDD-C4E4478172C8}"/>
              </a:ext>
            </a:extLst>
          </p:cNvPr>
          <p:cNvSpPr/>
          <p:nvPr/>
        </p:nvSpPr>
        <p:spPr>
          <a:xfrm>
            <a:off x="6096000" y="2170106"/>
            <a:ext cx="711200" cy="8905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C97E5A58-E58F-61FB-08E5-A0D3DDE11E9F}"/>
              </a:ext>
            </a:extLst>
          </p:cNvPr>
          <p:cNvSpPr txBox="1"/>
          <p:nvPr/>
        </p:nvSpPr>
        <p:spPr>
          <a:xfrm>
            <a:off x="7069301" y="2430737"/>
            <a:ext cx="1830213" cy="369332"/>
          </a:xfrm>
          <a:prstGeom prst="rect">
            <a:avLst/>
          </a:prstGeom>
          <a:solidFill>
            <a:schemeClr val="accent4">
              <a:lumMod val="40000"/>
              <a:lumOff val="60000"/>
            </a:schemeClr>
          </a:solid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最容易漏掉</a:t>
            </a:r>
          </a:p>
        </p:txBody>
      </p:sp>
      <p:sp>
        <p:nvSpPr>
          <p:cNvPr id="12" name="文字方塊 11">
            <a:extLst>
              <a:ext uri="{FF2B5EF4-FFF2-40B4-BE49-F238E27FC236}">
                <a16:creationId xmlns:a16="http://schemas.microsoft.com/office/drawing/2014/main" id="{2AA11970-B387-C7DE-FD00-722F75AA0A3B}"/>
              </a:ext>
            </a:extLst>
          </p:cNvPr>
          <p:cNvSpPr txBox="1"/>
          <p:nvPr/>
        </p:nvSpPr>
        <p:spPr>
          <a:xfrm>
            <a:off x="1925801" y="4190808"/>
            <a:ext cx="1830213" cy="369332"/>
          </a:xfrm>
          <a:prstGeom prst="rect">
            <a:avLst/>
          </a:prstGeom>
          <a:solidFill>
            <a:schemeClr val="accent4">
              <a:lumMod val="40000"/>
              <a:lumOff val="60000"/>
            </a:schemeClr>
          </a:solid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可以幫患者寫</a:t>
            </a:r>
          </a:p>
        </p:txBody>
      </p:sp>
      <p:sp>
        <p:nvSpPr>
          <p:cNvPr id="13" name="文字方塊 12">
            <a:extLst>
              <a:ext uri="{FF2B5EF4-FFF2-40B4-BE49-F238E27FC236}">
                <a16:creationId xmlns:a16="http://schemas.microsoft.com/office/drawing/2014/main" id="{0869DE96-8A27-1300-E44F-E2C1C49ECC98}"/>
              </a:ext>
            </a:extLst>
          </p:cNvPr>
          <p:cNvSpPr txBox="1"/>
          <p:nvPr/>
        </p:nvSpPr>
        <p:spPr>
          <a:xfrm>
            <a:off x="10226131" y="5528746"/>
            <a:ext cx="1830213" cy="369332"/>
          </a:xfrm>
          <a:prstGeom prst="rect">
            <a:avLst/>
          </a:prstGeom>
          <a:solidFill>
            <a:schemeClr val="accent4">
              <a:lumMod val="40000"/>
              <a:lumOff val="60000"/>
            </a:schemeClr>
          </a:solid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一定要患者親簽</a:t>
            </a:r>
          </a:p>
        </p:txBody>
      </p:sp>
      <p:sp>
        <p:nvSpPr>
          <p:cNvPr id="14" name="文字方塊 13">
            <a:extLst>
              <a:ext uri="{FF2B5EF4-FFF2-40B4-BE49-F238E27FC236}">
                <a16:creationId xmlns:a16="http://schemas.microsoft.com/office/drawing/2014/main" id="{6E474D83-3BED-342E-0B0C-40819D6AF56A}"/>
              </a:ext>
            </a:extLst>
          </p:cNvPr>
          <p:cNvSpPr txBox="1"/>
          <p:nvPr/>
        </p:nvSpPr>
        <p:spPr>
          <a:xfrm>
            <a:off x="8899514" y="3875656"/>
            <a:ext cx="2844981" cy="369332"/>
          </a:xfrm>
          <a:prstGeom prst="rect">
            <a:avLst/>
          </a:prstGeom>
          <a:solidFill>
            <a:schemeClr val="accent4">
              <a:lumMod val="40000"/>
              <a:lumOff val="60000"/>
            </a:schemeClr>
          </a:solidFill>
        </p:spPr>
        <p:txBody>
          <a:bodyPr wrap="square" rtlCol="0">
            <a:spAutoFit/>
          </a:bodyPr>
          <a:lstStyle/>
          <a:p>
            <a:pPr algn="ctr"/>
            <a:r>
              <a:rPr lang="zh-TW" altLang="en-US" b="1" dirty="0">
                <a:latin typeface="微軟正黑體" panose="020B0604030504040204" pitchFamily="34" charset="-120"/>
                <a:ea typeface="微軟正黑體" panose="020B0604030504040204" pitchFamily="34" charset="-120"/>
              </a:rPr>
              <a:t>主持人</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研究人員要簽名</a:t>
            </a:r>
          </a:p>
        </p:txBody>
      </p:sp>
      <p:sp>
        <p:nvSpPr>
          <p:cNvPr id="15" name="文字方塊 14">
            <a:extLst>
              <a:ext uri="{FF2B5EF4-FFF2-40B4-BE49-F238E27FC236}">
                <a16:creationId xmlns:a16="http://schemas.microsoft.com/office/drawing/2014/main" id="{069D5326-B2DA-52A1-DC15-05C56AA72F26}"/>
              </a:ext>
            </a:extLst>
          </p:cNvPr>
          <p:cNvSpPr txBox="1"/>
          <p:nvPr/>
        </p:nvSpPr>
        <p:spPr>
          <a:xfrm>
            <a:off x="5586142" y="4258363"/>
            <a:ext cx="517705" cy="2031325"/>
          </a:xfrm>
          <a:prstGeom prst="rect">
            <a:avLst/>
          </a:prstGeom>
          <a:solidFill>
            <a:schemeClr val="accent4">
              <a:lumMod val="40000"/>
              <a:lumOff val="60000"/>
            </a:schemeClr>
          </a:solidFill>
          <a:ln>
            <a:solidFill>
              <a:srgbClr val="FF0000"/>
            </a:solidFill>
          </a:ln>
        </p:spPr>
        <p:txBody>
          <a:bodyPr wrap="square" rtlCol="0">
            <a:spAutoFit/>
          </a:bodyPr>
          <a:lstStyle/>
          <a:p>
            <a:pPr algn="ctr"/>
            <a:r>
              <a:rPr lang="zh-TW" altLang="en-US" b="1" dirty="0">
                <a:solidFill>
                  <a:srgbClr val="FF0000"/>
                </a:solidFill>
                <a:latin typeface="微軟正黑體" panose="020B0604030504040204" pitchFamily="34" charset="-120"/>
                <a:ea typeface="微軟正黑體" panose="020B0604030504040204" pitchFamily="34" charset="-120"/>
              </a:rPr>
              <a:t>時間一定要一致</a:t>
            </a:r>
          </a:p>
        </p:txBody>
      </p:sp>
      <p:sp>
        <p:nvSpPr>
          <p:cNvPr id="16" name="投影片編號版面配置區 15">
            <a:extLst>
              <a:ext uri="{FF2B5EF4-FFF2-40B4-BE49-F238E27FC236}">
                <a16:creationId xmlns:a16="http://schemas.microsoft.com/office/drawing/2014/main" id="{2A6218AC-0BE5-A1C3-F45D-345EEAA95138}"/>
              </a:ext>
            </a:extLst>
          </p:cNvPr>
          <p:cNvSpPr>
            <a:spLocks noGrp="1"/>
          </p:cNvSpPr>
          <p:nvPr>
            <p:ph type="sldNum" sz="quarter" idx="12"/>
          </p:nvPr>
        </p:nvSpPr>
        <p:spPr/>
        <p:txBody>
          <a:bodyPr/>
          <a:lstStyle/>
          <a:p>
            <a:fld id="{56351B7C-A235-49EA-8D90-40C11DEBC73A}" type="slidenum">
              <a:rPr lang="zh-TW" altLang="en-US" smtClean="0"/>
              <a:t>38</a:t>
            </a:fld>
            <a:endParaRPr lang="zh-TW" altLang="en-US"/>
          </a:p>
        </p:txBody>
      </p:sp>
      <p:sp>
        <p:nvSpPr>
          <p:cNvPr id="3" name="矩形 2">
            <a:extLst>
              <a:ext uri="{FF2B5EF4-FFF2-40B4-BE49-F238E27FC236}">
                <a16:creationId xmlns:a16="http://schemas.microsoft.com/office/drawing/2014/main" id="{CDD496F4-5239-9350-6F0A-C85BCDD09D37}"/>
              </a:ext>
            </a:extLst>
          </p:cNvPr>
          <p:cNvSpPr/>
          <p:nvPr/>
        </p:nvSpPr>
        <p:spPr>
          <a:xfrm>
            <a:off x="5702745" y="3844054"/>
            <a:ext cx="2676674" cy="288895"/>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注意簽署時間老闆有沒有在國內</a:t>
            </a:r>
            <a:r>
              <a:rPr lang="en-US" altLang="zh-TW" sz="1300" dirty="0">
                <a:solidFill>
                  <a:srgbClr val="426513"/>
                </a:solidFill>
                <a:latin typeface="Consolas" panose="020B0609020204030204" pitchFamily="49" charset="0"/>
                <a:ea typeface="微軟正黑體" panose="020B0604030504040204" pitchFamily="34" charset="-120"/>
              </a:rPr>
              <a:t>…</a:t>
            </a:r>
          </a:p>
        </p:txBody>
      </p:sp>
      <p:sp>
        <p:nvSpPr>
          <p:cNvPr id="4" name="文字方塊 3">
            <a:extLst>
              <a:ext uri="{FF2B5EF4-FFF2-40B4-BE49-F238E27FC236}">
                <a16:creationId xmlns:a16="http://schemas.microsoft.com/office/drawing/2014/main" id="{B91DE745-EB59-9D72-3878-570C6BD01518}"/>
              </a:ext>
            </a:extLst>
          </p:cNvPr>
          <p:cNvSpPr txBox="1"/>
          <p:nvPr/>
        </p:nvSpPr>
        <p:spPr>
          <a:xfrm>
            <a:off x="4749800" y="4602058"/>
            <a:ext cx="635790" cy="369332"/>
          </a:xfrm>
          <a:prstGeom prst="rect">
            <a:avLst/>
          </a:prstGeom>
          <a:solidFill>
            <a:schemeClr val="tx1"/>
          </a:solidFill>
        </p:spPr>
        <p:txBody>
          <a:bodyPr wrap="square" rtlCol="0">
            <a:spAutoFit/>
          </a:bodyPr>
          <a:lstStyle/>
          <a:p>
            <a:pPr algn="ctr"/>
            <a:endParaRPr lang="zh-TW" altLang="en-US"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EDC5B1CE-69D7-2C6A-DDEC-5FED8A276EED}"/>
              </a:ext>
            </a:extLst>
          </p:cNvPr>
          <p:cNvSpPr/>
          <p:nvPr/>
        </p:nvSpPr>
        <p:spPr>
          <a:xfrm>
            <a:off x="9607625" y="4426385"/>
            <a:ext cx="2448719" cy="516903"/>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增加：主持人和研究人員的姓名與日期</a:t>
            </a:r>
            <a:r>
              <a:rPr lang="en-US" altLang="zh-TW" sz="1300" dirty="0">
                <a:solidFill>
                  <a:srgbClr val="426513"/>
                </a:solidFill>
                <a:latin typeface="Consolas" panose="020B0609020204030204" pitchFamily="49" charset="0"/>
                <a:ea typeface="微軟正黑體" panose="020B0604030504040204" pitchFamily="34" charset="-120"/>
              </a:rPr>
              <a:t>【</a:t>
            </a:r>
            <a:r>
              <a:rPr lang="zh-TW" altLang="en-US" sz="1300" b="1" dirty="0">
                <a:solidFill>
                  <a:srgbClr val="426513"/>
                </a:solidFill>
                <a:latin typeface="Consolas" panose="020B0609020204030204" pitchFamily="49" charset="0"/>
                <a:ea typeface="微軟正黑體" panose="020B0604030504040204" pitchFamily="34" charset="-120"/>
              </a:rPr>
              <a:t>筆跡</a:t>
            </a:r>
            <a:r>
              <a:rPr lang="en-US" altLang="zh-TW" sz="1300" dirty="0">
                <a:solidFill>
                  <a:srgbClr val="426513"/>
                </a:solidFill>
                <a:latin typeface="Consolas" panose="020B0609020204030204" pitchFamily="49" charset="0"/>
                <a:ea typeface="微軟正黑體" panose="020B0604030504040204" pitchFamily="34" charset="-120"/>
              </a:rPr>
              <a:t>】</a:t>
            </a:r>
            <a:r>
              <a:rPr lang="zh-TW" altLang="en-US" sz="1300" dirty="0">
                <a:solidFill>
                  <a:srgbClr val="426513"/>
                </a:solidFill>
                <a:latin typeface="Consolas" panose="020B0609020204030204" pitchFamily="49" charset="0"/>
                <a:ea typeface="微軟正黑體" panose="020B0604030504040204" pitchFamily="34" charset="-120"/>
              </a:rPr>
              <a:t>不可相同</a:t>
            </a:r>
            <a:endParaRPr lang="en-US" altLang="zh-TW" sz="1300" dirty="0">
              <a:solidFill>
                <a:srgbClr val="426513"/>
              </a:solidFill>
              <a:latin typeface="Consolas" panose="020B0609020204030204" pitchFamily="49" charset="0"/>
              <a:ea typeface="微軟正黑體" panose="020B0604030504040204" pitchFamily="34" charset="-120"/>
            </a:endParaRPr>
          </a:p>
        </p:txBody>
      </p:sp>
      <p:sp>
        <p:nvSpPr>
          <p:cNvPr id="8" name="矩形 7">
            <a:extLst>
              <a:ext uri="{FF2B5EF4-FFF2-40B4-BE49-F238E27FC236}">
                <a16:creationId xmlns:a16="http://schemas.microsoft.com/office/drawing/2014/main" id="{47A2F37C-DE2F-5443-2A96-F307BCAA18FC}"/>
              </a:ext>
            </a:extLst>
          </p:cNvPr>
          <p:cNvSpPr/>
          <p:nvPr/>
        </p:nvSpPr>
        <p:spPr>
          <a:xfrm>
            <a:off x="9427852" y="5981510"/>
            <a:ext cx="2448719" cy="755350"/>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增加：除</a:t>
            </a:r>
            <a:r>
              <a:rPr lang="en-US" altLang="zh-TW" sz="1300" dirty="0">
                <a:solidFill>
                  <a:srgbClr val="426513"/>
                </a:solidFill>
                <a:latin typeface="Consolas" panose="020B0609020204030204" pitchFamily="49" charset="0"/>
                <a:ea typeface="微軟正黑體" panose="020B0604030504040204" pitchFamily="34" charset="-120"/>
              </a:rPr>
              <a:t>【</a:t>
            </a:r>
            <a:r>
              <a:rPr lang="zh-TW" altLang="en-US" sz="1300" b="1" dirty="0">
                <a:solidFill>
                  <a:srgbClr val="426513"/>
                </a:solidFill>
                <a:latin typeface="Consolas" panose="020B0609020204030204" pitchFamily="49" charset="0"/>
                <a:ea typeface="微軟正黑體" panose="020B0604030504040204" pitchFamily="34" charset="-120"/>
              </a:rPr>
              <a:t>受試者簽名</a:t>
            </a:r>
            <a:r>
              <a:rPr lang="en-US" altLang="zh-TW" sz="1300" dirty="0">
                <a:solidFill>
                  <a:srgbClr val="426513"/>
                </a:solidFill>
                <a:latin typeface="Consolas" panose="020B0609020204030204" pitchFamily="49" charset="0"/>
                <a:ea typeface="微軟正黑體" panose="020B0604030504040204" pitchFamily="34" charset="-120"/>
              </a:rPr>
              <a:t>】</a:t>
            </a:r>
            <a:r>
              <a:rPr lang="zh-TW" altLang="en-US" sz="1300" dirty="0">
                <a:solidFill>
                  <a:srgbClr val="426513"/>
                </a:solidFill>
                <a:latin typeface="Consolas" panose="020B0609020204030204" pitchFamily="49" charset="0"/>
                <a:ea typeface="微軟正黑體" panose="020B0604030504040204" pitchFamily="34" charset="-120"/>
              </a:rPr>
              <a:t>及</a:t>
            </a:r>
            <a:r>
              <a:rPr lang="en-US" altLang="zh-TW" sz="1300" dirty="0">
                <a:solidFill>
                  <a:srgbClr val="426513"/>
                </a:solidFill>
                <a:latin typeface="Consolas" panose="020B0609020204030204" pitchFamily="49" charset="0"/>
                <a:ea typeface="微軟正黑體" panose="020B0604030504040204" pitchFamily="34" charset="-120"/>
              </a:rPr>
              <a:t>【</a:t>
            </a:r>
            <a:r>
              <a:rPr lang="zh-TW" altLang="en-US" sz="1300" b="1" dirty="0">
                <a:solidFill>
                  <a:srgbClr val="426513"/>
                </a:solidFill>
                <a:latin typeface="Consolas" panose="020B0609020204030204" pitchFamily="49" charset="0"/>
                <a:ea typeface="微軟正黑體" panose="020B0604030504040204" pitchFamily="34" charset="-120"/>
              </a:rPr>
              <a:t>日期</a:t>
            </a:r>
            <a:r>
              <a:rPr lang="en-US" altLang="zh-TW" sz="1300" dirty="0">
                <a:solidFill>
                  <a:srgbClr val="426513"/>
                </a:solidFill>
                <a:latin typeface="Consolas" panose="020B0609020204030204" pitchFamily="49" charset="0"/>
                <a:ea typeface="微軟正黑體" panose="020B0604030504040204" pitchFamily="34" charset="-120"/>
              </a:rPr>
              <a:t>】</a:t>
            </a:r>
            <a:r>
              <a:rPr lang="zh-TW" altLang="en-US" sz="1300" dirty="0">
                <a:solidFill>
                  <a:srgbClr val="426513"/>
                </a:solidFill>
                <a:latin typeface="Consolas" panose="020B0609020204030204" pitchFamily="49" charset="0"/>
                <a:ea typeface="微軟正黑體" panose="020B0604030504040204" pitchFamily="34" charset="-120"/>
              </a:rPr>
              <a:t>之外，其餘可由研究人員或照顧者代寫</a:t>
            </a:r>
            <a:endParaRPr lang="en-US" altLang="zh-TW" sz="1300" dirty="0">
              <a:solidFill>
                <a:srgbClr val="426513"/>
              </a:solidFill>
              <a:latin typeface="Consolas" panose="020B0609020204030204" pitchFamily="49" charset="0"/>
              <a:ea typeface="微軟正黑體" panose="020B0604030504040204" pitchFamily="34" charset="-120"/>
            </a:endParaRPr>
          </a:p>
        </p:txBody>
      </p:sp>
      <p:sp>
        <p:nvSpPr>
          <p:cNvPr id="17" name="矩形 16">
            <a:extLst>
              <a:ext uri="{FF2B5EF4-FFF2-40B4-BE49-F238E27FC236}">
                <a16:creationId xmlns:a16="http://schemas.microsoft.com/office/drawing/2014/main" id="{427701C8-5DFC-775C-E4BB-DC30259EDCC1}"/>
              </a:ext>
            </a:extLst>
          </p:cNvPr>
          <p:cNvSpPr/>
          <p:nvPr/>
        </p:nvSpPr>
        <p:spPr>
          <a:xfrm>
            <a:off x="5946280" y="5981510"/>
            <a:ext cx="3410741" cy="755350"/>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病人慣用手無法簽名，以受試者不識字之方式處理：受試者蓋手印，找見證人簽名（見證人不可為研究人員）</a:t>
            </a:r>
            <a:endParaRPr lang="en-US" altLang="zh-TW" sz="1300" dirty="0">
              <a:solidFill>
                <a:srgbClr val="426513"/>
              </a:solidFill>
              <a:latin typeface="Consolas" panose="020B0609020204030204" pitchFamily="49" charset="0"/>
              <a:ea typeface="微軟正黑體" panose="020B0604030504040204" pitchFamily="34" charset="-120"/>
            </a:endParaRPr>
          </a:p>
        </p:txBody>
      </p:sp>
    </p:spTree>
    <p:extLst>
      <p:ext uri="{BB962C8B-B14F-4D97-AF65-F5344CB8AC3E}">
        <p14:creationId xmlns:p14="http://schemas.microsoft.com/office/powerpoint/2010/main" val="2733106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539F8A-2CAD-E833-A18B-B493651AD5FF}"/>
              </a:ext>
            </a:extLst>
          </p:cNvPr>
          <p:cNvSpPr>
            <a:spLocks noGrp="1"/>
          </p:cNvSpPr>
          <p:nvPr>
            <p:ph type="title"/>
          </p:nvPr>
        </p:nvSpPr>
        <p:spPr/>
        <p:txBody>
          <a:bodyPr/>
          <a:lstStyle/>
          <a:p>
            <a:pPr algn="ctr"/>
            <a:r>
              <a:rPr lang="zh-TW" altLang="en-US" dirty="0"/>
              <a:t>受試者衍伸之所有資料</a:t>
            </a:r>
            <a:r>
              <a:rPr lang="en-US" altLang="zh-TW" dirty="0"/>
              <a:t>-</a:t>
            </a:r>
            <a:r>
              <a:rPr lang="zh-TW" altLang="en-US" dirty="0"/>
              <a:t>紙本資料</a:t>
            </a:r>
          </a:p>
        </p:txBody>
      </p:sp>
      <p:sp>
        <p:nvSpPr>
          <p:cNvPr id="3" name="內容版面配置區 2">
            <a:extLst>
              <a:ext uri="{FF2B5EF4-FFF2-40B4-BE49-F238E27FC236}">
                <a16:creationId xmlns:a16="http://schemas.microsoft.com/office/drawing/2014/main" id="{47A14992-6690-7C76-436E-8D81FE95A7A7}"/>
              </a:ext>
            </a:extLst>
          </p:cNvPr>
          <p:cNvSpPr>
            <a:spLocks noGrp="1"/>
          </p:cNvSpPr>
          <p:nvPr>
            <p:ph idx="1"/>
          </p:nvPr>
        </p:nvSpPr>
        <p:spPr/>
        <p:txBody>
          <a:bodyPr/>
          <a:lstStyle/>
          <a:p>
            <a:r>
              <a:rPr lang="zh-TW" altLang="en-US" dirty="0"/>
              <a:t>要記得準備「受試者姓名</a:t>
            </a:r>
            <a:r>
              <a:rPr lang="en-US" altLang="zh-TW" dirty="0"/>
              <a:t>-</a:t>
            </a:r>
            <a:r>
              <a:rPr lang="zh-TW" altLang="en-US" dirty="0"/>
              <a:t>受試者編號對照表」</a:t>
            </a:r>
            <a:endParaRPr lang="en-US" altLang="zh-TW" dirty="0"/>
          </a:p>
          <a:p>
            <a:endParaRPr lang="en-US" altLang="zh-TW" dirty="0"/>
          </a:p>
          <a:p>
            <a:endParaRPr lang="en-US" altLang="zh-TW" dirty="0"/>
          </a:p>
          <a:p>
            <a:r>
              <a:rPr lang="zh-TW" altLang="en-US" dirty="0"/>
              <a:t>因為除了受試者姓名外，所以受試者紙本資料不可以有受試者個資，只能有受試者編號，還要有</a:t>
            </a:r>
            <a:r>
              <a:rPr lang="zh-TW" altLang="en-US" b="1" dirty="0">
                <a:solidFill>
                  <a:srgbClr val="FF0000"/>
                </a:solidFill>
              </a:rPr>
              <a:t>受試者填寫之日期</a:t>
            </a:r>
          </a:p>
        </p:txBody>
      </p:sp>
      <p:sp>
        <p:nvSpPr>
          <p:cNvPr id="4" name="投影片編號版面配置區 3">
            <a:extLst>
              <a:ext uri="{FF2B5EF4-FFF2-40B4-BE49-F238E27FC236}">
                <a16:creationId xmlns:a16="http://schemas.microsoft.com/office/drawing/2014/main" id="{CDFA166F-3C9E-B780-6607-5BD5B7E750EC}"/>
              </a:ext>
            </a:extLst>
          </p:cNvPr>
          <p:cNvSpPr>
            <a:spLocks noGrp="1"/>
          </p:cNvSpPr>
          <p:nvPr>
            <p:ph type="sldNum" sz="quarter" idx="12"/>
          </p:nvPr>
        </p:nvSpPr>
        <p:spPr/>
        <p:txBody>
          <a:bodyPr/>
          <a:lstStyle/>
          <a:p>
            <a:fld id="{56351B7C-A235-49EA-8D90-40C11DEBC73A}" type="slidenum">
              <a:rPr lang="zh-TW" altLang="en-US" smtClean="0"/>
              <a:t>39</a:t>
            </a:fld>
            <a:endParaRPr lang="zh-TW" altLang="en-US"/>
          </a:p>
        </p:txBody>
      </p:sp>
    </p:spTree>
    <p:extLst>
      <p:ext uri="{BB962C8B-B14F-4D97-AF65-F5344CB8AC3E}">
        <p14:creationId xmlns:p14="http://schemas.microsoft.com/office/powerpoint/2010/main" val="380422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FD5ED6-FFDB-8F32-E988-9FBC8AEC04D3}"/>
              </a:ext>
            </a:extLst>
          </p:cNvPr>
          <p:cNvSpPr>
            <a:spLocks noGrp="1"/>
          </p:cNvSpPr>
          <p:nvPr>
            <p:ph type="title"/>
          </p:nvPr>
        </p:nvSpPr>
        <p:spPr/>
        <p:txBody>
          <a:bodyPr/>
          <a:lstStyle/>
          <a:p>
            <a:pPr algn="ctr"/>
            <a:r>
              <a:rPr lang="zh-TW" altLang="en-US" dirty="0"/>
              <a:t>什麼是 </a:t>
            </a:r>
            <a:r>
              <a:rPr lang="en-US" altLang="zh-TW" dirty="0"/>
              <a:t>IRB</a:t>
            </a:r>
            <a:r>
              <a:rPr lang="zh-TW" altLang="en-US" dirty="0"/>
              <a:t> </a:t>
            </a:r>
            <a:r>
              <a:rPr lang="en-US" altLang="zh-TW" dirty="0"/>
              <a:t>?</a:t>
            </a:r>
            <a:endParaRPr lang="zh-TW" altLang="en-US" dirty="0"/>
          </a:p>
        </p:txBody>
      </p:sp>
      <p:sp>
        <p:nvSpPr>
          <p:cNvPr id="3" name="內容版面配置區 2">
            <a:extLst>
              <a:ext uri="{FF2B5EF4-FFF2-40B4-BE49-F238E27FC236}">
                <a16:creationId xmlns:a16="http://schemas.microsoft.com/office/drawing/2014/main" id="{63106E6B-A9EB-4A23-D95E-8C0870DF8A7B}"/>
              </a:ext>
            </a:extLst>
          </p:cNvPr>
          <p:cNvSpPr>
            <a:spLocks noGrp="1"/>
          </p:cNvSpPr>
          <p:nvPr>
            <p:ph idx="1"/>
          </p:nvPr>
        </p:nvSpPr>
        <p:spPr/>
        <p:txBody>
          <a:bodyPr/>
          <a:lstStyle/>
          <a:p>
            <a:r>
              <a:rPr lang="zh-TW" altLang="en-US" dirty="0"/>
              <a:t>人體試驗委員會 </a:t>
            </a:r>
            <a:r>
              <a:rPr lang="en-US" altLang="zh-TW" dirty="0"/>
              <a:t>(IRB, Institutional Review Board)</a:t>
            </a:r>
          </a:p>
          <a:p>
            <a:endParaRPr lang="en-US" altLang="zh-TW" dirty="0"/>
          </a:p>
          <a:p>
            <a:r>
              <a:rPr lang="zh-TW" altLang="en-US" dirty="0"/>
              <a:t>是為確保人體試驗或研究符合科學與倫理適當性，所設立的審查單位。</a:t>
            </a:r>
            <a:endParaRPr lang="en-US" altLang="zh-TW" dirty="0"/>
          </a:p>
          <a:p>
            <a:pPr lvl="1"/>
            <a:r>
              <a:rPr lang="zh-TW" altLang="en-US" dirty="0"/>
              <a:t>保護受試者</a:t>
            </a:r>
            <a:endParaRPr lang="en-US" altLang="zh-TW" dirty="0"/>
          </a:p>
          <a:p>
            <a:pPr lvl="1"/>
            <a:r>
              <a:rPr lang="zh-TW" altLang="en-US" dirty="0"/>
              <a:t>監督試驗過程</a:t>
            </a:r>
          </a:p>
        </p:txBody>
      </p:sp>
      <p:sp>
        <p:nvSpPr>
          <p:cNvPr id="4" name="投影片編號版面配置區 3">
            <a:extLst>
              <a:ext uri="{FF2B5EF4-FFF2-40B4-BE49-F238E27FC236}">
                <a16:creationId xmlns:a16="http://schemas.microsoft.com/office/drawing/2014/main" id="{F3ADBD92-DC20-8CC0-189F-18B9A6A4B533}"/>
              </a:ext>
            </a:extLst>
          </p:cNvPr>
          <p:cNvSpPr>
            <a:spLocks noGrp="1"/>
          </p:cNvSpPr>
          <p:nvPr>
            <p:ph type="sldNum" sz="quarter" idx="12"/>
          </p:nvPr>
        </p:nvSpPr>
        <p:spPr/>
        <p:txBody>
          <a:bodyPr/>
          <a:lstStyle/>
          <a:p>
            <a:fld id="{56351B7C-A235-49EA-8D90-40C11DEBC73A}" type="slidenum">
              <a:rPr lang="zh-TW" altLang="en-US" smtClean="0"/>
              <a:t>4</a:t>
            </a:fld>
            <a:endParaRPr lang="zh-TW" altLang="en-US"/>
          </a:p>
        </p:txBody>
      </p:sp>
    </p:spTree>
    <p:extLst>
      <p:ext uri="{BB962C8B-B14F-4D97-AF65-F5344CB8AC3E}">
        <p14:creationId xmlns:p14="http://schemas.microsoft.com/office/powerpoint/2010/main" val="3595989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CC99A4-B23C-1D0C-6A21-D2A70F8DFA8D}"/>
              </a:ext>
            </a:extLst>
          </p:cNvPr>
          <p:cNvSpPr>
            <a:spLocks noGrp="1"/>
          </p:cNvSpPr>
          <p:nvPr>
            <p:ph type="title"/>
          </p:nvPr>
        </p:nvSpPr>
        <p:spPr/>
        <p:txBody>
          <a:bodyPr/>
          <a:lstStyle/>
          <a:p>
            <a:pPr algn="ctr"/>
            <a:r>
              <a:rPr lang="zh-TW" altLang="en-US" dirty="0"/>
              <a:t>受試者衍伸之所有資料</a:t>
            </a:r>
            <a:r>
              <a:rPr lang="en-US" altLang="zh-TW" dirty="0"/>
              <a:t>-</a:t>
            </a:r>
            <a:r>
              <a:rPr lang="zh-TW" altLang="en-US" dirty="0"/>
              <a:t>電子資料</a:t>
            </a:r>
          </a:p>
        </p:txBody>
      </p:sp>
      <p:sp>
        <p:nvSpPr>
          <p:cNvPr id="3" name="內容版面配置區 2">
            <a:extLst>
              <a:ext uri="{FF2B5EF4-FFF2-40B4-BE49-F238E27FC236}">
                <a16:creationId xmlns:a16="http://schemas.microsoft.com/office/drawing/2014/main" id="{13987BB4-165E-8046-8B53-E16EE4172EA7}"/>
              </a:ext>
            </a:extLst>
          </p:cNvPr>
          <p:cNvSpPr>
            <a:spLocks noGrp="1"/>
          </p:cNvSpPr>
          <p:nvPr>
            <p:ph idx="1"/>
          </p:nvPr>
        </p:nvSpPr>
        <p:spPr/>
        <p:txBody>
          <a:bodyPr/>
          <a:lstStyle/>
          <a:p>
            <a:r>
              <a:rPr lang="zh-TW" altLang="en-US" dirty="0"/>
              <a:t>當初計畫書</a:t>
            </a:r>
            <a:r>
              <a:rPr lang="en-US" altLang="zh-TW" dirty="0"/>
              <a:t>/</a:t>
            </a:r>
            <a:r>
              <a:rPr lang="zh-TW" altLang="en-US" dirty="0"/>
              <a:t>受試者同意書寫加密硬碟，就要有加密硬碟</a:t>
            </a:r>
            <a:endParaRPr lang="en-US" altLang="zh-TW" dirty="0"/>
          </a:p>
          <a:p>
            <a:endParaRPr lang="en-US" altLang="zh-TW" dirty="0"/>
          </a:p>
          <a:p>
            <a:r>
              <a:rPr lang="zh-TW" altLang="en-US" dirty="0"/>
              <a:t>有加密檔案，檔案就要加密</a:t>
            </a:r>
            <a:endParaRPr lang="en-US" altLang="zh-TW" dirty="0"/>
          </a:p>
          <a:p>
            <a:endParaRPr lang="en-US" altLang="zh-TW" dirty="0"/>
          </a:p>
          <a:p>
            <a:r>
              <a:rPr lang="zh-TW" altLang="en-US" dirty="0"/>
              <a:t>電子資料也需要去連結，不可以有受試者個資</a:t>
            </a:r>
            <a:endParaRPr lang="en-US" altLang="zh-TW" dirty="0"/>
          </a:p>
          <a:p>
            <a:endParaRPr lang="en-US" altLang="zh-TW" dirty="0"/>
          </a:p>
          <a:p>
            <a:r>
              <a:rPr lang="zh-TW" altLang="en-US" dirty="0"/>
              <a:t>留意檔案保存期限，如果是五年，就不可以保存超過五年以前收集的資料（要銷毀）</a:t>
            </a:r>
          </a:p>
        </p:txBody>
      </p:sp>
      <p:sp>
        <p:nvSpPr>
          <p:cNvPr id="4" name="投影片編號版面配置區 3">
            <a:extLst>
              <a:ext uri="{FF2B5EF4-FFF2-40B4-BE49-F238E27FC236}">
                <a16:creationId xmlns:a16="http://schemas.microsoft.com/office/drawing/2014/main" id="{8A3D1BB3-374B-6DD3-4698-02A6BD4F066D}"/>
              </a:ext>
            </a:extLst>
          </p:cNvPr>
          <p:cNvSpPr>
            <a:spLocks noGrp="1"/>
          </p:cNvSpPr>
          <p:nvPr>
            <p:ph type="sldNum" sz="quarter" idx="12"/>
          </p:nvPr>
        </p:nvSpPr>
        <p:spPr/>
        <p:txBody>
          <a:bodyPr/>
          <a:lstStyle/>
          <a:p>
            <a:fld id="{56351B7C-A235-49EA-8D90-40C11DEBC73A}" type="slidenum">
              <a:rPr lang="zh-TW" altLang="en-US" smtClean="0"/>
              <a:t>40</a:t>
            </a:fld>
            <a:endParaRPr lang="zh-TW" altLang="en-US"/>
          </a:p>
        </p:txBody>
      </p:sp>
    </p:spTree>
    <p:extLst>
      <p:ext uri="{BB962C8B-B14F-4D97-AF65-F5344CB8AC3E}">
        <p14:creationId xmlns:p14="http://schemas.microsoft.com/office/powerpoint/2010/main" val="2327606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68145E-589B-07BD-F646-F397CDD70512}"/>
              </a:ext>
            </a:extLst>
          </p:cNvPr>
          <p:cNvSpPr>
            <a:spLocks noGrp="1"/>
          </p:cNvSpPr>
          <p:nvPr>
            <p:ph type="title"/>
          </p:nvPr>
        </p:nvSpPr>
        <p:spPr/>
        <p:txBody>
          <a:bodyPr/>
          <a:lstStyle/>
          <a:p>
            <a:pPr algn="ctr"/>
            <a:r>
              <a:rPr lang="zh-TW" altLang="en-US" dirty="0"/>
              <a:t>日期大挑戰</a:t>
            </a:r>
          </a:p>
        </p:txBody>
      </p:sp>
      <p:sp>
        <p:nvSpPr>
          <p:cNvPr id="3" name="內容版面配置區 2">
            <a:extLst>
              <a:ext uri="{FF2B5EF4-FFF2-40B4-BE49-F238E27FC236}">
                <a16:creationId xmlns:a16="http://schemas.microsoft.com/office/drawing/2014/main" id="{E2CD0746-B542-EA30-1432-B370F42DDBEE}"/>
              </a:ext>
            </a:extLst>
          </p:cNvPr>
          <p:cNvSpPr>
            <a:spLocks noGrp="1"/>
          </p:cNvSpPr>
          <p:nvPr>
            <p:ph idx="1"/>
          </p:nvPr>
        </p:nvSpPr>
        <p:spPr>
          <a:xfrm>
            <a:off x="838200" y="1825625"/>
            <a:ext cx="10515600" cy="587375"/>
          </a:xfrm>
        </p:spPr>
        <p:txBody>
          <a:bodyPr/>
          <a:lstStyle/>
          <a:p>
            <a:r>
              <a:rPr lang="zh-TW" altLang="en-US" dirty="0"/>
              <a:t>要確定所有日期可以兜的上</a:t>
            </a:r>
          </a:p>
        </p:txBody>
      </p:sp>
      <p:sp>
        <p:nvSpPr>
          <p:cNvPr id="4" name="矩形: 圓角 3">
            <a:extLst>
              <a:ext uri="{FF2B5EF4-FFF2-40B4-BE49-F238E27FC236}">
                <a16:creationId xmlns:a16="http://schemas.microsoft.com/office/drawing/2014/main" id="{A20B4B58-CC08-CB3D-7F9F-31051EFCF6A5}"/>
              </a:ext>
            </a:extLst>
          </p:cNvPr>
          <p:cNvSpPr/>
          <p:nvPr/>
        </p:nvSpPr>
        <p:spPr>
          <a:xfrm>
            <a:off x="495300" y="2854325"/>
            <a:ext cx="2197100" cy="739775"/>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rPr>
              <a:t>研究案通過日期</a:t>
            </a:r>
          </a:p>
        </p:txBody>
      </p:sp>
      <p:sp>
        <p:nvSpPr>
          <p:cNvPr id="5" name="矩形: 圓角 4">
            <a:extLst>
              <a:ext uri="{FF2B5EF4-FFF2-40B4-BE49-F238E27FC236}">
                <a16:creationId xmlns:a16="http://schemas.microsoft.com/office/drawing/2014/main" id="{39A6DDE2-35EB-AACD-C214-2275544E59B8}"/>
              </a:ext>
            </a:extLst>
          </p:cNvPr>
          <p:cNvSpPr/>
          <p:nvPr/>
        </p:nvSpPr>
        <p:spPr>
          <a:xfrm>
            <a:off x="2692400" y="3857625"/>
            <a:ext cx="2832100" cy="739775"/>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rPr>
              <a:t>受試者簽署同意書日期</a:t>
            </a:r>
          </a:p>
        </p:txBody>
      </p:sp>
      <p:sp>
        <p:nvSpPr>
          <p:cNvPr id="6" name="矩形: 圓角 5">
            <a:extLst>
              <a:ext uri="{FF2B5EF4-FFF2-40B4-BE49-F238E27FC236}">
                <a16:creationId xmlns:a16="http://schemas.microsoft.com/office/drawing/2014/main" id="{75A7C32C-2DBA-7263-6A0F-19D313A46DFD}"/>
              </a:ext>
            </a:extLst>
          </p:cNvPr>
          <p:cNvSpPr/>
          <p:nvPr/>
        </p:nvSpPr>
        <p:spPr>
          <a:xfrm>
            <a:off x="2692400" y="4873625"/>
            <a:ext cx="2832100" cy="739775"/>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rPr>
              <a:t>受試者實際測驗日期</a:t>
            </a:r>
          </a:p>
        </p:txBody>
      </p:sp>
      <p:sp>
        <p:nvSpPr>
          <p:cNvPr id="7" name="矩形: 圓角 6">
            <a:extLst>
              <a:ext uri="{FF2B5EF4-FFF2-40B4-BE49-F238E27FC236}">
                <a16:creationId xmlns:a16="http://schemas.microsoft.com/office/drawing/2014/main" id="{A91AE8AA-7820-95A5-AC2F-B4D41678C30C}"/>
              </a:ext>
            </a:extLst>
          </p:cNvPr>
          <p:cNvSpPr/>
          <p:nvPr/>
        </p:nvSpPr>
        <p:spPr>
          <a:xfrm>
            <a:off x="5969000" y="2854324"/>
            <a:ext cx="2197100" cy="739775"/>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rPr>
              <a:t>持續案通過日期</a:t>
            </a:r>
          </a:p>
        </p:txBody>
      </p:sp>
      <p:sp>
        <p:nvSpPr>
          <p:cNvPr id="8" name="矩形: 圓角 7">
            <a:extLst>
              <a:ext uri="{FF2B5EF4-FFF2-40B4-BE49-F238E27FC236}">
                <a16:creationId xmlns:a16="http://schemas.microsoft.com/office/drawing/2014/main" id="{266B23C6-6EDE-037C-4FDB-3526AB4CCB95}"/>
              </a:ext>
            </a:extLst>
          </p:cNvPr>
          <p:cNvSpPr/>
          <p:nvPr/>
        </p:nvSpPr>
        <p:spPr>
          <a:xfrm>
            <a:off x="8432800" y="3857625"/>
            <a:ext cx="2832100" cy="739775"/>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rPr>
              <a:t>受試者簽署同意書日期</a:t>
            </a:r>
          </a:p>
        </p:txBody>
      </p:sp>
      <p:sp>
        <p:nvSpPr>
          <p:cNvPr id="9" name="矩形: 圓角 8">
            <a:extLst>
              <a:ext uri="{FF2B5EF4-FFF2-40B4-BE49-F238E27FC236}">
                <a16:creationId xmlns:a16="http://schemas.microsoft.com/office/drawing/2014/main" id="{25F75E6F-FBAE-DD12-096C-41CB2646CA8D}"/>
              </a:ext>
            </a:extLst>
          </p:cNvPr>
          <p:cNvSpPr/>
          <p:nvPr/>
        </p:nvSpPr>
        <p:spPr>
          <a:xfrm>
            <a:off x="8432800" y="4873625"/>
            <a:ext cx="2832100" cy="739775"/>
          </a:xfrm>
          <a:prstGeom prst="round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ysClr val="windowText" lastClr="000000"/>
                </a:solidFill>
              </a:rPr>
              <a:t>受試者實際測驗日期</a:t>
            </a:r>
          </a:p>
        </p:txBody>
      </p:sp>
      <p:sp>
        <p:nvSpPr>
          <p:cNvPr id="10" name="投影片編號版面配置區 9">
            <a:extLst>
              <a:ext uri="{FF2B5EF4-FFF2-40B4-BE49-F238E27FC236}">
                <a16:creationId xmlns:a16="http://schemas.microsoft.com/office/drawing/2014/main" id="{F4A57737-FB38-5846-6311-A1F7A89C4D2A}"/>
              </a:ext>
            </a:extLst>
          </p:cNvPr>
          <p:cNvSpPr>
            <a:spLocks noGrp="1"/>
          </p:cNvSpPr>
          <p:nvPr>
            <p:ph type="sldNum" sz="quarter" idx="12"/>
          </p:nvPr>
        </p:nvSpPr>
        <p:spPr/>
        <p:txBody>
          <a:bodyPr/>
          <a:lstStyle/>
          <a:p>
            <a:fld id="{56351B7C-A235-49EA-8D90-40C11DEBC73A}" type="slidenum">
              <a:rPr lang="zh-TW" altLang="en-US" smtClean="0"/>
              <a:t>41</a:t>
            </a:fld>
            <a:endParaRPr lang="zh-TW" altLang="en-US"/>
          </a:p>
        </p:txBody>
      </p:sp>
      <p:cxnSp>
        <p:nvCxnSpPr>
          <p:cNvPr id="12" name="直線單箭頭接點 11">
            <a:extLst>
              <a:ext uri="{FF2B5EF4-FFF2-40B4-BE49-F238E27FC236}">
                <a16:creationId xmlns:a16="http://schemas.microsoft.com/office/drawing/2014/main" id="{450CE080-486B-CBE6-340A-E259CB71C5AB}"/>
              </a:ext>
            </a:extLst>
          </p:cNvPr>
          <p:cNvCxnSpPr>
            <a:stCxn id="4" idx="3"/>
            <a:endCxn id="7" idx="1"/>
          </p:cNvCxnSpPr>
          <p:nvPr/>
        </p:nvCxnSpPr>
        <p:spPr>
          <a:xfrm flipV="1">
            <a:off x="2692400" y="3224212"/>
            <a:ext cx="32766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直線單箭頭接點 12">
            <a:extLst>
              <a:ext uri="{FF2B5EF4-FFF2-40B4-BE49-F238E27FC236}">
                <a16:creationId xmlns:a16="http://schemas.microsoft.com/office/drawing/2014/main" id="{4B412223-F7F1-E266-1C31-5A9595931175}"/>
              </a:ext>
            </a:extLst>
          </p:cNvPr>
          <p:cNvCxnSpPr/>
          <p:nvPr/>
        </p:nvCxnSpPr>
        <p:spPr>
          <a:xfrm flipV="1">
            <a:off x="8166100" y="3224210"/>
            <a:ext cx="32766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97888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14617C-B491-9B7C-846E-016904676E01}"/>
              </a:ext>
            </a:extLst>
          </p:cNvPr>
          <p:cNvSpPr>
            <a:spLocks noGrp="1"/>
          </p:cNvSpPr>
          <p:nvPr>
            <p:ph type="title"/>
          </p:nvPr>
        </p:nvSpPr>
        <p:spPr/>
        <p:txBody>
          <a:bodyPr>
            <a:normAutofit/>
          </a:bodyPr>
          <a:lstStyle/>
          <a:p>
            <a:pPr algn="ctr"/>
            <a:r>
              <a:rPr lang="zh-TW" altLang="en-US" sz="3600" dirty="0"/>
              <a:t>詳細了解「每個樣本的</a:t>
            </a:r>
            <a:r>
              <a:rPr lang="en-US" altLang="zh-TW" sz="3600" dirty="0"/>
              <a:t>【</a:t>
            </a:r>
            <a:r>
              <a:rPr lang="zh-TW" altLang="en-US" sz="3600" dirty="0"/>
              <a:t>參與本研究</a:t>
            </a:r>
            <a:r>
              <a:rPr lang="en-US" altLang="zh-TW" sz="3600" dirty="0"/>
              <a:t>】</a:t>
            </a:r>
            <a:r>
              <a:rPr lang="zh-TW" altLang="en-US" sz="3600" dirty="0"/>
              <a:t>的情況」</a:t>
            </a:r>
          </a:p>
        </p:txBody>
      </p:sp>
      <p:sp>
        <p:nvSpPr>
          <p:cNvPr id="3" name="內容版面配置區 2">
            <a:extLst>
              <a:ext uri="{FF2B5EF4-FFF2-40B4-BE49-F238E27FC236}">
                <a16:creationId xmlns:a16="http://schemas.microsoft.com/office/drawing/2014/main" id="{B9DD5703-2B5C-17BE-A6C3-31F0CDE114D9}"/>
              </a:ext>
            </a:extLst>
          </p:cNvPr>
          <p:cNvSpPr>
            <a:spLocks noGrp="1"/>
          </p:cNvSpPr>
          <p:nvPr>
            <p:ph idx="1"/>
          </p:nvPr>
        </p:nvSpPr>
        <p:spPr>
          <a:xfrm>
            <a:off x="5435599" y="1825625"/>
            <a:ext cx="6549053" cy="4351338"/>
          </a:xfrm>
        </p:spPr>
        <p:txBody>
          <a:bodyPr>
            <a:normAutofit/>
          </a:bodyPr>
          <a:lstStyle/>
          <a:p>
            <a:r>
              <a:rPr lang="zh-TW" altLang="en-US" sz="2400" dirty="0"/>
              <a:t>有時候我們會為了樣本數稍微</a:t>
            </a:r>
            <a:r>
              <a:rPr lang="en-US" altLang="zh-TW" sz="2400" b="1" dirty="0">
                <a:solidFill>
                  <a:srgbClr val="FF0000"/>
                </a:solidFill>
              </a:rPr>
              <a:t>｢</a:t>
            </a:r>
            <a:r>
              <a:rPr lang="zh-TW" altLang="en-US" sz="2400" b="1" dirty="0">
                <a:solidFill>
                  <a:srgbClr val="FF0000"/>
                </a:solidFill>
              </a:rPr>
              <a:t>處理一下</a:t>
            </a:r>
            <a:r>
              <a:rPr lang="en-US" altLang="zh-TW" sz="2400" b="1" dirty="0">
                <a:solidFill>
                  <a:srgbClr val="FF0000"/>
                </a:solidFill>
              </a:rPr>
              <a:t>｣</a:t>
            </a:r>
            <a:r>
              <a:rPr lang="zh-TW" altLang="en-US" sz="2400" dirty="0"/>
              <a:t>收案情況。</a:t>
            </a:r>
            <a:endParaRPr lang="en-US" altLang="zh-TW" sz="2400" dirty="0"/>
          </a:p>
          <a:p>
            <a:endParaRPr lang="en-US" altLang="zh-TW" sz="2400" dirty="0"/>
          </a:p>
          <a:p>
            <a:pPr lvl="1"/>
            <a:r>
              <a:rPr lang="zh-TW" altLang="en-US" sz="2000" dirty="0"/>
              <a:t>但要好好「處理」</a:t>
            </a:r>
            <a:endParaRPr lang="en-US" altLang="zh-TW" sz="2000" dirty="0"/>
          </a:p>
          <a:p>
            <a:pPr lvl="2"/>
            <a:r>
              <a:rPr lang="zh-TW" altLang="en-US" sz="1600" dirty="0"/>
              <a:t>該出現要寫好理由</a:t>
            </a:r>
            <a:endParaRPr lang="en-US" altLang="zh-TW" sz="1600" dirty="0"/>
          </a:p>
          <a:p>
            <a:pPr lvl="2"/>
            <a:r>
              <a:rPr lang="zh-TW" altLang="en-US" sz="1600" dirty="0"/>
              <a:t>該消失要消失徹底</a:t>
            </a:r>
          </a:p>
        </p:txBody>
      </p:sp>
      <p:pic>
        <p:nvPicPr>
          <p:cNvPr id="4" name="圖片 3">
            <a:extLst>
              <a:ext uri="{FF2B5EF4-FFF2-40B4-BE49-F238E27FC236}">
                <a16:creationId xmlns:a16="http://schemas.microsoft.com/office/drawing/2014/main" id="{8DD232D3-A55C-5C6D-5669-902262295B27}"/>
              </a:ext>
            </a:extLst>
          </p:cNvPr>
          <p:cNvPicPr>
            <a:picLocks noChangeAspect="1"/>
          </p:cNvPicPr>
          <p:nvPr/>
        </p:nvPicPr>
        <p:blipFill>
          <a:blip r:embed="rId2"/>
          <a:stretch>
            <a:fillRect/>
          </a:stretch>
        </p:blipFill>
        <p:spPr>
          <a:xfrm>
            <a:off x="207347" y="2119008"/>
            <a:ext cx="4999654" cy="3764572"/>
          </a:xfrm>
          <a:prstGeom prst="rect">
            <a:avLst/>
          </a:prstGeom>
        </p:spPr>
      </p:pic>
      <p:sp>
        <p:nvSpPr>
          <p:cNvPr id="6" name="投影片編號版面配置區 5">
            <a:extLst>
              <a:ext uri="{FF2B5EF4-FFF2-40B4-BE49-F238E27FC236}">
                <a16:creationId xmlns:a16="http://schemas.microsoft.com/office/drawing/2014/main" id="{45FD2510-27BA-6380-E390-025D3BC5351F}"/>
              </a:ext>
            </a:extLst>
          </p:cNvPr>
          <p:cNvSpPr>
            <a:spLocks noGrp="1"/>
          </p:cNvSpPr>
          <p:nvPr>
            <p:ph type="sldNum" sz="quarter" idx="12"/>
          </p:nvPr>
        </p:nvSpPr>
        <p:spPr/>
        <p:txBody>
          <a:bodyPr/>
          <a:lstStyle/>
          <a:p>
            <a:fld id="{56351B7C-A235-49EA-8D90-40C11DEBC73A}" type="slidenum">
              <a:rPr lang="zh-TW" altLang="en-US" smtClean="0"/>
              <a:t>42</a:t>
            </a:fld>
            <a:endParaRPr lang="zh-TW" altLang="en-US"/>
          </a:p>
        </p:txBody>
      </p:sp>
      <p:sp>
        <p:nvSpPr>
          <p:cNvPr id="5" name="矩形 4">
            <a:extLst>
              <a:ext uri="{FF2B5EF4-FFF2-40B4-BE49-F238E27FC236}">
                <a16:creationId xmlns:a16="http://schemas.microsoft.com/office/drawing/2014/main" id="{E399A6AF-4C11-6106-5E3C-CE884C7A7034}"/>
              </a:ext>
            </a:extLst>
          </p:cNvPr>
          <p:cNvSpPr/>
          <p:nvPr/>
        </p:nvSpPr>
        <p:spPr>
          <a:xfrm>
            <a:off x="6785294" y="4001294"/>
            <a:ext cx="2604891" cy="1476314"/>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增加：</a:t>
            </a:r>
            <a:endParaRPr lang="en-US" altLang="zh-TW" sz="1300" dirty="0">
              <a:solidFill>
                <a:srgbClr val="426513"/>
              </a:solidFill>
              <a:latin typeface="Consolas" panose="020B0609020204030204" pitchFamily="49" charset="0"/>
              <a:ea typeface="微軟正黑體" panose="020B0604030504040204" pitchFamily="34" charset="-120"/>
            </a:endParaRPr>
          </a:p>
          <a:p>
            <a:pPr>
              <a:lnSpc>
                <a:spcPct val="114000"/>
              </a:lnSpc>
            </a:pPr>
            <a:r>
              <a:rPr lang="zh-TW" altLang="en-US" sz="1300" dirty="0">
                <a:solidFill>
                  <a:srgbClr val="426513"/>
                </a:solidFill>
                <a:latin typeface="Consolas" panose="020B0609020204030204" pitchFamily="49" charset="0"/>
                <a:ea typeface="微軟正黑體" panose="020B0604030504040204" pitchFamily="34" charset="-120"/>
              </a:rPr>
              <a:t>以下文件皆要一致</a:t>
            </a:r>
            <a:endParaRPr lang="en-US" altLang="zh-TW" sz="1300" dirty="0">
              <a:solidFill>
                <a:srgbClr val="426513"/>
              </a:solidFill>
              <a:latin typeface="Consolas" panose="020B0609020204030204" pitchFamily="49" charset="0"/>
              <a:ea typeface="微軟正黑體" panose="020B0604030504040204" pitchFamily="34" charset="-120"/>
            </a:endParaRPr>
          </a:p>
          <a:p>
            <a:pPr marL="395288" indent="-219075">
              <a:lnSpc>
                <a:spcPct val="114000"/>
              </a:lnSpc>
              <a:buFont typeface="+mj-lt"/>
              <a:buAutoNum type="arabicPeriod"/>
            </a:pPr>
            <a:r>
              <a:rPr lang="zh-TW" altLang="en-US" sz="1300" dirty="0">
                <a:solidFill>
                  <a:srgbClr val="426513"/>
                </a:solidFill>
                <a:latin typeface="Consolas" panose="020B0609020204030204" pitchFamily="49" charset="0"/>
                <a:ea typeface="微軟正黑體" panose="020B0604030504040204" pitchFamily="34" charset="-120"/>
              </a:rPr>
              <a:t>電子資料</a:t>
            </a:r>
            <a:endParaRPr lang="en-US" altLang="zh-TW" sz="1300" dirty="0">
              <a:solidFill>
                <a:srgbClr val="426513"/>
              </a:solidFill>
              <a:latin typeface="Consolas" panose="020B0609020204030204" pitchFamily="49" charset="0"/>
              <a:ea typeface="微軟正黑體" panose="020B0604030504040204" pitchFamily="34" charset="-120"/>
            </a:endParaRPr>
          </a:p>
          <a:p>
            <a:pPr marL="395288" indent="-219075">
              <a:lnSpc>
                <a:spcPct val="114000"/>
              </a:lnSpc>
              <a:buFont typeface="+mj-lt"/>
              <a:buAutoNum type="arabicPeriod"/>
            </a:pPr>
            <a:r>
              <a:rPr lang="zh-TW" altLang="en-US" sz="1300" dirty="0">
                <a:solidFill>
                  <a:srgbClr val="426513"/>
                </a:solidFill>
                <a:latin typeface="Consolas" panose="020B0609020204030204" pitchFamily="49" charset="0"/>
                <a:ea typeface="微軟正黑體" panose="020B0604030504040204" pitchFamily="34" charset="-120"/>
              </a:rPr>
              <a:t>紙本資料</a:t>
            </a:r>
            <a:endParaRPr lang="en-US" altLang="zh-TW" sz="1300" dirty="0">
              <a:solidFill>
                <a:srgbClr val="426513"/>
              </a:solidFill>
              <a:latin typeface="Consolas" panose="020B0609020204030204" pitchFamily="49" charset="0"/>
              <a:ea typeface="微軟正黑體" panose="020B0604030504040204" pitchFamily="34" charset="-120"/>
            </a:endParaRPr>
          </a:p>
          <a:p>
            <a:pPr marL="395288" indent="-219075">
              <a:lnSpc>
                <a:spcPct val="114000"/>
              </a:lnSpc>
              <a:buFont typeface="+mj-lt"/>
              <a:buAutoNum type="arabicPeriod"/>
            </a:pPr>
            <a:r>
              <a:rPr lang="zh-TW" altLang="en-US" sz="1300" dirty="0">
                <a:solidFill>
                  <a:srgbClr val="426513"/>
                </a:solidFill>
                <a:latin typeface="Consolas" panose="020B0609020204030204" pitchFamily="49" charset="0"/>
                <a:ea typeface="微軟正黑體" panose="020B0604030504040204" pitchFamily="34" charset="-120"/>
              </a:rPr>
              <a:t>受試者名冊</a:t>
            </a:r>
            <a:endParaRPr lang="en-US" altLang="zh-TW" sz="1300" dirty="0">
              <a:solidFill>
                <a:srgbClr val="426513"/>
              </a:solidFill>
              <a:latin typeface="Consolas" panose="020B0609020204030204" pitchFamily="49" charset="0"/>
              <a:ea typeface="微軟正黑體" panose="020B0604030504040204" pitchFamily="34" charset="-120"/>
            </a:endParaRPr>
          </a:p>
          <a:p>
            <a:pPr marL="395288" indent="-219075">
              <a:lnSpc>
                <a:spcPct val="114000"/>
              </a:lnSpc>
              <a:buFont typeface="+mj-lt"/>
              <a:buAutoNum type="arabicPeriod"/>
            </a:pPr>
            <a:r>
              <a:rPr lang="zh-TW" altLang="en-US" sz="1300" dirty="0">
                <a:solidFill>
                  <a:srgbClr val="426513"/>
                </a:solidFill>
                <a:latin typeface="Consolas" panose="020B0609020204030204" pitchFamily="49" charset="0"/>
                <a:ea typeface="微軟正黑體" panose="020B0604030504040204" pitchFamily="34" charset="-120"/>
              </a:rPr>
              <a:t>受試者同意書</a:t>
            </a:r>
            <a:endParaRPr lang="en-US" altLang="zh-TW" sz="1300" dirty="0">
              <a:solidFill>
                <a:srgbClr val="426513"/>
              </a:solidFill>
              <a:latin typeface="Consolas" panose="020B0609020204030204" pitchFamily="49" charset="0"/>
              <a:ea typeface="微軟正黑體" panose="020B0604030504040204" pitchFamily="34" charset="-120"/>
            </a:endParaRPr>
          </a:p>
        </p:txBody>
      </p:sp>
    </p:spTree>
    <p:extLst>
      <p:ext uri="{BB962C8B-B14F-4D97-AF65-F5344CB8AC3E}">
        <p14:creationId xmlns:p14="http://schemas.microsoft.com/office/powerpoint/2010/main" val="3346322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18770DE-C098-3F5D-3D5C-903B2C30D6F3}"/>
              </a:ext>
            </a:extLst>
          </p:cNvPr>
          <p:cNvSpPr>
            <a:spLocks noGrp="1"/>
          </p:cNvSpPr>
          <p:nvPr>
            <p:ph type="title"/>
          </p:nvPr>
        </p:nvSpPr>
        <p:spPr/>
        <p:txBody>
          <a:bodyPr/>
          <a:lstStyle/>
          <a:p>
            <a:pPr algn="ctr"/>
            <a:r>
              <a:rPr lang="zh-TW" altLang="en-US" dirty="0"/>
              <a:t>結語</a:t>
            </a:r>
          </a:p>
        </p:txBody>
      </p:sp>
      <p:sp>
        <p:nvSpPr>
          <p:cNvPr id="3" name="內容版面配置區 2">
            <a:extLst>
              <a:ext uri="{FF2B5EF4-FFF2-40B4-BE49-F238E27FC236}">
                <a16:creationId xmlns:a16="http://schemas.microsoft.com/office/drawing/2014/main" id="{A9004231-31F2-DED3-B624-EC382C33F229}"/>
              </a:ext>
            </a:extLst>
          </p:cNvPr>
          <p:cNvSpPr>
            <a:spLocks noGrp="1"/>
          </p:cNvSpPr>
          <p:nvPr>
            <p:ph idx="1"/>
          </p:nvPr>
        </p:nvSpPr>
        <p:spPr/>
        <p:txBody>
          <a:bodyPr/>
          <a:lstStyle/>
          <a:p>
            <a:r>
              <a:rPr lang="en-US" altLang="zh-TW" dirty="0"/>
              <a:t>IRB</a:t>
            </a:r>
            <a:r>
              <a:rPr lang="zh-TW" altLang="en-US" dirty="0"/>
              <a:t>並不難處理，只是很繁瑣</a:t>
            </a:r>
            <a:endParaRPr lang="en-US" altLang="zh-TW" dirty="0"/>
          </a:p>
          <a:p>
            <a:endParaRPr lang="en-US" altLang="zh-TW" dirty="0"/>
          </a:p>
          <a:p>
            <a:r>
              <a:rPr lang="zh-TW" altLang="en-US" dirty="0"/>
              <a:t>要詳實記錄每個細節</a:t>
            </a:r>
          </a:p>
        </p:txBody>
      </p:sp>
      <p:sp>
        <p:nvSpPr>
          <p:cNvPr id="4" name="投影片編號版面配置區 3">
            <a:extLst>
              <a:ext uri="{FF2B5EF4-FFF2-40B4-BE49-F238E27FC236}">
                <a16:creationId xmlns:a16="http://schemas.microsoft.com/office/drawing/2014/main" id="{EF51A862-25FA-7F31-340B-24A04F4ABD28}"/>
              </a:ext>
            </a:extLst>
          </p:cNvPr>
          <p:cNvSpPr>
            <a:spLocks noGrp="1"/>
          </p:cNvSpPr>
          <p:nvPr>
            <p:ph type="sldNum" sz="quarter" idx="12"/>
          </p:nvPr>
        </p:nvSpPr>
        <p:spPr/>
        <p:txBody>
          <a:bodyPr/>
          <a:lstStyle/>
          <a:p>
            <a:fld id="{56351B7C-A235-49EA-8D90-40C11DEBC73A}" type="slidenum">
              <a:rPr lang="zh-TW" altLang="en-US" smtClean="0"/>
              <a:t>43</a:t>
            </a:fld>
            <a:endParaRPr lang="zh-TW" altLang="en-US"/>
          </a:p>
        </p:txBody>
      </p:sp>
    </p:spTree>
    <p:extLst>
      <p:ext uri="{BB962C8B-B14F-4D97-AF65-F5344CB8AC3E}">
        <p14:creationId xmlns:p14="http://schemas.microsoft.com/office/powerpoint/2010/main" val="138609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97DB05-7F13-2B61-96EA-8CA733C3B561}"/>
              </a:ext>
            </a:extLst>
          </p:cNvPr>
          <p:cNvSpPr>
            <a:spLocks noGrp="1"/>
          </p:cNvSpPr>
          <p:nvPr>
            <p:ph type="title"/>
          </p:nvPr>
        </p:nvSpPr>
        <p:spPr/>
        <p:txBody>
          <a:bodyPr/>
          <a:lstStyle/>
          <a:p>
            <a:pPr algn="ctr"/>
            <a:r>
              <a:rPr lang="zh-TW" altLang="en-US" dirty="0"/>
              <a:t>什麼類型的研究需要向</a:t>
            </a:r>
            <a:r>
              <a:rPr lang="en-US" altLang="zh-TW" dirty="0"/>
              <a:t>IRB</a:t>
            </a:r>
            <a:r>
              <a:rPr lang="zh-TW" altLang="en-US" dirty="0"/>
              <a:t> 提交申請 </a:t>
            </a:r>
            <a:r>
              <a:rPr lang="en-US" altLang="zh-TW" dirty="0"/>
              <a:t>?</a:t>
            </a:r>
            <a:endParaRPr lang="zh-TW" altLang="en-US" dirty="0"/>
          </a:p>
        </p:txBody>
      </p:sp>
      <p:sp>
        <p:nvSpPr>
          <p:cNvPr id="3" name="內容版面配置區 2">
            <a:extLst>
              <a:ext uri="{FF2B5EF4-FFF2-40B4-BE49-F238E27FC236}">
                <a16:creationId xmlns:a16="http://schemas.microsoft.com/office/drawing/2014/main" id="{DC1C0254-E57A-51C9-14F8-4EB0A9386220}"/>
              </a:ext>
            </a:extLst>
          </p:cNvPr>
          <p:cNvSpPr>
            <a:spLocks noGrp="1"/>
          </p:cNvSpPr>
          <p:nvPr>
            <p:ph idx="1"/>
          </p:nvPr>
        </p:nvSpPr>
        <p:spPr>
          <a:xfrm>
            <a:off x="838200" y="1825625"/>
            <a:ext cx="6457950" cy="4895850"/>
          </a:xfrm>
        </p:spPr>
        <p:txBody>
          <a:bodyPr>
            <a:normAutofit lnSpcReduction="10000"/>
          </a:bodyPr>
          <a:lstStyle/>
          <a:p>
            <a:r>
              <a:rPr lang="zh-TW" altLang="en-US" dirty="0"/>
              <a:t>基本上我們會接觸的研究案都需要 </a:t>
            </a:r>
            <a:r>
              <a:rPr lang="en-US" altLang="zh-TW" dirty="0">
                <a:sym typeface="Wingdings" panose="05000000000000000000" pitchFamily="2" charset="2"/>
              </a:rPr>
              <a:t>: )</a:t>
            </a:r>
            <a:endParaRPr lang="en-US" altLang="zh-TW" dirty="0"/>
          </a:p>
          <a:p>
            <a:endParaRPr lang="en-US" altLang="zh-TW" dirty="0"/>
          </a:p>
          <a:p>
            <a:endParaRPr lang="en-US" altLang="zh-TW" dirty="0"/>
          </a:p>
          <a:p>
            <a:r>
              <a:rPr lang="zh-TW" altLang="en-US" dirty="0"/>
              <a:t>可免審查</a:t>
            </a:r>
            <a:r>
              <a:rPr lang="en-US" altLang="zh-TW" dirty="0"/>
              <a:t>/</a:t>
            </a:r>
            <a:r>
              <a:rPr lang="zh-TW" altLang="en-US" dirty="0"/>
              <a:t>免取得受試者同意之研究範圍，請參考網站</a:t>
            </a:r>
            <a:endParaRPr lang="en-US" altLang="zh-TW" dirty="0"/>
          </a:p>
          <a:p>
            <a:pPr lvl="1"/>
            <a:r>
              <a:rPr lang="en-US" altLang="zh-TW" dirty="0">
                <a:hlinkClick r:id="rId2"/>
              </a:rPr>
              <a:t>https://dep.mohw.gov.tw/DOMA/fp-2782-9538-106.html</a:t>
            </a:r>
            <a:endParaRPr lang="en-US" altLang="zh-TW" dirty="0"/>
          </a:p>
          <a:p>
            <a:pPr lvl="1"/>
            <a:endParaRPr lang="en-US" altLang="zh-TW" dirty="0"/>
          </a:p>
          <a:p>
            <a:pPr lvl="1"/>
            <a:r>
              <a:rPr lang="zh-TW" altLang="en-US" dirty="0"/>
              <a:t>但可以不用想</a:t>
            </a:r>
            <a:r>
              <a:rPr lang="en-US" altLang="zh-TW" dirty="0"/>
              <a:t>:</a:t>
            </a:r>
            <a:r>
              <a:rPr lang="zh-TW" altLang="en-US" dirty="0"/>
              <a:t> </a:t>
            </a:r>
            <a:r>
              <a:rPr lang="en-US" altLang="zh-TW" dirty="0"/>
              <a:t>)</a:t>
            </a:r>
          </a:p>
          <a:p>
            <a:pPr lvl="2"/>
            <a:r>
              <a:rPr lang="zh-TW" altLang="en-US" dirty="0"/>
              <a:t>絕對不會接觸到原始收案文件</a:t>
            </a:r>
          </a:p>
          <a:p>
            <a:pPr lvl="2"/>
            <a:r>
              <a:rPr lang="zh-TW" altLang="en-US" dirty="0"/>
              <a:t>絕對不會接觸受試者</a:t>
            </a:r>
          </a:p>
          <a:p>
            <a:pPr lvl="2"/>
            <a:r>
              <a:rPr lang="zh-TW" altLang="en-US" dirty="0"/>
              <a:t>絕對無法連結研究編號及特定受試者</a:t>
            </a:r>
          </a:p>
          <a:p>
            <a:pPr lvl="2"/>
            <a:endParaRPr lang="en-US" altLang="zh-TW" dirty="0"/>
          </a:p>
          <a:p>
            <a:pPr marL="0" indent="0">
              <a:buNone/>
            </a:pPr>
            <a:endParaRPr lang="en-US" altLang="zh-TW" dirty="0"/>
          </a:p>
        </p:txBody>
      </p:sp>
      <p:pic>
        <p:nvPicPr>
          <p:cNvPr id="5" name="圖片 4">
            <a:extLst>
              <a:ext uri="{FF2B5EF4-FFF2-40B4-BE49-F238E27FC236}">
                <a16:creationId xmlns:a16="http://schemas.microsoft.com/office/drawing/2014/main" id="{C8FBC3C1-80DA-B2EC-34CC-4E4EFAED88BD}"/>
              </a:ext>
            </a:extLst>
          </p:cNvPr>
          <p:cNvPicPr>
            <a:picLocks noChangeAspect="1"/>
          </p:cNvPicPr>
          <p:nvPr/>
        </p:nvPicPr>
        <p:blipFill>
          <a:blip r:embed="rId3"/>
          <a:stretch>
            <a:fillRect/>
          </a:stretch>
        </p:blipFill>
        <p:spPr>
          <a:xfrm>
            <a:off x="7660105" y="2001189"/>
            <a:ext cx="3168316" cy="4044659"/>
          </a:xfrm>
          <a:prstGeom prst="rect">
            <a:avLst/>
          </a:prstGeom>
        </p:spPr>
      </p:pic>
      <p:sp>
        <p:nvSpPr>
          <p:cNvPr id="4" name="投影片編號版面配置區 3">
            <a:extLst>
              <a:ext uri="{FF2B5EF4-FFF2-40B4-BE49-F238E27FC236}">
                <a16:creationId xmlns:a16="http://schemas.microsoft.com/office/drawing/2014/main" id="{2B4A7830-F37D-83F9-08D8-2EFEFC083863}"/>
              </a:ext>
            </a:extLst>
          </p:cNvPr>
          <p:cNvSpPr>
            <a:spLocks noGrp="1"/>
          </p:cNvSpPr>
          <p:nvPr>
            <p:ph type="sldNum" sz="quarter" idx="12"/>
          </p:nvPr>
        </p:nvSpPr>
        <p:spPr/>
        <p:txBody>
          <a:bodyPr/>
          <a:lstStyle/>
          <a:p>
            <a:fld id="{56351B7C-A235-49EA-8D90-40C11DEBC73A}" type="slidenum">
              <a:rPr lang="zh-TW" altLang="en-US" smtClean="0"/>
              <a:t>5</a:t>
            </a:fld>
            <a:endParaRPr lang="zh-TW" altLang="en-US"/>
          </a:p>
        </p:txBody>
      </p:sp>
    </p:spTree>
    <p:extLst>
      <p:ext uri="{BB962C8B-B14F-4D97-AF65-F5344CB8AC3E}">
        <p14:creationId xmlns:p14="http://schemas.microsoft.com/office/powerpoint/2010/main" val="406888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50A014-B1B8-7FE1-ACF6-AE170639DD26}"/>
              </a:ext>
            </a:extLst>
          </p:cNvPr>
          <p:cNvSpPr>
            <a:spLocks noGrp="1"/>
          </p:cNvSpPr>
          <p:nvPr>
            <p:ph type="title"/>
          </p:nvPr>
        </p:nvSpPr>
        <p:spPr/>
        <p:txBody>
          <a:bodyPr/>
          <a:lstStyle/>
          <a:p>
            <a:pPr algn="ctr"/>
            <a:r>
              <a:rPr lang="zh-TW" altLang="en-US" dirty="0"/>
              <a:t>什麼時候需要向 </a:t>
            </a:r>
            <a:r>
              <a:rPr lang="en-US" altLang="zh-TW" dirty="0"/>
              <a:t>IRB</a:t>
            </a:r>
            <a:r>
              <a:rPr lang="zh-TW" altLang="en-US" dirty="0"/>
              <a:t> 提交研究案申請</a:t>
            </a:r>
            <a:r>
              <a:rPr lang="en-US" altLang="zh-TW" dirty="0"/>
              <a:t>?</a:t>
            </a:r>
            <a:endParaRPr lang="zh-TW" altLang="en-US" dirty="0"/>
          </a:p>
        </p:txBody>
      </p:sp>
      <p:sp>
        <p:nvSpPr>
          <p:cNvPr id="3" name="內容版面配置區 2">
            <a:extLst>
              <a:ext uri="{FF2B5EF4-FFF2-40B4-BE49-F238E27FC236}">
                <a16:creationId xmlns:a16="http://schemas.microsoft.com/office/drawing/2014/main" id="{51F0A375-0ED9-B382-1476-03AB64B238D8}"/>
              </a:ext>
            </a:extLst>
          </p:cNvPr>
          <p:cNvSpPr>
            <a:spLocks noGrp="1"/>
          </p:cNvSpPr>
          <p:nvPr>
            <p:ph idx="1"/>
          </p:nvPr>
        </p:nvSpPr>
        <p:spPr>
          <a:xfrm>
            <a:off x="838200" y="1825625"/>
            <a:ext cx="10515600" cy="2040522"/>
          </a:xfrm>
        </p:spPr>
        <p:txBody>
          <a:bodyPr/>
          <a:lstStyle/>
          <a:p>
            <a:endParaRPr lang="en-US" altLang="zh-TW" dirty="0"/>
          </a:p>
          <a:p>
            <a:r>
              <a:rPr lang="zh-TW" altLang="en-US" dirty="0"/>
              <a:t>老闆年底寫國科會計畫的時候 </a:t>
            </a:r>
            <a:r>
              <a:rPr lang="en-US" altLang="zh-TW" dirty="0"/>
              <a:t>:</a:t>
            </a:r>
            <a:r>
              <a:rPr lang="zh-TW" altLang="en-US" dirty="0"/>
              <a:t> </a:t>
            </a:r>
            <a:r>
              <a:rPr lang="en-US" altLang="zh-TW" dirty="0"/>
              <a:t>)</a:t>
            </a:r>
          </a:p>
          <a:p>
            <a:pPr lvl="1"/>
            <a:r>
              <a:rPr lang="zh-TW" altLang="en-US" sz="2000" dirty="0"/>
              <a:t>國科會計畫送審會需要在</a:t>
            </a:r>
            <a:r>
              <a:rPr lang="en-US" altLang="zh-TW" sz="2000" dirty="0"/>
              <a:t>【</a:t>
            </a:r>
            <a:r>
              <a:rPr lang="zh-TW" altLang="en-US" sz="2000" dirty="0"/>
              <a:t>計畫主持人單位之</a:t>
            </a:r>
            <a:r>
              <a:rPr lang="en-US" altLang="zh-TW" sz="2000" dirty="0"/>
              <a:t>IRB】</a:t>
            </a:r>
            <a:r>
              <a:rPr lang="zh-TW" altLang="en-US" sz="2000" dirty="0"/>
              <a:t>有提交此案的「</a:t>
            </a:r>
            <a:r>
              <a:rPr lang="zh-TW" altLang="en-US" sz="2000" b="1" dirty="0"/>
              <a:t>新案送審證明</a:t>
            </a:r>
            <a:r>
              <a:rPr lang="zh-TW" altLang="en-US" sz="2000" dirty="0"/>
              <a:t>」</a:t>
            </a:r>
          </a:p>
        </p:txBody>
      </p:sp>
      <p:sp>
        <p:nvSpPr>
          <p:cNvPr id="4" name="投影片編號版面配置區 3">
            <a:extLst>
              <a:ext uri="{FF2B5EF4-FFF2-40B4-BE49-F238E27FC236}">
                <a16:creationId xmlns:a16="http://schemas.microsoft.com/office/drawing/2014/main" id="{6324FA3A-C1A6-1E90-D25A-67B5B6B21ADC}"/>
              </a:ext>
            </a:extLst>
          </p:cNvPr>
          <p:cNvSpPr>
            <a:spLocks noGrp="1"/>
          </p:cNvSpPr>
          <p:nvPr>
            <p:ph type="sldNum" sz="quarter" idx="12"/>
          </p:nvPr>
        </p:nvSpPr>
        <p:spPr/>
        <p:txBody>
          <a:bodyPr/>
          <a:lstStyle/>
          <a:p>
            <a:fld id="{56351B7C-A235-49EA-8D90-40C11DEBC73A}" type="slidenum">
              <a:rPr lang="zh-TW" altLang="en-US" smtClean="0"/>
              <a:t>6</a:t>
            </a:fld>
            <a:endParaRPr lang="zh-TW" altLang="en-US" dirty="0"/>
          </a:p>
        </p:txBody>
      </p:sp>
    </p:spTree>
    <p:extLst>
      <p:ext uri="{BB962C8B-B14F-4D97-AF65-F5344CB8AC3E}">
        <p14:creationId xmlns:p14="http://schemas.microsoft.com/office/powerpoint/2010/main" val="116023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5E57C0-EF30-691E-BD0F-6C7E3213152A}"/>
              </a:ext>
            </a:extLst>
          </p:cNvPr>
          <p:cNvSpPr>
            <a:spLocks noGrp="1"/>
          </p:cNvSpPr>
          <p:nvPr>
            <p:ph type="title"/>
          </p:nvPr>
        </p:nvSpPr>
        <p:spPr/>
        <p:txBody>
          <a:bodyPr/>
          <a:lstStyle/>
          <a:p>
            <a:pPr algn="ctr"/>
            <a:r>
              <a:rPr lang="en-US" altLang="zh-TW" dirty="0">
                <a:latin typeface="Consolas" panose="020B0609020204030204" pitchFamily="49" charset="0"/>
              </a:rPr>
              <a:t>IRB</a:t>
            </a:r>
            <a:r>
              <a:rPr lang="zh-TW" altLang="en-US" dirty="0">
                <a:latin typeface="Consolas" panose="020B0609020204030204" pitchFamily="49" charset="0"/>
              </a:rPr>
              <a:t>送審類型與流程</a:t>
            </a:r>
          </a:p>
        </p:txBody>
      </p:sp>
      <p:sp>
        <p:nvSpPr>
          <p:cNvPr id="3" name="投影片編號版面配置區 2">
            <a:extLst>
              <a:ext uri="{FF2B5EF4-FFF2-40B4-BE49-F238E27FC236}">
                <a16:creationId xmlns:a16="http://schemas.microsoft.com/office/drawing/2014/main" id="{9EE4F743-66FE-6749-BBC1-BF64473E198B}"/>
              </a:ext>
            </a:extLst>
          </p:cNvPr>
          <p:cNvSpPr>
            <a:spLocks noGrp="1"/>
          </p:cNvSpPr>
          <p:nvPr>
            <p:ph type="sldNum" sz="quarter" idx="12"/>
          </p:nvPr>
        </p:nvSpPr>
        <p:spPr/>
        <p:txBody>
          <a:bodyPr/>
          <a:lstStyle/>
          <a:p>
            <a:fld id="{56351B7C-A235-49EA-8D90-40C11DEBC73A}" type="slidenum">
              <a:rPr lang="zh-TW" altLang="en-US" smtClean="0"/>
              <a:t>7</a:t>
            </a:fld>
            <a:endParaRPr lang="zh-TW" altLang="en-US" dirty="0"/>
          </a:p>
        </p:txBody>
      </p:sp>
      <p:sp>
        <p:nvSpPr>
          <p:cNvPr id="17" name="文字方塊 16">
            <a:extLst>
              <a:ext uri="{FF2B5EF4-FFF2-40B4-BE49-F238E27FC236}">
                <a16:creationId xmlns:a16="http://schemas.microsoft.com/office/drawing/2014/main" id="{4A31061C-A055-4F49-A3DD-519A9013F44B}"/>
              </a:ext>
            </a:extLst>
          </p:cNvPr>
          <p:cNvSpPr txBox="1"/>
          <p:nvPr/>
        </p:nvSpPr>
        <p:spPr>
          <a:xfrm>
            <a:off x="553441" y="4105166"/>
            <a:ext cx="1592826" cy="318485"/>
          </a:xfrm>
          <a:prstGeom prst="rect">
            <a:avLst/>
          </a:prstGeom>
          <a:noFill/>
        </p:spPr>
        <p:txBody>
          <a:bodyPr wrap="square">
            <a:spAutoFit/>
          </a:bodyPr>
          <a:lstStyle>
            <a:defPPr>
              <a:defRPr lang="zh-TW"/>
            </a:defPPr>
            <a:lvl1pPr>
              <a:lnSpc>
                <a:spcPct val="112000"/>
              </a:lnSpc>
              <a:defRPr sz="1400">
                <a:solidFill>
                  <a:srgbClr val="0C2B11"/>
                </a:solidFill>
                <a:latin typeface="微軟正黑體" panose="020B0604030504040204" pitchFamily="34" charset="-120"/>
                <a:ea typeface="微軟正黑體" panose="020B0604030504040204" pitchFamily="34" charset="-120"/>
              </a:defRPr>
            </a:lvl1pPr>
          </a:lstStyle>
          <a:p>
            <a:r>
              <a:rPr lang="zh-TW" altLang="en-US" b="1" dirty="0">
                <a:latin typeface="Consolas" panose="020B0609020204030204" pitchFamily="49" charset="0"/>
              </a:rPr>
              <a:t>新發起研究案</a:t>
            </a:r>
            <a:endParaRPr lang="en-US" altLang="zh-TW" b="1" dirty="0">
              <a:latin typeface="Consolas" panose="020B0609020204030204" pitchFamily="49" charset="0"/>
            </a:endParaRPr>
          </a:p>
        </p:txBody>
      </p:sp>
      <p:cxnSp>
        <p:nvCxnSpPr>
          <p:cNvPr id="23" name="直線單箭頭接點 22">
            <a:extLst>
              <a:ext uri="{FF2B5EF4-FFF2-40B4-BE49-F238E27FC236}">
                <a16:creationId xmlns:a16="http://schemas.microsoft.com/office/drawing/2014/main" id="{9A92405B-F111-49FE-B146-AF51F6D7741D}"/>
              </a:ext>
            </a:extLst>
          </p:cNvPr>
          <p:cNvCxnSpPr>
            <a:stCxn id="13" idx="3"/>
            <a:endCxn id="19" idx="1"/>
          </p:cNvCxnSpPr>
          <p:nvPr/>
        </p:nvCxnSpPr>
        <p:spPr>
          <a:xfrm>
            <a:off x="1762809" y="3782629"/>
            <a:ext cx="2458064" cy="0"/>
          </a:xfrm>
          <a:prstGeom prst="straightConnector1">
            <a:avLst/>
          </a:prstGeom>
          <a:ln w="571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5" name="接點: 肘形 24">
            <a:extLst>
              <a:ext uri="{FF2B5EF4-FFF2-40B4-BE49-F238E27FC236}">
                <a16:creationId xmlns:a16="http://schemas.microsoft.com/office/drawing/2014/main" id="{12178439-84D3-464A-BEE7-7248ED5B03D2}"/>
              </a:ext>
            </a:extLst>
          </p:cNvPr>
          <p:cNvCxnSpPr>
            <a:cxnSpLocks/>
          </p:cNvCxnSpPr>
          <p:nvPr/>
        </p:nvCxnSpPr>
        <p:spPr>
          <a:xfrm>
            <a:off x="1743145" y="3782629"/>
            <a:ext cx="2458064" cy="1504335"/>
          </a:xfrm>
          <a:prstGeom prst="bentConnector3">
            <a:avLst>
              <a:gd name="adj1" fmla="val 33200"/>
            </a:avLst>
          </a:prstGeom>
          <a:ln w="19050">
            <a:solidFill>
              <a:schemeClr val="tx1"/>
            </a:solidFill>
            <a:prstDash val="sysDash"/>
            <a:tailEnd type="arrow" w="lg" len="lg"/>
          </a:ln>
        </p:spPr>
        <p:style>
          <a:lnRef idx="1">
            <a:schemeClr val="accent1"/>
          </a:lnRef>
          <a:fillRef idx="0">
            <a:schemeClr val="accent1"/>
          </a:fillRef>
          <a:effectRef idx="0">
            <a:schemeClr val="accent1"/>
          </a:effectRef>
          <a:fontRef idx="minor">
            <a:schemeClr val="tx1"/>
          </a:fontRef>
        </p:style>
      </p:cxnSp>
      <p:sp>
        <p:nvSpPr>
          <p:cNvPr id="28" name="文字方塊 27">
            <a:extLst>
              <a:ext uri="{FF2B5EF4-FFF2-40B4-BE49-F238E27FC236}">
                <a16:creationId xmlns:a16="http://schemas.microsoft.com/office/drawing/2014/main" id="{35C9C8B5-3DD4-4751-87A6-20793277B175}"/>
              </a:ext>
            </a:extLst>
          </p:cNvPr>
          <p:cNvSpPr txBox="1"/>
          <p:nvPr/>
        </p:nvSpPr>
        <p:spPr>
          <a:xfrm>
            <a:off x="2441235" y="5520147"/>
            <a:ext cx="2458064" cy="761106"/>
          </a:xfrm>
          <a:prstGeom prst="rect">
            <a:avLst/>
          </a:prstGeom>
          <a:noFill/>
        </p:spPr>
        <p:txBody>
          <a:bodyPr wrap="square">
            <a:spAutoFit/>
          </a:bodyPr>
          <a:lstStyle/>
          <a:p>
            <a:pPr>
              <a:lnSpc>
                <a:spcPct val="112000"/>
              </a:lnSpc>
            </a:pPr>
            <a:r>
              <a:rPr lang="zh-TW" altLang="en-US" sz="1400" b="1" dirty="0">
                <a:solidFill>
                  <a:srgbClr val="0C2B11"/>
                </a:solidFill>
                <a:latin typeface="Consolas" panose="020B0609020204030204" pitchFamily="49" charset="0"/>
                <a:ea typeface="微軟正黑體" panose="020B0604030504040204" pitchFamily="34" charset="-120"/>
              </a:rPr>
              <a:t>發現偏差</a:t>
            </a:r>
            <a:r>
              <a:rPr lang="en-US" altLang="zh-TW" sz="1400" b="1" dirty="0">
                <a:solidFill>
                  <a:srgbClr val="0C2B11"/>
                </a:solidFill>
                <a:latin typeface="Consolas" panose="020B0609020204030204" pitchFamily="49" charset="0"/>
                <a:ea typeface="微軟正黑體" panose="020B0604030504040204" pitchFamily="34" charset="-120"/>
              </a:rPr>
              <a:t>/</a:t>
            </a:r>
            <a:r>
              <a:rPr lang="zh-TW" altLang="en-US" sz="1400" b="1" dirty="0">
                <a:solidFill>
                  <a:srgbClr val="0C2B11"/>
                </a:solidFill>
                <a:latin typeface="Consolas" panose="020B0609020204030204" pitchFamily="49" charset="0"/>
                <a:ea typeface="微軟正黑體" panose="020B0604030504040204" pitchFamily="34" charset="-120"/>
              </a:rPr>
              <a:t>違規須通報</a:t>
            </a:r>
            <a:endParaRPr lang="en-US" altLang="zh-TW" sz="1400" b="1" dirty="0">
              <a:solidFill>
                <a:srgbClr val="0C2B11"/>
              </a:solidFill>
              <a:latin typeface="Consolas" panose="020B0609020204030204" pitchFamily="49" charset="0"/>
              <a:ea typeface="微軟正黑體" panose="020B0604030504040204" pitchFamily="34" charset="-120"/>
            </a:endParaRPr>
          </a:p>
          <a:p>
            <a:pPr marL="433388" indent="-433388">
              <a:lnSpc>
                <a:spcPct val="112000"/>
              </a:lnSpc>
              <a:spcBef>
                <a:spcPts val="600"/>
              </a:spcBef>
            </a:pPr>
            <a:r>
              <a:rPr lang="en-US" altLang="zh-TW" sz="1050" dirty="0">
                <a:solidFill>
                  <a:srgbClr val="0C2B11"/>
                </a:solidFill>
                <a:latin typeface="Consolas" panose="020B0609020204030204" pitchFamily="49" charset="0"/>
                <a:ea typeface="微軟正黑體" panose="020B0604030504040204" pitchFamily="34" charset="-120"/>
              </a:rPr>
              <a:t>e.g., </a:t>
            </a:r>
            <a:r>
              <a:rPr lang="zh-TW" altLang="en-US" sz="1050" dirty="0">
                <a:solidFill>
                  <a:srgbClr val="0C2B11"/>
                </a:solidFill>
                <a:latin typeface="Consolas" panose="020B0609020204030204" pitchFamily="49" charset="0"/>
                <a:ea typeface="微軟正黑體" panose="020B0604030504040204" pitchFamily="34" charset="-120"/>
              </a:rPr>
              <a:t>同意書簽署日期錯誤、病人參與研究發生非預期之傷害</a:t>
            </a:r>
            <a:r>
              <a:rPr lang="en-US" altLang="zh-TW" sz="1050" dirty="0">
                <a:solidFill>
                  <a:srgbClr val="0C2B11"/>
                </a:solidFill>
                <a:latin typeface="Consolas" panose="020B0609020204030204" pitchFamily="49" charset="0"/>
                <a:ea typeface="微軟正黑體" panose="020B0604030504040204" pitchFamily="34" charset="-120"/>
              </a:rPr>
              <a:t>…</a:t>
            </a:r>
          </a:p>
        </p:txBody>
      </p:sp>
      <p:sp>
        <p:nvSpPr>
          <p:cNvPr id="29" name="文字方塊 28">
            <a:extLst>
              <a:ext uri="{FF2B5EF4-FFF2-40B4-BE49-F238E27FC236}">
                <a16:creationId xmlns:a16="http://schemas.microsoft.com/office/drawing/2014/main" id="{83FB8973-C795-43E0-9F23-F576856CDB6D}"/>
              </a:ext>
            </a:extLst>
          </p:cNvPr>
          <p:cNvSpPr txBox="1"/>
          <p:nvPr/>
        </p:nvSpPr>
        <p:spPr>
          <a:xfrm>
            <a:off x="2542206" y="3945923"/>
            <a:ext cx="1946788" cy="318485"/>
          </a:xfrm>
          <a:prstGeom prst="rect">
            <a:avLst/>
          </a:prstGeom>
          <a:noFill/>
        </p:spPr>
        <p:txBody>
          <a:bodyPr wrap="square">
            <a:spAutoFit/>
          </a:bodyPr>
          <a:lstStyle>
            <a:defPPr>
              <a:defRPr lang="zh-TW"/>
            </a:defPPr>
            <a:lvl1pPr>
              <a:lnSpc>
                <a:spcPct val="112000"/>
              </a:lnSpc>
              <a:defRPr sz="1400">
                <a:solidFill>
                  <a:srgbClr val="0C2B11"/>
                </a:solidFill>
                <a:latin typeface="微軟正黑體" panose="020B0604030504040204" pitchFamily="34" charset="-120"/>
                <a:ea typeface="微軟正黑體" panose="020B0604030504040204" pitchFamily="34" charset="-120"/>
              </a:defRPr>
            </a:lvl1pPr>
          </a:lstStyle>
          <a:p>
            <a:r>
              <a:rPr lang="zh-TW" altLang="en-US" b="1" dirty="0">
                <a:latin typeface="Consolas" panose="020B0609020204030204" pitchFamily="49" charset="0"/>
              </a:rPr>
              <a:t>審查許可效期到期</a:t>
            </a:r>
            <a:endParaRPr lang="en-US" altLang="zh-TW" b="1" dirty="0">
              <a:latin typeface="Consolas" panose="020B0609020204030204" pitchFamily="49" charset="0"/>
            </a:endParaRPr>
          </a:p>
        </p:txBody>
      </p:sp>
      <p:cxnSp>
        <p:nvCxnSpPr>
          <p:cNvPr id="31" name="直線單箭頭接點 30">
            <a:extLst>
              <a:ext uri="{FF2B5EF4-FFF2-40B4-BE49-F238E27FC236}">
                <a16:creationId xmlns:a16="http://schemas.microsoft.com/office/drawing/2014/main" id="{98FD4AA0-B77A-45A9-B5C2-D54620D45D1F}"/>
              </a:ext>
            </a:extLst>
          </p:cNvPr>
          <p:cNvCxnSpPr>
            <a:cxnSpLocks/>
            <a:endCxn id="20" idx="1"/>
          </p:cNvCxnSpPr>
          <p:nvPr/>
        </p:nvCxnSpPr>
        <p:spPr>
          <a:xfrm>
            <a:off x="7561383" y="3782629"/>
            <a:ext cx="2355014" cy="0"/>
          </a:xfrm>
          <a:prstGeom prst="straightConnector1">
            <a:avLst/>
          </a:prstGeom>
          <a:ln w="571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35" name="接點: 肘形 34">
            <a:extLst>
              <a:ext uri="{FF2B5EF4-FFF2-40B4-BE49-F238E27FC236}">
                <a16:creationId xmlns:a16="http://schemas.microsoft.com/office/drawing/2014/main" id="{EE1C4B01-51EA-4C28-86F6-8CB5A58CB7A4}"/>
              </a:ext>
            </a:extLst>
          </p:cNvPr>
          <p:cNvCxnSpPr>
            <a:cxnSpLocks/>
            <a:endCxn id="21" idx="1"/>
          </p:cNvCxnSpPr>
          <p:nvPr/>
        </p:nvCxnSpPr>
        <p:spPr>
          <a:xfrm>
            <a:off x="7458333" y="3782629"/>
            <a:ext cx="2458064" cy="1504335"/>
          </a:xfrm>
          <a:prstGeom prst="bentConnector3">
            <a:avLst>
              <a:gd name="adj1" fmla="val 23600"/>
            </a:avLst>
          </a:prstGeom>
          <a:ln w="571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43" name="接點: 肘形 42">
            <a:extLst>
              <a:ext uri="{FF2B5EF4-FFF2-40B4-BE49-F238E27FC236}">
                <a16:creationId xmlns:a16="http://schemas.microsoft.com/office/drawing/2014/main" id="{AA29D451-3133-4791-B035-B6C5A9EA21EC}"/>
              </a:ext>
            </a:extLst>
          </p:cNvPr>
          <p:cNvCxnSpPr>
            <a:cxnSpLocks/>
            <a:stCxn id="13" idx="3"/>
            <a:endCxn id="42" idx="1"/>
          </p:cNvCxnSpPr>
          <p:nvPr/>
        </p:nvCxnSpPr>
        <p:spPr>
          <a:xfrm flipV="1">
            <a:off x="1762809" y="2124936"/>
            <a:ext cx="2458064" cy="1657693"/>
          </a:xfrm>
          <a:prstGeom prst="bentConnector3">
            <a:avLst>
              <a:gd name="adj1" fmla="val 32400"/>
            </a:avLst>
          </a:prstGeom>
          <a:ln w="190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47" name="文字方塊 46">
            <a:extLst>
              <a:ext uri="{FF2B5EF4-FFF2-40B4-BE49-F238E27FC236}">
                <a16:creationId xmlns:a16="http://schemas.microsoft.com/office/drawing/2014/main" id="{34DB6B7D-DDAC-442C-9B6B-627B35E11E04}"/>
              </a:ext>
            </a:extLst>
          </p:cNvPr>
          <p:cNvSpPr txBox="1"/>
          <p:nvPr/>
        </p:nvSpPr>
        <p:spPr>
          <a:xfrm>
            <a:off x="2578884" y="2182956"/>
            <a:ext cx="1946788" cy="761106"/>
          </a:xfrm>
          <a:prstGeom prst="rect">
            <a:avLst/>
          </a:prstGeom>
          <a:noFill/>
        </p:spPr>
        <p:txBody>
          <a:bodyPr wrap="square">
            <a:spAutoFit/>
          </a:bodyPr>
          <a:lstStyle>
            <a:defPPr>
              <a:defRPr lang="zh-TW"/>
            </a:defPPr>
            <a:lvl1pPr>
              <a:lnSpc>
                <a:spcPct val="112000"/>
              </a:lnSpc>
              <a:defRPr sz="1400">
                <a:solidFill>
                  <a:srgbClr val="0C2B11"/>
                </a:solidFill>
                <a:latin typeface="微軟正黑體" panose="020B0604030504040204" pitchFamily="34" charset="-120"/>
                <a:ea typeface="微軟正黑體" panose="020B0604030504040204" pitchFamily="34" charset="-120"/>
              </a:defRPr>
            </a:lvl1pPr>
          </a:lstStyle>
          <a:p>
            <a:r>
              <a:rPr lang="zh-TW" altLang="en-US" b="1" dirty="0">
                <a:latin typeface="Consolas" panose="020B0609020204030204" pitchFamily="49" charset="0"/>
              </a:rPr>
              <a:t>研究計畫調整</a:t>
            </a:r>
            <a:endParaRPr lang="en-US" altLang="zh-TW" b="1" dirty="0">
              <a:latin typeface="Consolas" panose="020B0609020204030204" pitchFamily="49" charset="0"/>
            </a:endParaRPr>
          </a:p>
          <a:p>
            <a:pPr marL="433388" indent="-433388">
              <a:spcBef>
                <a:spcPts val="600"/>
              </a:spcBef>
            </a:pPr>
            <a:r>
              <a:rPr lang="en-US" altLang="zh-TW" sz="1050" dirty="0">
                <a:latin typeface="Consolas" panose="020B0609020204030204" pitchFamily="49" charset="0"/>
              </a:rPr>
              <a:t>e.g., </a:t>
            </a:r>
            <a:r>
              <a:rPr lang="zh-TW" altLang="en-US" sz="1050" dirty="0">
                <a:latin typeface="Consolas" panose="020B0609020204030204" pitchFamily="49" charset="0"/>
              </a:rPr>
              <a:t>同意書版本修改、增加收集研究變項</a:t>
            </a:r>
            <a:r>
              <a:rPr lang="en-US" altLang="zh-TW" sz="1050" dirty="0">
                <a:latin typeface="Consolas" panose="020B0609020204030204" pitchFamily="49" charset="0"/>
              </a:rPr>
              <a:t>…</a:t>
            </a:r>
          </a:p>
        </p:txBody>
      </p:sp>
      <p:sp>
        <p:nvSpPr>
          <p:cNvPr id="13" name="矩形 12">
            <a:extLst>
              <a:ext uri="{FF2B5EF4-FFF2-40B4-BE49-F238E27FC236}">
                <a16:creationId xmlns:a16="http://schemas.microsoft.com/office/drawing/2014/main" id="{C29A0AC3-1138-4F8F-9F04-5EF8E4BA34F2}"/>
              </a:ext>
            </a:extLst>
          </p:cNvPr>
          <p:cNvSpPr/>
          <p:nvPr/>
        </p:nvSpPr>
        <p:spPr>
          <a:xfrm>
            <a:off x="553441" y="3541739"/>
            <a:ext cx="1209368" cy="481780"/>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FFFFF6"/>
                </a:solidFill>
                <a:latin typeface="Consolas" panose="020B0609020204030204" pitchFamily="49" charset="0"/>
                <a:ea typeface="微軟正黑體" panose="020B0604030504040204" pitchFamily="34" charset="-120"/>
              </a:rPr>
              <a:t>新案</a:t>
            </a:r>
          </a:p>
        </p:txBody>
      </p:sp>
      <p:sp>
        <p:nvSpPr>
          <p:cNvPr id="19" name="矩形 18">
            <a:extLst>
              <a:ext uri="{FF2B5EF4-FFF2-40B4-BE49-F238E27FC236}">
                <a16:creationId xmlns:a16="http://schemas.microsoft.com/office/drawing/2014/main" id="{409BE32D-14F5-417D-94D3-9C8DEB48E9A8}"/>
              </a:ext>
            </a:extLst>
          </p:cNvPr>
          <p:cNvSpPr/>
          <p:nvPr/>
        </p:nvSpPr>
        <p:spPr>
          <a:xfrm>
            <a:off x="4220873" y="3541739"/>
            <a:ext cx="1514168" cy="481780"/>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FFFFF6"/>
                </a:solidFill>
                <a:latin typeface="Consolas" panose="020B0609020204030204" pitchFamily="49" charset="0"/>
                <a:ea typeface="微軟正黑體" panose="020B0604030504040204" pitchFamily="34" charset="-120"/>
              </a:rPr>
              <a:t>持續審查</a:t>
            </a:r>
          </a:p>
        </p:txBody>
      </p:sp>
      <p:sp>
        <p:nvSpPr>
          <p:cNvPr id="20" name="矩形 19">
            <a:extLst>
              <a:ext uri="{FF2B5EF4-FFF2-40B4-BE49-F238E27FC236}">
                <a16:creationId xmlns:a16="http://schemas.microsoft.com/office/drawing/2014/main" id="{16CD05BB-3124-46EA-A178-98804A56271B}"/>
              </a:ext>
            </a:extLst>
          </p:cNvPr>
          <p:cNvSpPr/>
          <p:nvPr/>
        </p:nvSpPr>
        <p:spPr>
          <a:xfrm>
            <a:off x="9916397" y="3541739"/>
            <a:ext cx="1514168" cy="481780"/>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FFFFF6"/>
                </a:solidFill>
                <a:latin typeface="Consolas" panose="020B0609020204030204" pitchFamily="49" charset="0"/>
                <a:ea typeface="微軟正黑體" panose="020B0604030504040204" pitchFamily="34" charset="-120"/>
              </a:rPr>
              <a:t>結案</a:t>
            </a:r>
          </a:p>
        </p:txBody>
      </p:sp>
      <p:sp>
        <p:nvSpPr>
          <p:cNvPr id="21" name="矩形 20">
            <a:extLst>
              <a:ext uri="{FF2B5EF4-FFF2-40B4-BE49-F238E27FC236}">
                <a16:creationId xmlns:a16="http://schemas.microsoft.com/office/drawing/2014/main" id="{B2133C42-3E94-4094-B3DB-C92926280881}"/>
              </a:ext>
            </a:extLst>
          </p:cNvPr>
          <p:cNvSpPr/>
          <p:nvPr/>
        </p:nvSpPr>
        <p:spPr>
          <a:xfrm>
            <a:off x="9916397" y="5046074"/>
            <a:ext cx="1514168" cy="481780"/>
          </a:xfrm>
          <a:prstGeom prst="rect">
            <a:avLst/>
          </a:prstGeom>
          <a:solidFill>
            <a:schemeClr val="accent5">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FFFFF6"/>
                </a:solidFill>
                <a:latin typeface="Consolas" panose="020B0609020204030204" pitchFamily="49" charset="0"/>
                <a:ea typeface="微軟正黑體" panose="020B0604030504040204" pitchFamily="34" charset="-120"/>
              </a:rPr>
              <a:t>撤案</a:t>
            </a:r>
          </a:p>
        </p:txBody>
      </p:sp>
      <p:sp>
        <p:nvSpPr>
          <p:cNvPr id="22" name="矩形 21">
            <a:extLst>
              <a:ext uri="{FF2B5EF4-FFF2-40B4-BE49-F238E27FC236}">
                <a16:creationId xmlns:a16="http://schemas.microsoft.com/office/drawing/2014/main" id="{6F44C363-8099-4005-9BD6-87154306531F}"/>
              </a:ext>
            </a:extLst>
          </p:cNvPr>
          <p:cNvSpPr/>
          <p:nvPr/>
        </p:nvSpPr>
        <p:spPr>
          <a:xfrm>
            <a:off x="4220873" y="5046074"/>
            <a:ext cx="1514168" cy="481780"/>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426513"/>
                </a:solidFill>
                <a:latin typeface="Consolas" panose="020B0609020204030204" pitchFamily="49" charset="0"/>
                <a:ea typeface="微軟正黑體" panose="020B0604030504040204" pitchFamily="34" charset="-120"/>
              </a:rPr>
              <a:t>試驗偏差</a:t>
            </a:r>
          </a:p>
        </p:txBody>
      </p:sp>
      <p:sp>
        <p:nvSpPr>
          <p:cNvPr id="42" name="矩形 41">
            <a:extLst>
              <a:ext uri="{FF2B5EF4-FFF2-40B4-BE49-F238E27FC236}">
                <a16:creationId xmlns:a16="http://schemas.microsoft.com/office/drawing/2014/main" id="{5BF5064D-86E2-4603-BA03-AF5A1A7AD330}"/>
              </a:ext>
            </a:extLst>
          </p:cNvPr>
          <p:cNvSpPr/>
          <p:nvPr/>
        </p:nvSpPr>
        <p:spPr>
          <a:xfrm>
            <a:off x="4220873" y="1884046"/>
            <a:ext cx="1514168" cy="481780"/>
          </a:xfrm>
          <a:prstGeom prst="rect">
            <a:avLst/>
          </a:prstGeom>
          <a:solidFill>
            <a:srgbClr val="FFFFF6"/>
          </a:solidFill>
          <a:ln w="19050">
            <a:solidFill>
              <a:srgbClr val="939E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426513"/>
                </a:solidFill>
                <a:latin typeface="Consolas" panose="020B0609020204030204" pitchFamily="49" charset="0"/>
                <a:ea typeface="微軟正黑體" panose="020B0604030504040204" pitchFamily="34" charset="-120"/>
              </a:rPr>
              <a:t>變更案</a:t>
            </a:r>
          </a:p>
        </p:txBody>
      </p:sp>
      <mc:AlternateContent xmlns:mc="http://schemas.openxmlformats.org/markup-compatibility/2006" xmlns:a14="http://schemas.microsoft.com/office/drawing/2010/main">
        <mc:Choice Requires="a14">
          <p:sp>
            <p:nvSpPr>
              <p:cNvPr id="51" name="文字方塊 50">
                <a:extLst>
                  <a:ext uri="{FF2B5EF4-FFF2-40B4-BE49-F238E27FC236}">
                    <a16:creationId xmlns:a16="http://schemas.microsoft.com/office/drawing/2014/main" id="{FB8181F3-1B21-4195-A146-2AC3447947BA}"/>
                  </a:ext>
                </a:extLst>
              </p:cNvPr>
              <p:cNvSpPr txBox="1"/>
              <p:nvPr/>
            </p:nvSpPr>
            <p:spPr>
              <a:xfrm>
                <a:off x="8090055" y="4023519"/>
                <a:ext cx="1946788" cy="314510"/>
              </a:xfrm>
              <a:prstGeom prst="rect">
                <a:avLst/>
              </a:prstGeom>
              <a:noFill/>
            </p:spPr>
            <p:txBody>
              <a:bodyPr wrap="square">
                <a:spAutoFit/>
              </a:bodyPr>
              <a:lstStyle>
                <a:defPPr>
                  <a:defRPr lang="zh-TW"/>
                </a:defPPr>
                <a:lvl1pPr>
                  <a:lnSpc>
                    <a:spcPct val="112000"/>
                  </a:lnSpc>
                  <a:defRPr sz="1400">
                    <a:solidFill>
                      <a:srgbClr val="0C2B11"/>
                    </a:solidFill>
                    <a:latin typeface="微軟正黑體" panose="020B0604030504040204" pitchFamily="34" charset="-120"/>
                    <a:ea typeface="微軟正黑體" panose="020B0604030504040204" pitchFamily="34" charset="-120"/>
                  </a:defRPr>
                </a:lvl1pPr>
              </a:lstStyle>
              <a:p>
                <a:r>
                  <a:rPr lang="zh-TW" altLang="en-US" b="1" dirty="0">
                    <a:latin typeface="Consolas" panose="020B0609020204030204" pitchFamily="49" charset="0"/>
                  </a:rPr>
                  <a:t>研究結束</a:t>
                </a:r>
                <a:r>
                  <a:rPr lang="zh-TW" altLang="en-US" sz="1100" dirty="0">
                    <a:latin typeface="Consolas" panose="020B0609020204030204" pitchFamily="49" charset="0"/>
                  </a:rPr>
                  <a:t>（收案人數</a:t>
                </a:r>
                <a14:m>
                  <m:oMath xmlns:m="http://schemas.openxmlformats.org/officeDocument/2006/math">
                    <m:r>
                      <a:rPr lang="zh-TW" altLang="en-US" sz="1200" b="1" smtClean="0">
                        <a:solidFill>
                          <a:srgbClr val="FF0000"/>
                        </a:solidFill>
                        <a:latin typeface="Cambria Math" panose="02040503050406030204" pitchFamily="18" charset="0"/>
                        <a:ea typeface="Cambria Math" panose="02040503050406030204" pitchFamily="18" charset="0"/>
                      </a:rPr>
                      <m:t>≠</m:t>
                    </m:r>
                    <m:r>
                      <a:rPr lang="en-US" altLang="zh-TW" sz="1200" b="1" smtClean="0">
                        <a:solidFill>
                          <a:srgbClr val="FF0000"/>
                        </a:solidFill>
                        <a:latin typeface="Cambria Math" panose="02040503050406030204" pitchFamily="18" charset="0"/>
                        <a:ea typeface="Cambria Math" panose="02040503050406030204" pitchFamily="18" charset="0"/>
                      </a:rPr>
                      <m:t>𝟎</m:t>
                    </m:r>
                  </m:oMath>
                </a14:m>
                <a:r>
                  <a:rPr lang="zh-TW" altLang="en-US" sz="1100" dirty="0">
                    <a:latin typeface="Consolas" panose="020B0609020204030204" pitchFamily="49" charset="0"/>
                  </a:rPr>
                  <a:t>）</a:t>
                </a:r>
                <a:endParaRPr lang="en-US" altLang="zh-TW" sz="1100" dirty="0">
                  <a:latin typeface="Consolas" panose="020B0609020204030204" pitchFamily="49" charset="0"/>
                </a:endParaRPr>
              </a:p>
            </p:txBody>
          </p:sp>
        </mc:Choice>
        <mc:Fallback xmlns="">
          <p:sp>
            <p:nvSpPr>
              <p:cNvPr id="51" name="文字方塊 50">
                <a:extLst>
                  <a:ext uri="{FF2B5EF4-FFF2-40B4-BE49-F238E27FC236}">
                    <a16:creationId xmlns:a16="http://schemas.microsoft.com/office/drawing/2014/main" id="{FB8181F3-1B21-4195-A146-2AC3447947BA}"/>
                  </a:ext>
                </a:extLst>
              </p:cNvPr>
              <p:cNvSpPr txBox="1">
                <a:spLocks noRot="1" noChangeAspect="1" noMove="1" noResize="1" noEditPoints="1" noAdjustHandles="1" noChangeArrowheads="1" noChangeShapeType="1" noTextEdit="1"/>
              </p:cNvSpPr>
              <p:nvPr/>
            </p:nvSpPr>
            <p:spPr>
              <a:xfrm>
                <a:off x="8090055" y="4023519"/>
                <a:ext cx="1946788" cy="314510"/>
              </a:xfrm>
              <a:prstGeom prst="rect">
                <a:avLst/>
              </a:prstGeom>
              <a:blipFill>
                <a:blip r:embed="rId2"/>
                <a:stretch>
                  <a:fillRect l="-940" t="-3846" r="-7210" b="-173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6DF71523-7D19-44BC-946B-2924A7A92D67}"/>
                  </a:ext>
                </a:extLst>
              </p:cNvPr>
              <p:cNvSpPr txBox="1"/>
              <p:nvPr/>
            </p:nvSpPr>
            <p:spPr>
              <a:xfrm>
                <a:off x="8035412" y="5520147"/>
                <a:ext cx="1946788" cy="318485"/>
              </a:xfrm>
              <a:prstGeom prst="rect">
                <a:avLst/>
              </a:prstGeom>
              <a:noFill/>
            </p:spPr>
            <p:txBody>
              <a:bodyPr wrap="square">
                <a:spAutoFit/>
              </a:bodyPr>
              <a:lstStyle>
                <a:defPPr>
                  <a:defRPr lang="zh-TW"/>
                </a:defPPr>
                <a:lvl1pPr>
                  <a:lnSpc>
                    <a:spcPct val="112000"/>
                  </a:lnSpc>
                  <a:defRPr sz="1400">
                    <a:solidFill>
                      <a:srgbClr val="0C2B11"/>
                    </a:solidFill>
                    <a:latin typeface="微軟正黑體" panose="020B0604030504040204" pitchFamily="34" charset="-120"/>
                    <a:ea typeface="微軟正黑體" panose="020B0604030504040204" pitchFamily="34" charset="-120"/>
                  </a:defRPr>
                </a:lvl1pPr>
              </a:lstStyle>
              <a:p>
                <a:r>
                  <a:rPr lang="zh-TW" altLang="en-US" b="1" dirty="0">
                    <a:latin typeface="Consolas" panose="020B0609020204030204" pitchFamily="49" charset="0"/>
                  </a:rPr>
                  <a:t>研究結束</a:t>
                </a:r>
                <a:r>
                  <a:rPr lang="zh-TW" altLang="en-US" sz="1100" dirty="0">
                    <a:latin typeface="Consolas" panose="020B0609020204030204" pitchFamily="49" charset="0"/>
                  </a:rPr>
                  <a:t>（收案人數</a:t>
                </a:r>
                <a14:m>
                  <m:oMath xmlns:m="http://schemas.openxmlformats.org/officeDocument/2006/math">
                    <m:r>
                      <a:rPr lang="en-US" altLang="zh-TW" sz="1200" b="1" i="1" smtClean="0">
                        <a:solidFill>
                          <a:srgbClr val="FF0000"/>
                        </a:solidFill>
                        <a:latin typeface="Cambria Math" panose="02040503050406030204" pitchFamily="18" charset="0"/>
                        <a:ea typeface="Cambria Math" panose="02040503050406030204" pitchFamily="18" charset="0"/>
                      </a:rPr>
                      <m:t>=</m:t>
                    </m:r>
                    <m:r>
                      <a:rPr lang="en-US" altLang="zh-TW" sz="1200" b="1">
                        <a:solidFill>
                          <a:srgbClr val="FF0000"/>
                        </a:solidFill>
                        <a:latin typeface="Cambria Math" panose="02040503050406030204" pitchFamily="18" charset="0"/>
                        <a:ea typeface="Cambria Math" panose="02040503050406030204" pitchFamily="18" charset="0"/>
                      </a:rPr>
                      <m:t>𝟎</m:t>
                    </m:r>
                  </m:oMath>
                </a14:m>
                <a:r>
                  <a:rPr lang="zh-TW" altLang="en-US" sz="1100" dirty="0">
                    <a:latin typeface="Consolas" panose="020B0609020204030204" pitchFamily="49" charset="0"/>
                  </a:rPr>
                  <a:t>）</a:t>
                </a:r>
                <a:endParaRPr lang="en-US" altLang="zh-TW" sz="1100" dirty="0">
                  <a:latin typeface="Consolas" panose="020B0609020204030204" pitchFamily="49" charset="0"/>
                </a:endParaRPr>
              </a:p>
            </p:txBody>
          </p:sp>
        </mc:Choice>
        <mc:Fallback xmlns="">
          <p:sp>
            <p:nvSpPr>
              <p:cNvPr id="52" name="文字方塊 51">
                <a:extLst>
                  <a:ext uri="{FF2B5EF4-FFF2-40B4-BE49-F238E27FC236}">
                    <a16:creationId xmlns:a16="http://schemas.microsoft.com/office/drawing/2014/main" id="{6DF71523-7D19-44BC-946B-2924A7A92D67}"/>
                  </a:ext>
                </a:extLst>
              </p:cNvPr>
              <p:cNvSpPr txBox="1">
                <a:spLocks noRot="1" noChangeAspect="1" noMove="1" noResize="1" noEditPoints="1" noAdjustHandles="1" noChangeArrowheads="1" noChangeShapeType="1" noTextEdit="1"/>
              </p:cNvSpPr>
              <p:nvPr/>
            </p:nvSpPr>
            <p:spPr>
              <a:xfrm>
                <a:off x="8035412" y="5520147"/>
                <a:ext cx="1946788" cy="318485"/>
              </a:xfrm>
              <a:prstGeom prst="rect">
                <a:avLst/>
              </a:prstGeom>
              <a:blipFill>
                <a:blip r:embed="rId3"/>
                <a:stretch>
                  <a:fillRect l="-938" t="-3846" r="-6875" b="-15385"/>
                </a:stretch>
              </a:blipFill>
            </p:spPr>
            <p:txBody>
              <a:bodyPr/>
              <a:lstStyle/>
              <a:p>
                <a:r>
                  <a:rPr lang="zh-TW" altLang="en-US">
                    <a:noFill/>
                  </a:rPr>
                  <a:t> </a:t>
                </a:r>
              </a:p>
            </p:txBody>
          </p:sp>
        </mc:Fallback>
      </mc:AlternateContent>
      <p:cxnSp>
        <p:nvCxnSpPr>
          <p:cNvPr id="57" name="直線單箭頭接點 56">
            <a:extLst>
              <a:ext uri="{FF2B5EF4-FFF2-40B4-BE49-F238E27FC236}">
                <a16:creationId xmlns:a16="http://schemas.microsoft.com/office/drawing/2014/main" id="{41308C8F-6726-436C-953C-66D3A29DD246}"/>
              </a:ext>
            </a:extLst>
          </p:cNvPr>
          <p:cNvCxnSpPr>
            <a:cxnSpLocks/>
            <a:stCxn id="19" idx="3"/>
            <a:endCxn id="59" idx="1"/>
          </p:cNvCxnSpPr>
          <p:nvPr/>
        </p:nvCxnSpPr>
        <p:spPr>
          <a:xfrm>
            <a:off x="5735041" y="3782629"/>
            <a:ext cx="943895" cy="0"/>
          </a:xfrm>
          <a:prstGeom prst="straightConnector1">
            <a:avLst/>
          </a:prstGeom>
          <a:ln w="5715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59" name="矩形 58">
            <a:extLst>
              <a:ext uri="{FF2B5EF4-FFF2-40B4-BE49-F238E27FC236}">
                <a16:creationId xmlns:a16="http://schemas.microsoft.com/office/drawing/2014/main" id="{60C04618-BBB8-4DA3-BE86-BA941955F417}"/>
              </a:ext>
            </a:extLst>
          </p:cNvPr>
          <p:cNvSpPr/>
          <p:nvPr/>
        </p:nvSpPr>
        <p:spPr>
          <a:xfrm>
            <a:off x="6678936" y="3541739"/>
            <a:ext cx="779397" cy="4817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200" b="1" dirty="0">
                <a:solidFill>
                  <a:srgbClr val="0C2B11"/>
                </a:solidFill>
                <a:latin typeface="Consolas" panose="020B0609020204030204" pitchFamily="49" charset="0"/>
                <a:ea typeface="微軟正黑體" panose="020B0604030504040204" pitchFamily="34" charset="-120"/>
              </a:rPr>
              <a:t>…</a:t>
            </a:r>
            <a:endParaRPr lang="zh-TW" altLang="en-US" sz="2200" b="1" dirty="0">
              <a:solidFill>
                <a:srgbClr val="0C2B11"/>
              </a:solidFill>
              <a:latin typeface="Consolas" panose="020B0609020204030204" pitchFamily="49" charset="0"/>
              <a:ea typeface="微軟正黑體" panose="020B0604030504040204" pitchFamily="34" charset="-120"/>
            </a:endParaRPr>
          </a:p>
        </p:txBody>
      </p:sp>
    </p:spTree>
    <p:extLst>
      <p:ext uri="{BB962C8B-B14F-4D97-AF65-F5344CB8AC3E}">
        <p14:creationId xmlns:p14="http://schemas.microsoft.com/office/powerpoint/2010/main" val="423858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E0DD7F-2B2A-65E1-825F-01DDDC428823}"/>
              </a:ext>
            </a:extLst>
          </p:cNvPr>
          <p:cNvSpPr>
            <a:spLocks noGrp="1"/>
          </p:cNvSpPr>
          <p:nvPr>
            <p:ph type="title"/>
          </p:nvPr>
        </p:nvSpPr>
        <p:spPr>
          <a:xfrm>
            <a:off x="838200" y="22225"/>
            <a:ext cx="10515600" cy="1325563"/>
          </a:xfrm>
        </p:spPr>
        <p:txBody>
          <a:bodyPr/>
          <a:lstStyle/>
          <a:p>
            <a:pPr algn="ctr"/>
            <a:r>
              <a:rPr lang="en-US" altLang="zh-TW" dirty="0"/>
              <a:t>IRB</a:t>
            </a:r>
            <a:r>
              <a:rPr lang="zh-TW" altLang="en-US" dirty="0"/>
              <a:t>作業流程（新案申請）</a:t>
            </a:r>
          </a:p>
        </p:txBody>
      </p:sp>
      <p:sp>
        <p:nvSpPr>
          <p:cNvPr id="5" name="矩形 4">
            <a:extLst>
              <a:ext uri="{FF2B5EF4-FFF2-40B4-BE49-F238E27FC236}">
                <a16:creationId xmlns:a16="http://schemas.microsoft.com/office/drawing/2014/main" id="{B91D03B1-D34B-24B9-E730-2ED957D11F63}"/>
              </a:ext>
            </a:extLst>
          </p:cNvPr>
          <p:cNvSpPr/>
          <p:nvPr/>
        </p:nvSpPr>
        <p:spPr>
          <a:xfrm>
            <a:off x="6819982" y="3019859"/>
            <a:ext cx="1423986" cy="796130"/>
          </a:xfrm>
          <a:prstGeom prst="rect">
            <a:avLst/>
          </a:prstGeom>
          <a:solidFill>
            <a:schemeClr val="accent5">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委員會審查</a:t>
            </a:r>
          </a:p>
        </p:txBody>
      </p:sp>
      <p:sp>
        <p:nvSpPr>
          <p:cNvPr id="4" name="矩形 3">
            <a:extLst>
              <a:ext uri="{FF2B5EF4-FFF2-40B4-BE49-F238E27FC236}">
                <a16:creationId xmlns:a16="http://schemas.microsoft.com/office/drawing/2014/main" id="{12CA1C4E-849A-F65F-9D27-8AB69BF3568F}"/>
              </a:ext>
            </a:extLst>
          </p:cNvPr>
          <p:cNvSpPr/>
          <p:nvPr/>
        </p:nvSpPr>
        <p:spPr>
          <a:xfrm>
            <a:off x="3924293" y="3019859"/>
            <a:ext cx="1423985" cy="796130"/>
          </a:xfrm>
          <a:prstGeom prst="rect">
            <a:avLst/>
          </a:prstGeom>
          <a:solidFill>
            <a:schemeClr val="accent5">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行政審查</a:t>
            </a:r>
          </a:p>
        </p:txBody>
      </p:sp>
      <p:sp>
        <p:nvSpPr>
          <p:cNvPr id="11" name="文字方塊 10">
            <a:extLst>
              <a:ext uri="{FF2B5EF4-FFF2-40B4-BE49-F238E27FC236}">
                <a16:creationId xmlns:a16="http://schemas.microsoft.com/office/drawing/2014/main" id="{D97392D7-6FAC-D278-87BF-E95B9A8F055E}"/>
              </a:ext>
            </a:extLst>
          </p:cNvPr>
          <p:cNvSpPr txBox="1"/>
          <p:nvPr/>
        </p:nvSpPr>
        <p:spPr>
          <a:xfrm>
            <a:off x="166744" y="3815989"/>
            <a:ext cx="459535" cy="2677656"/>
          </a:xfrm>
          <a:prstGeom prst="rect">
            <a:avLst/>
          </a:prstGeom>
          <a:noFill/>
          <a:ln>
            <a:solidFill>
              <a:schemeClr val="tx1"/>
            </a:solidFill>
          </a:ln>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我</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們</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需</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要</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準</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備</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的</a:t>
            </a:r>
          </a:p>
        </p:txBody>
      </p:sp>
      <p:sp>
        <p:nvSpPr>
          <p:cNvPr id="17" name="文字方塊 16">
            <a:extLst>
              <a:ext uri="{FF2B5EF4-FFF2-40B4-BE49-F238E27FC236}">
                <a16:creationId xmlns:a16="http://schemas.microsoft.com/office/drawing/2014/main" id="{66623249-C515-9BD7-6E78-7C4ACCFCD72F}"/>
              </a:ext>
            </a:extLst>
          </p:cNvPr>
          <p:cNvSpPr txBox="1"/>
          <p:nvPr/>
        </p:nvSpPr>
        <p:spPr>
          <a:xfrm>
            <a:off x="166744" y="1233143"/>
            <a:ext cx="459535" cy="1569660"/>
          </a:xfrm>
          <a:prstGeom prst="rect">
            <a:avLst/>
          </a:prstGeom>
          <a:noFill/>
          <a:ln>
            <a:solidFill>
              <a:schemeClr val="tx1"/>
            </a:solidFill>
          </a:ln>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審</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查</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回</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覆</a:t>
            </a:r>
          </a:p>
        </p:txBody>
      </p:sp>
      <p:sp>
        <p:nvSpPr>
          <p:cNvPr id="20" name="文字方塊 19">
            <a:extLst>
              <a:ext uri="{FF2B5EF4-FFF2-40B4-BE49-F238E27FC236}">
                <a16:creationId xmlns:a16="http://schemas.microsoft.com/office/drawing/2014/main" id="{0F9F53A4-E0F1-CB19-9351-83CE9F38F178}"/>
              </a:ext>
            </a:extLst>
          </p:cNvPr>
          <p:cNvSpPr txBox="1"/>
          <p:nvPr/>
        </p:nvSpPr>
        <p:spPr>
          <a:xfrm>
            <a:off x="585785" y="4172577"/>
            <a:ext cx="1933575" cy="1169551"/>
          </a:xfrm>
          <a:prstGeom prst="rect">
            <a:avLst/>
          </a:prstGeom>
          <a:noFill/>
        </p:spPr>
        <p:txBody>
          <a:bodyPr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（至少）</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研究計畫書</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計畫摘要</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b="1" dirty="0">
                <a:latin typeface="微軟正黑體" panose="020B0604030504040204" pitchFamily="34" charset="-120"/>
                <a:ea typeface="微軟正黑體" panose="020B0604030504040204" pitchFamily="34" charset="-120"/>
              </a:rPr>
              <a:t>受試者同意書</a:t>
            </a:r>
            <a:endParaRPr lang="en-US" altLang="zh-TW" sz="1400" b="1" dirty="0">
              <a:latin typeface="微軟正黑體" panose="020B0604030504040204" pitchFamily="34" charset="-120"/>
              <a:ea typeface="微軟正黑體" panose="020B0604030504040204" pitchFamily="34" charset="-120"/>
            </a:endParaRPr>
          </a:p>
          <a:p>
            <a:pPr algn="ctr"/>
            <a:r>
              <a:rPr lang="en-US" altLang="zh-TW" sz="1400" b="1" dirty="0">
                <a:latin typeface="微軟正黑體" panose="020B0604030504040204" pitchFamily="34" charset="-120"/>
                <a:ea typeface="微軟正黑體" panose="020B0604030504040204" pitchFamily="34" charset="-120"/>
              </a:rPr>
              <a:t>…</a:t>
            </a:r>
          </a:p>
        </p:txBody>
      </p:sp>
      <p:sp>
        <p:nvSpPr>
          <p:cNvPr id="26" name="文字方塊 25">
            <a:extLst>
              <a:ext uri="{FF2B5EF4-FFF2-40B4-BE49-F238E27FC236}">
                <a16:creationId xmlns:a16="http://schemas.microsoft.com/office/drawing/2014/main" id="{8A5449CF-CA61-DA10-FE63-3E78505ED102}"/>
              </a:ext>
            </a:extLst>
          </p:cNvPr>
          <p:cNvSpPr txBox="1"/>
          <p:nvPr/>
        </p:nvSpPr>
        <p:spPr>
          <a:xfrm>
            <a:off x="3202772" y="1204544"/>
            <a:ext cx="2867024" cy="984885"/>
          </a:xfrm>
          <a:prstGeom prst="rect">
            <a:avLst/>
          </a:prstGeom>
          <a:noFill/>
          <a:ln>
            <a:noFill/>
          </a:ln>
        </p:spPr>
        <p:txBody>
          <a:bodyPr wrap="square" rtlCol="0">
            <a:spAutoFit/>
          </a:bodyPr>
          <a:lstStyle/>
          <a:p>
            <a:pPr algn="ct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行政審查回覆</a:t>
            </a:r>
            <a:r>
              <a:rPr lang="en-US" altLang="zh-TW" sz="1600" b="1" dirty="0">
                <a:latin typeface="微軟正黑體" panose="020B0604030504040204" pitchFamily="34" charset="-120"/>
                <a:ea typeface="微軟正黑體" panose="020B0604030504040204" pitchFamily="34" charset="-120"/>
              </a:rPr>
              <a:t>】</a:t>
            </a:r>
          </a:p>
          <a:p>
            <a:pPr algn="ctr"/>
            <a:r>
              <a:rPr lang="zh-TW" altLang="en-US" sz="1400" dirty="0">
                <a:latin typeface="微軟正黑體" panose="020B0604030504040204" pitchFamily="34" charset="-120"/>
                <a:ea typeface="微軟正黑體" panose="020B0604030504040204" pitchFamily="34" charset="-120"/>
              </a:rPr>
              <a:t>主要審查二點</a:t>
            </a:r>
            <a:endParaRPr lang="en-US" altLang="zh-TW" sz="1400"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sz="1400" dirty="0">
                <a:latin typeface="微軟正黑體" panose="020B0604030504040204" pitchFamily="34" charset="-120"/>
                <a:ea typeface="微軟正黑體" panose="020B0604030504040204" pitchFamily="34" charset="-120"/>
              </a:rPr>
              <a:t>是否備齊</a:t>
            </a:r>
            <a:r>
              <a:rPr lang="zh-TW" altLang="en-US" sz="1400" b="1" dirty="0">
                <a:latin typeface="微軟正黑體" panose="020B0604030504040204" pitchFamily="34" charset="-120"/>
                <a:ea typeface="微軟正黑體" panose="020B0604030504040204" pitchFamily="34" charset="-120"/>
              </a:rPr>
              <a:t>所有文件</a:t>
            </a:r>
            <a:endParaRPr lang="en-US" altLang="zh-TW" sz="1400" b="1"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sz="1400" dirty="0">
                <a:latin typeface="微軟正黑體" panose="020B0604030504040204" pitchFamily="34" charset="-120"/>
                <a:ea typeface="微軟正黑體" panose="020B0604030504040204" pitchFamily="34" charset="-120"/>
              </a:rPr>
              <a:t>各文件之研究內容是否一致</a:t>
            </a:r>
            <a:endParaRPr lang="en-US" altLang="zh-TW" sz="1400" dirty="0">
              <a:latin typeface="微軟正黑體" panose="020B0604030504040204" pitchFamily="34" charset="-120"/>
              <a:ea typeface="微軟正黑體" panose="020B0604030504040204" pitchFamily="34" charset="-120"/>
            </a:endParaRPr>
          </a:p>
        </p:txBody>
      </p:sp>
      <p:sp>
        <p:nvSpPr>
          <p:cNvPr id="35" name="文字方塊 34">
            <a:extLst>
              <a:ext uri="{FF2B5EF4-FFF2-40B4-BE49-F238E27FC236}">
                <a16:creationId xmlns:a16="http://schemas.microsoft.com/office/drawing/2014/main" id="{398B2C82-26C2-E502-FF7D-FA401EE8C927}"/>
              </a:ext>
            </a:extLst>
          </p:cNvPr>
          <p:cNvSpPr txBox="1"/>
          <p:nvPr/>
        </p:nvSpPr>
        <p:spPr>
          <a:xfrm>
            <a:off x="3202772" y="2248805"/>
            <a:ext cx="2867023" cy="707886"/>
          </a:xfrm>
          <a:prstGeom prst="rect">
            <a:avLst/>
          </a:prstGeom>
          <a:noFill/>
        </p:spPr>
        <p:txBody>
          <a:bodyPr wrap="square" rtlCol="0">
            <a:spAutoFit/>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新案送審證明</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en-US" altLang="zh-TW" sz="1600" dirty="0">
              <a:solidFill>
                <a:srgbClr val="FF0000"/>
              </a:solidFill>
              <a:latin typeface="微軟正黑體" panose="020B0604030504040204" pitchFamily="34" charset="-120"/>
              <a:ea typeface="微軟正黑體" panose="020B0604030504040204" pitchFamily="34" charset="-120"/>
            </a:endParaRPr>
          </a:p>
          <a:p>
            <a:pPr algn="ctr"/>
            <a:r>
              <a:rPr lang="zh-TW" altLang="en-US" sz="1200" dirty="0">
                <a:latin typeface="微軟正黑體" panose="020B0604030504040204" pitchFamily="34" charset="-120"/>
                <a:ea typeface="微軟正黑體" panose="020B0604030504040204" pitchFamily="34" charset="-120"/>
              </a:rPr>
              <a:t>如申請機構為電子系統＊</a:t>
            </a:r>
            <a:endParaRPr lang="en-US" altLang="zh-TW" sz="1200" dirty="0">
              <a:latin typeface="微軟正黑體" panose="020B0604030504040204" pitchFamily="34" charset="-120"/>
              <a:ea typeface="微軟正黑體" panose="020B0604030504040204" pitchFamily="34" charset="-120"/>
            </a:endParaRPr>
          </a:p>
          <a:p>
            <a:pPr algn="ctr"/>
            <a:r>
              <a:rPr lang="zh-TW" altLang="en-US" sz="1200" dirty="0">
                <a:latin typeface="微軟正黑體" panose="020B0604030504040204" pitchFamily="34" charset="-120"/>
                <a:ea typeface="微軟正黑體" panose="020B0604030504040204" pitchFamily="34" charset="-120"/>
              </a:rPr>
              <a:t>文件送出後即可得到電子郵件即可佐證</a:t>
            </a:r>
            <a:endParaRPr lang="zh-TW" altLang="en-US" sz="1200" b="1" dirty="0">
              <a:latin typeface="微軟正黑體" panose="020B0604030504040204" pitchFamily="34" charset="-120"/>
              <a:ea typeface="微軟正黑體" panose="020B0604030504040204" pitchFamily="34" charset="-120"/>
            </a:endParaRPr>
          </a:p>
        </p:txBody>
      </p:sp>
      <p:sp>
        <p:nvSpPr>
          <p:cNvPr id="52" name="文字方塊 51">
            <a:extLst>
              <a:ext uri="{FF2B5EF4-FFF2-40B4-BE49-F238E27FC236}">
                <a16:creationId xmlns:a16="http://schemas.microsoft.com/office/drawing/2014/main" id="{B57989AC-C452-74C4-41E5-B7E66369BC9A}"/>
              </a:ext>
            </a:extLst>
          </p:cNvPr>
          <p:cNvSpPr txBox="1"/>
          <p:nvPr/>
        </p:nvSpPr>
        <p:spPr>
          <a:xfrm>
            <a:off x="3669497" y="4172577"/>
            <a:ext cx="1933575" cy="1815882"/>
          </a:xfrm>
          <a:prstGeom prst="rect">
            <a:avLst/>
          </a:prstGeom>
          <a:noFill/>
          <a:ln>
            <a:noFill/>
          </a:ln>
        </p:spPr>
        <p:txBody>
          <a:bodyPr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完成所有行政審查之要求</a:t>
            </a:r>
            <a:endParaRPr lang="en-US" altLang="zh-TW" sz="1400" b="1" dirty="0">
              <a:latin typeface="微軟正黑體" panose="020B0604030504040204" pitchFamily="34" charset="-120"/>
              <a:ea typeface="微軟正黑體" panose="020B0604030504040204" pitchFamily="34" charset="-120"/>
            </a:endParaRPr>
          </a:p>
          <a:p>
            <a:pPr algn="ctr"/>
            <a:endParaRPr lang="en-US" altLang="zh-TW" sz="1400" b="1" dirty="0">
              <a:latin typeface="微軟正黑體" panose="020B0604030504040204" pitchFamily="34" charset="-120"/>
              <a:ea typeface="微軟正黑體" panose="020B0604030504040204" pitchFamily="34" charset="-120"/>
            </a:endParaRPr>
          </a:p>
          <a:p>
            <a:pPr algn="ct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注意事項</a:t>
            </a:r>
            <a:r>
              <a:rPr lang="en-US" altLang="zh-TW" sz="1400" b="1" dirty="0">
                <a:latin typeface="微軟正黑體" panose="020B0604030504040204" pitchFamily="34" charset="-120"/>
                <a:ea typeface="微軟正黑體" panose="020B0604030504040204" pitchFamily="34" charset="-120"/>
              </a:rPr>
              <a:t>】</a:t>
            </a:r>
          </a:p>
          <a:p>
            <a:pPr marL="342900" indent="-342900">
              <a:buAutoNum type="arabicPeriod"/>
            </a:pPr>
            <a:r>
              <a:rPr lang="zh-TW" altLang="en-US" sz="1400" dirty="0">
                <a:latin typeface="微軟正黑體" panose="020B0604030504040204" pitchFamily="34" charset="-120"/>
                <a:ea typeface="微軟正黑體" panose="020B0604030504040204" pitchFamily="34" charset="-120"/>
              </a:rPr>
              <a:t>可能反覆多次</a:t>
            </a:r>
            <a:endParaRPr lang="en-US" altLang="zh-TW" sz="1400"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sz="1400" dirty="0">
                <a:latin typeface="微軟正黑體" panose="020B0604030504040204" pitchFamily="34" charset="-120"/>
                <a:ea typeface="微軟正黑體" panose="020B0604030504040204" pitchFamily="34" charset="-120"/>
              </a:rPr>
              <a:t>往返快速</a:t>
            </a:r>
            <a:endParaRPr lang="en-US" altLang="zh-TW" sz="1400"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sz="1400" b="1" dirty="0">
                <a:latin typeface="微軟正黑體" panose="020B0604030504040204" pitchFamily="34" charset="-120"/>
                <a:ea typeface="微軟正黑體" panose="020B0604030504040204" pitchFamily="34" charset="-120"/>
              </a:rPr>
              <a:t>通常沒有時限</a:t>
            </a:r>
            <a:endParaRPr lang="en-US" altLang="zh-TW" sz="1400" b="1" dirty="0">
              <a:latin typeface="微軟正黑體" panose="020B0604030504040204" pitchFamily="34" charset="-120"/>
              <a:ea typeface="微軟正黑體" panose="020B0604030504040204" pitchFamily="34" charset="-120"/>
            </a:endParaRPr>
          </a:p>
          <a:p>
            <a:pPr marL="800100" lvl="1" indent="-342900">
              <a:buFont typeface="Arial" panose="020B0604020202020204" pitchFamily="34" charset="0"/>
              <a:buChar char="•"/>
            </a:pPr>
            <a:r>
              <a:rPr lang="zh-TW" altLang="en-US" sz="1400" b="1" dirty="0">
                <a:latin typeface="微軟正黑體" panose="020B0604030504040204" pitchFamily="34" charset="-120"/>
                <a:ea typeface="微軟正黑體" panose="020B0604030504040204" pitchFamily="34" charset="-120"/>
              </a:rPr>
              <a:t>依會期而定</a:t>
            </a:r>
            <a:endParaRPr lang="en-US" altLang="zh-TW" sz="1400" b="1" dirty="0">
              <a:latin typeface="微軟正黑體" panose="020B0604030504040204" pitchFamily="34" charset="-120"/>
              <a:ea typeface="微軟正黑體" panose="020B0604030504040204" pitchFamily="34" charset="-120"/>
            </a:endParaRPr>
          </a:p>
        </p:txBody>
      </p:sp>
      <p:sp>
        <p:nvSpPr>
          <p:cNvPr id="59" name="箭號: 圓形 58">
            <a:extLst>
              <a:ext uri="{FF2B5EF4-FFF2-40B4-BE49-F238E27FC236}">
                <a16:creationId xmlns:a16="http://schemas.microsoft.com/office/drawing/2014/main" id="{B8765FCD-0F0F-E879-7127-FF99B35F70A3}"/>
              </a:ext>
            </a:extLst>
          </p:cNvPr>
          <p:cNvSpPr/>
          <p:nvPr/>
        </p:nvSpPr>
        <p:spPr>
          <a:xfrm rot="14439608">
            <a:off x="4384989" y="3602792"/>
            <a:ext cx="502591" cy="548014"/>
          </a:xfrm>
          <a:prstGeom prst="circularArrow">
            <a:avLst>
              <a:gd name="adj1" fmla="val 2599"/>
              <a:gd name="adj2" fmla="val 836973"/>
              <a:gd name="adj3" fmla="val 20781182"/>
              <a:gd name="adj4" fmla="val 3793849"/>
              <a:gd name="adj5" fmla="val 965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3" name="文字方塊 82">
            <a:extLst>
              <a:ext uri="{FF2B5EF4-FFF2-40B4-BE49-F238E27FC236}">
                <a16:creationId xmlns:a16="http://schemas.microsoft.com/office/drawing/2014/main" id="{2724B8DF-6360-8C02-2A31-EA6D77C3105C}"/>
              </a:ext>
            </a:extLst>
          </p:cNvPr>
          <p:cNvSpPr txBox="1"/>
          <p:nvPr/>
        </p:nvSpPr>
        <p:spPr>
          <a:xfrm>
            <a:off x="6186488" y="1204544"/>
            <a:ext cx="2867024" cy="553998"/>
          </a:xfrm>
          <a:prstGeom prst="rect">
            <a:avLst/>
          </a:prstGeom>
          <a:noFill/>
          <a:ln>
            <a:noFill/>
          </a:ln>
        </p:spPr>
        <p:txBody>
          <a:bodyPr wrap="square" rtlCol="0">
            <a:spAutoFit/>
          </a:bodyPr>
          <a:lstStyle/>
          <a:p>
            <a:pPr algn="ct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一般</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簡易審查回覆</a:t>
            </a:r>
            <a:r>
              <a:rPr lang="en-US" altLang="zh-TW" sz="1600" b="1" dirty="0">
                <a:latin typeface="微軟正黑體" panose="020B0604030504040204" pitchFamily="34" charset="-120"/>
                <a:ea typeface="微軟正黑體" panose="020B0604030504040204" pitchFamily="34" charset="-120"/>
              </a:rPr>
              <a:t>】</a:t>
            </a:r>
          </a:p>
          <a:p>
            <a:pPr algn="ctr"/>
            <a:r>
              <a:rPr lang="zh-TW" altLang="en-US" sz="1400" dirty="0">
                <a:latin typeface="微軟正黑體" panose="020B0604030504040204" pitchFamily="34" charset="-120"/>
                <a:ea typeface="微軟正黑體" panose="020B0604030504040204" pitchFamily="34" charset="-120"/>
              </a:rPr>
              <a:t>主要針對研究過程進行審查</a:t>
            </a:r>
            <a:endParaRPr lang="en-US" altLang="zh-TW" sz="1400" dirty="0">
              <a:latin typeface="微軟正黑體" panose="020B0604030504040204" pitchFamily="34" charset="-120"/>
              <a:ea typeface="微軟正黑體" panose="020B0604030504040204" pitchFamily="34" charset="-120"/>
            </a:endParaRPr>
          </a:p>
        </p:txBody>
      </p:sp>
      <p:sp>
        <p:nvSpPr>
          <p:cNvPr id="102" name="矩形 101">
            <a:extLst>
              <a:ext uri="{FF2B5EF4-FFF2-40B4-BE49-F238E27FC236}">
                <a16:creationId xmlns:a16="http://schemas.microsoft.com/office/drawing/2014/main" id="{351E5FBD-EC2C-6994-70A1-F56B3870609A}"/>
              </a:ext>
            </a:extLst>
          </p:cNvPr>
          <p:cNvSpPr/>
          <p:nvPr/>
        </p:nvSpPr>
        <p:spPr>
          <a:xfrm>
            <a:off x="821525" y="3019859"/>
            <a:ext cx="1423985" cy="796130"/>
          </a:xfrm>
          <a:prstGeom prst="rect">
            <a:avLst/>
          </a:prstGeom>
          <a:solidFill>
            <a:schemeClr val="accent5">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文件準備</a:t>
            </a:r>
          </a:p>
        </p:txBody>
      </p:sp>
      <p:sp>
        <p:nvSpPr>
          <p:cNvPr id="103" name="矩形 102">
            <a:extLst>
              <a:ext uri="{FF2B5EF4-FFF2-40B4-BE49-F238E27FC236}">
                <a16:creationId xmlns:a16="http://schemas.microsoft.com/office/drawing/2014/main" id="{9154C860-2036-6BBD-3048-A36B0A7946E8}"/>
              </a:ext>
            </a:extLst>
          </p:cNvPr>
          <p:cNvSpPr/>
          <p:nvPr/>
        </p:nvSpPr>
        <p:spPr>
          <a:xfrm>
            <a:off x="10058383" y="3019859"/>
            <a:ext cx="1423985" cy="796130"/>
          </a:xfrm>
          <a:prstGeom prst="rect">
            <a:avLst/>
          </a:prstGeom>
          <a:solidFill>
            <a:schemeClr val="accent5">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通過證明</a:t>
            </a:r>
          </a:p>
        </p:txBody>
      </p:sp>
      <p:sp>
        <p:nvSpPr>
          <p:cNvPr id="104" name="文字方塊 103">
            <a:extLst>
              <a:ext uri="{FF2B5EF4-FFF2-40B4-BE49-F238E27FC236}">
                <a16:creationId xmlns:a16="http://schemas.microsoft.com/office/drawing/2014/main" id="{590127D9-C9A3-7742-DDE4-BA1B3D23FC2C}"/>
              </a:ext>
            </a:extLst>
          </p:cNvPr>
          <p:cNvSpPr txBox="1"/>
          <p:nvPr/>
        </p:nvSpPr>
        <p:spPr>
          <a:xfrm>
            <a:off x="6296028" y="4172577"/>
            <a:ext cx="2567005" cy="2031325"/>
          </a:xfrm>
          <a:prstGeom prst="rect">
            <a:avLst/>
          </a:prstGeom>
          <a:noFill/>
          <a:ln>
            <a:noFill/>
          </a:ln>
        </p:spPr>
        <p:txBody>
          <a:bodyPr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向委員會說明研究不明之處</a:t>
            </a:r>
            <a:endParaRPr lang="en-US" altLang="zh-TW" sz="1400" b="1" dirty="0">
              <a:latin typeface="微軟正黑體" panose="020B0604030504040204" pitchFamily="34" charset="-120"/>
              <a:ea typeface="微軟正黑體" panose="020B0604030504040204" pitchFamily="34" charset="-120"/>
            </a:endParaRPr>
          </a:p>
          <a:p>
            <a:pPr algn="ctr"/>
            <a:endParaRPr lang="en-US" altLang="zh-TW" sz="1400" b="1" dirty="0">
              <a:latin typeface="微軟正黑體" panose="020B0604030504040204" pitchFamily="34" charset="-120"/>
              <a:ea typeface="微軟正黑體" panose="020B0604030504040204" pitchFamily="34" charset="-120"/>
            </a:endParaRPr>
          </a:p>
          <a:p>
            <a:pPr algn="ctr"/>
            <a:endParaRPr lang="en-US" altLang="zh-TW" sz="1400" b="1" dirty="0">
              <a:latin typeface="微軟正黑體" panose="020B0604030504040204" pitchFamily="34" charset="-120"/>
              <a:ea typeface="微軟正黑體" panose="020B0604030504040204" pitchFamily="34" charset="-120"/>
            </a:endParaRPr>
          </a:p>
          <a:p>
            <a:pPr algn="ct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注意事項</a:t>
            </a:r>
            <a:r>
              <a:rPr lang="en-US" altLang="zh-TW" sz="1400" b="1" dirty="0">
                <a:latin typeface="微軟正黑體" panose="020B0604030504040204" pitchFamily="34" charset="-120"/>
                <a:ea typeface="微軟正黑體" panose="020B0604030504040204" pitchFamily="34" charset="-120"/>
              </a:rPr>
              <a:t>】</a:t>
            </a:r>
          </a:p>
          <a:p>
            <a:pPr marL="342900" indent="-342900">
              <a:buAutoNum type="arabicPeriod"/>
            </a:pPr>
            <a:r>
              <a:rPr lang="zh-TW" altLang="en-US" sz="1400" dirty="0">
                <a:latin typeface="微軟正黑體" panose="020B0604030504040204" pitchFamily="34" charset="-120"/>
                <a:ea typeface="微軟正黑體" panose="020B0604030504040204" pitchFamily="34" charset="-120"/>
              </a:rPr>
              <a:t>一般審，要回覆２次</a:t>
            </a:r>
            <a:endParaRPr lang="en-US" altLang="zh-TW" sz="1400"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sz="1400" dirty="0">
                <a:latin typeface="微軟正黑體" panose="020B0604030504040204" pitchFamily="34" charset="-120"/>
                <a:ea typeface="微軟正黑體" panose="020B0604030504040204" pitchFamily="34" charset="-120"/>
              </a:rPr>
              <a:t>簡易審，要回覆１次</a:t>
            </a:r>
            <a:endParaRPr lang="en-US" altLang="zh-TW" sz="1400"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sz="1400" dirty="0">
                <a:latin typeface="微軟正黑體" panose="020B0604030504040204" pitchFamily="34" charset="-120"/>
                <a:ea typeface="微軟正黑體" panose="020B0604030504040204" pitchFamily="34" charset="-120"/>
              </a:rPr>
              <a:t>回覆依據委員會會期</a:t>
            </a:r>
            <a:endParaRPr lang="en-US" altLang="zh-TW" sz="1400" dirty="0">
              <a:latin typeface="微軟正黑體" panose="020B0604030504040204" pitchFamily="34" charset="-120"/>
              <a:ea typeface="微軟正黑體" panose="020B0604030504040204" pitchFamily="34" charset="-120"/>
            </a:endParaRPr>
          </a:p>
          <a:p>
            <a:pPr marL="342900" indent="-342900">
              <a:buAutoNum type="arabicPeriod"/>
            </a:pPr>
            <a:r>
              <a:rPr lang="zh-TW" altLang="en-US" sz="1400" dirty="0">
                <a:latin typeface="微軟正黑體" panose="020B0604030504040204" pitchFamily="34" charset="-120"/>
                <a:ea typeface="微軟正黑體" panose="020B0604030504040204" pitchFamily="34" charset="-120"/>
              </a:rPr>
              <a:t>１周要完成意見回覆</a:t>
            </a:r>
            <a:endParaRPr lang="en-US" altLang="zh-TW" sz="1400" dirty="0">
              <a:latin typeface="微軟正黑體" panose="020B0604030504040204" pitchFamily="34" charset="-120"/>
              <a:ea typeface="微軟正黑體" panose="020B0604030504040204" pitchFamily="34" charset="-120"/>
            </a:endParaRPr>
          </a:p>
          <a:p>
            <a:pPr algn="ctr"/>
            <a:endParaRPr lang="zh-TW" altLang="en-US" sz="1400" b="1" dirty="0">
              <a:latin typeface="微軟正黑體" panose="020B0604030504040204" pitchFamily="34" charset="-120"/>
              <a:ea typeface="微軟正黑體" panose="020B0604030504040204" pitchFamily="34" charset="-120"/>
            </a:endParaRPr>
          </a:p>
        </p:txBody>
      </p:sp>
      <p:sp>
        <p:nvSpPr>
          <p:cNvPr id="105" name="文字方塊 104">
            <a:extLst>
              <a:ext uri="{FF2B5EF4-FFF2-40B4-BE49-F238E27FC236}">
                <a16:creationId xmlns:a16="http://schemas.microsoft.com/office/drawing/2014/main" id="{8FC4ABF8-15DE-0384-0B80-F5E50C84CF7B}"/>
              </a:ext>
            </a:extLst>
          </p:cNvPr>
          <p:cNvSpPr txBox="1"/>
          <p:nvPr/>
        </p:nvSpPr>
        <p:spPr>
          <a:xfrm>
            <a:off x="9803587" y="2248805"/>
            <a:ext cx="1933575" cy="553998"/>
          </a:xfrm>
          <a:prstGeom prst="rect">
            <a:avLst/>
          </a:prstGeom>
          <a:noFill/>
        </p:spPr>
        <p:txBody>
          <a:bodyPr wrap="square" rtlCol="0">
            <a:spAutoFit/>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新案通過證明</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en-US" altLang="zh-TW" sz="1600" dirty="0">
              <a:solidFill>
                <a:srgbClr val="FF0000"/>
              </a:solidFill>
              <a:latin typeface="微軟正黑體" panose="020B0604030504040204" pitchFamily="34" charset="-120"/>
              <a:ea typeface="微軟正黑體" panose="020B0604030504040204" pitchFamily="34" charset="-120"/>
            </a:endParaRPr>
          </a:p>
          <a:p>
            <a:pPr algn="ctr"/>
            <a:endParaRPr lang="en-US" altLang="zh-TW" sz="1400" dirty="0">
              <a:latin typeface="微軟正黑體" panose="020B0604030504040204" pitchFamily="34" charset="-120"/>
              <a:ea typeface="微軟正黑體" panose="020B0604030504040204" pitchFamily="34" charset="-120"/>
            </a:endParaRPr>
          </a:p>
        </p:txBody>
      </p:sp>
      <p:cxnSp>
        <p:nvCxnSpPr>
          <p:cNvPr id="107" name="直線單箭頭接點 106">
            <a:extLst>
              <a:ext uri="{FF2B5EF4-FFF2-40B4-BE49-F238E27FC236}">
                <a16:creationId xmlns:a16="http://schemas.microsoft.com/office/drawing/2014/main" id="{56C8E8BE-2B9D-7B7C-ABC1-CB5D6BFB3480}"/>
              </a:ext>
            </a:extLst>
          </p:cNvPr>
          <p:cNvCxnSpPr>
            <a:stCxn id="102" idx="3"/>
            <a:endCxn id="4" idx="1"/>
          </p:cNvCxnSpPr>
          <p:nvPr/>
        </p:nvCxnSpPr>
        <p:spPr>
          <a:xfrm>
            <a:off x="2245510" y="3417924"/>
            <a:ext cx="167878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8" name="直線單箭頭接點 107">
            <a:extLst>
              <a:ext uri="{FF2B5EF4-FFF2-40B4-BE49-F238E27FC236}">
                <a16:creationId xmlns:a16="http://schemas.microsoft.com/office/drawing/2014/main" id="{2F907B6A-23CC-60E7-A673-E68174F533F5}"/>
              </a:ext>
            </a:extLst>
          </p:cNvPr>
          <p:cNvCxnSpPr>
            <a:cxnSpLocks/>
            <a:stCxn id="4" idx="3"/>
            <a:endCxn id="5" idx="1"/>
          </p:cNvCxnSpPr>
          <p:nvPr/>
        </p:nvCxnSpPr>
        <p:spPr>
          <a:xfrm>
            <a:off x="5348278" y="3417924"/>
            <a:ext cx="14717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1" name="直線單箭頭接點 110">
            <a:extLst>
              <a:ext uri="{FF2B5EF4-FFF2-40B4-BE49-F238E27FC236}">
                <a16:creationId xmlns:a16="http://schemas.microsoft.com/office/drawing/2014/main" id="{3C9CE4DF-E44C-4C30-0CAB-E5C313079562}"/>
              </a:ext>
            </a:extLst>
          </p:cNvPr>
          <p:cNvCxnSpPr>
            <a:cxnSpLocks/>
            <a:stCxn id="5" idx="3"/>
            <a:endCxn id="103" idx="1"/>
          </p:cNvCxnSpPr>
          <p:nvPr/>
        </p:nvCxnSpPr>
        <p:spPr>
          <a:xfrm>
            <a:off x="8243968" y="3417924"/>
            <a:ext cx="181441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 name="投影片編號版面配置區 2">
            <a:extLst>
              <a:ext uri="{FF2B5EF4-FFF2-40B4-BE49-F238E27FC236}">
                <a16:creationId xmlns:a16="http://schemas.microsoft.com/office/drawing/2014/main" id="{449782FF-4547-AD70-BED9-F0925E9B505F}"/>
              </a:ext>
            </a:extLst>
          </p:cNvPr>
          <p:cNvSpPr>
            <a:spLocks noGrp="1"/>
          </p:cNvSpPr>
          <p:nvPr>
            <p:ph type="sldNum" sz="quarter" idx="12"/>
          </p:nvPr>
        </p:nvSpPr>
        <p:spPr/>
        <p:txBody>
          <a:bodyPr/>
          <a:lstStyle/>
          <a:p>
            <a:fld id="{56351B7C-A235-49EA-8D90-40C11DEBC73A}" type="slidenum">
              <a:rPr lang="zh-TW" altLang="en-US" smtClean="0"/>
              <a:t>8</a:t>
            </a:fld>
            <a:endParaRPr lang="zh-TW" altLang="en-US"/>
          </a:p>
        </p:txBody>
      </p:sp>
      <p:pic>
        <p:nvPicPr>
          <p:cNvPr id="6" name="圖片 5">
            <a:extLst>
              <a:ext uri="{FF2B5EF4-FFF2-40B4-BE49-F238E27FC236}">
                <a16:creationId xmlns:a16="http://schemas.microsoft.com/office/drawing/2014/main" id="{AAD36E38-E7BE-4EF7-A58A-502B2A62429A}"/>
              </a:ext>
            </a:extLst>
          </p:cNvPr>
          <p:cNvPicPr>
            <a:picLocks noChangeAspect="1"/>
          </p:cNvPicPr>
          <p:nvPr/>
        </p:nvPicPr>
        <p:blipFill>
          <a:blip r:embed="rId3"/>
          <a:stretch>
            <a:fillRect/>
          </a:stretch>
        </p:blipFill>
        <p:spPr>
          <a:xfrm>
            <a:off x="1743885" y="6159457"/>
            <a:ext cx="4205665" cy="563199"/>
          </a:xfrm>
          <a:prstGeom prst="rect">
            <a:avLst/>
          </a:prstGeom>
          <a:ln>
            <a:solidFill>
              <a:schemeClr val="tx1"/>
            </a:solidFill>
          </a:ln>
        </p:spPr>
      </p:pic>
    </p:spTree>
    <p:extLst>
      <p:ext uri="{BB962C8B-B14F-4D97-AF65-F5344CB8AC3E}">
        <p14:creationId xmlns:p14="http://schemas.microsoft.com/office/powerpoint/2010/main" val="74764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5E57C0-EF30-691E-BD0F-6C7E3213152A}"/>
              </a:ext>
            </a:extLst>
          </p:cNvPr>
          <p:cNvSpPr>
            <a:spLocks noGrp="1"/>
          </p:cNvSpPr>
          <p:nvPr>
            <p:ph type="title"/>
          </p:nvPr>
        </p:nvSpPr>
        <p:spPr/>
        <p:txBody>
          <a:bodyPr/>
          <a:lstStyle/>
          <a:p>
            <a:pPr algn="ctr"/>
            <a:r>
              <a:rPr lang="en-US" altLang="zh-TW" dirty="0"/>
              <a:t>IRB</a:t>
            </a:r>
            <a:r>
              <a:rPr lang="zh-TW" altLang="en-US" dirty="0"/>
              <a:t>作業流程（持續審查案）</a:t>
            </a:r>
          </a:p>
        </p:txBody>
      </p:sp>
      <p:sp>
        <p:nvSpPr>
          <p:cNvPr id="4" name="矩形 3">
            <a:extLst>
              <a:ext uri="{FF2B5EF4-FFF2-40B4-BE49-F238E27FC236}">
                <a16:creationId xmlns:a16="http://schemas.microsoft.com/office/drawing/2014/main" id="{945F4C2E-117F-A31F-7F73-DDC56D0DDD58}"/>
              </a:ext>
            </a:extLst>
          </p:cNvPr>
          <p:cNvSpPr/>
          <p:nvPr/>
        </p:nvSpPr>
        <p:spPr>
          <a:xfrm>
            <a:off x="5384007" y="3438525"/>
            <a:ext cx="1423986" cy="796130"/>
          </a:xfrm>
          <a:prstGeom prst="rect">
            <a:avLst/>
          </a:prstGeom>
          <a:solidFill>
            <a:schemeClr val="accent5">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委員會審查</a:t>
            </a:r>
          </a:p>
        </p:txBody>
      </p:sp>
      <p:sp>
        <p:nvSpPr>
          <p:cNvPr id="5" name="矩形 4">
            <a:extLst>
              <a:ext uri="{FF2B5EF4-FFF2-40B4-BE49-F238E27FC236}">
                <a16:creationId xmlns:a16="http://schemas.microsoft.com/office/drawing/2014/main" id="{02298B4F-CD68-683E-2988-4E0E1B8CB415}"/>
              </a:ext>
            </a:extLst>
          </p:cNvPr>
          <p:cNvSpPr/>
          <p:nvPr/>
        </p:nvSpPr>
        <p:spPr>
          <a:xfrm>
            <a:off x="5384007" y="2631319"/>
            <a:ext cx="1423985" cy="796130"/>
          </a:xfrm>
          <a:prstGeom prst="rect">
            <a:avLst/>
          </a:prstGeom>
          <a:solidFill>
            <a:schemeClr val="accent5">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行政審查</a:t>
            </a:r>
          </a:p>
        </p:txBody>
      </p:sp>
      <p:sp>
        <p:nvSpPr>
          <p:cNvPr id="6" name="矩形 5">
            <a:extLst>
              <a:ext uri="{FF2B5EF4-FFF2-40B4-BE49-F238E27FC236}">
                <a16:creationId xmlns:a16="http://schemas.microsoft.com/office/drawing/2014/main" id="{1413DDA0-BAFD-EFAC-54D8-E31D2096AC93}"/>
              </a:ext>
            </a:extLst>
          </p:cNvPr>
          <p:cNvSpPr/>
          <p:nvPr/>
        </p:nvSpPr>
        <p:spPr>
          <a:xfrm>
            <a:off x="1812125" y="3019859"/>
            <a:ext cx="1423985" cy="796130"/>
          </a:xfrm>
          <a:prstGeom prst="rect">
            <a:avLst/>
          </a:prstGeom>
          <a:solidFill>
            <a:schemeClr val="accent5">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文件準備</a:t>
            </a:r>
          </a:p>
        </p:txBody>
      </p:sp>
      <p:sp>
        <p:nvSpPr>
          <p:cNvPr id="7" name="矩形 6">
            <a:extLst>
              <a:ext uri="{FF2B5EF4-FFF2-40B4-BE49-F238E27FC236}">
                <a16:creationId xmlns:a16="http://schemas.microsoft.com/office/drawing/2014/main" id="{ADB93E21-8550-3495-7990-E1543992011F}"/>
              </a:ext>
            </a:extLst>
          </p:cNvPr>
          <p:cNvSpPr/>
          <p:nvPr/>
        </p:nvSpPr>
        <p:spPr>
          <a:xfrm>
            <a:off x="8960647" y="3029384"/>
            <a:ext cx="1423985" cy="796130"/>
          </a:xfrm>
          <a:prstGeom prst="rect">
            <a:avLst/>
          </a:prstGeom>
          <a:solidFill>
            <a:schemeClr val="accent5">
              <a:lumMod val="7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bg1"/>
                </a:solidFill>
                <a:latin typeface="微軟正黑體" panose="020B0604030504040204" pitchFamily="34" charset="-120"/>
                <a:ea typeface="微軟正黑體" panose="020B0604030504040204" pitchFamily="34" charset="-120"/>
              </a:rPr>
              <a:t>通過證明</a:t>
            </a:r>
          </a:p>
        </p:txBody>
      </p:sp>
      <p:sp>
        <p:nvSpPr>
          <p:cNvPr id="8" name="文字方塊 7">
            <a:extLst>
              <a:ext uri="{FF2B5EF4-FFF2-40B4-BE49-F238E27FC236}">
                <a16:creationId xmlns:a16="http://schemas.microsoft.com/office/drawing/2014/main" id="{B56295EF-FC96-C206-0A1D-E1D8EE62CF16}"/>
              </a:ext>
            </a:extLst>
          </p:cNvPr>
          <p:cNvSpPr txBox="1"/>
          <p:nvPr/>
        </p:nvSpPr>
        <p:spPr>
          <a:xfrm>
            <a:off x="166744" y="3815989"/>
            <a:ext cx="459535" cy="2677656"/>
          </a:xfrm>
          <a:prstGeom prst="rect">
            <a:avLst/>
          </a:prstGeom>
          <a:noFill/>
          <a:ln>
            <a:solidFill>
              <a:schemeClr val="tx1"/>
            </a:solidFill>
          </a:ln>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我</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們</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需</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要</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準</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備</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的</a:t>
            </a:r>
          </a:p>
        </p:txBody>
      </p:sp>
      <p:sp>
        <p:nvSpPr>
          <p:cNvPr id="9" name="文字方塊 8">
            <a:extLst>
              <a:ext uri="{FF2B5EF4-FFF2-40B4-BE49-F238E27FC236}">
                <a16:creationId xmlns:a16="http://schemas.microsoft.com/office/drawing/2014/main" id="{ED3C7DCE-6DF5-10F6-A6CE-7F1EDF17943C}"/>
              </a:ext>
            </a:extLst>
          </p:cNvPr>
          <p:cNvSpPr txBox="1"/>
          <p:nvPr/>
        </p:nvSpPr>
        <p:spPr>
          <a:xfrm>
            <a:off x="166744" y="1233143"/>
            <a:ext cx="459535" cy="1569660"/>
          </a:xfrm>
          <a:prstGeom prst="rect">
            <a:avLst/>
          </a:prstGeom>
          <a:noFill/>
          <a:ln>
            <a:solidFill>
              <a:schemeClr val="tx1"/>
            </a:solidFill>
          </a:ln>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審</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查</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回</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覆</a:t>
            </a:r>
          </a:p>
        </p:txBody>
      </p:sp>
      <p:sp>
        <p:nvSpPr>
          <p:cNvPr id="10" name="文字方塊 9">
            <a:extLst>
              <a:ext uri="{FF2B5EF4-FFF2-40B4-BE49-F238E27FC236}">
                <a16:creationId xmlns:a16="http://schemas.microsoft.com/office/drawing/2014/main" id="{98839037-C61D-29B5-95BB-1EF3AA74708F}"/>
              </a:ext>
            </a:extLst>
          </p:cNvPr>
          <p:cNvSpPr txBox="1"/>
          <p:nvPr/>
        </p:nvSpPr>
        <p:spPr>
          <a:xfrm>
            <a:off x="1343015" y="4410702"/>
            <a:ext cx="2362204" cy="1815882"/>
          </a:xfrm>
          <a:prstGeom prst="rect">
            <a:avLst/>
          </a:prstGeom>
          <a:noFill/>
        </p:spPr>
        <p:txBody>
          <a:bodyPr wrap="square" rtlCol="0">
            <a:spAutoFit/>
          </a:bodyPr>
          <a:lstStyle/>
          <a:p>
            <a:pPr algn="ctr"/>
            <a:r>
              <a:rPr lang="zh-TW" altLang="en-US" sz="1400" b="1" dirty="0">
                <a:latin typeface="微軟正黑體" panose="020B0604030504040204" pitchFamily="34" charset="-120"/>
                <a:ea typeface="微軟正黑體" panose="020B0604030504040204" pitchFamily="34" charset="-120"/>
              </a:rPr>
              <a:t>（現行版本之）</a:t>
            </a:r>
            <a:endParaRPr lang="en-US" altLang="zh-TW" sz="1400" b="1" dirty="0">
              <a:latin typeface="微軟正黑體" panose="020B0604030504040204" pitchFamily="34" charset="-120"/>
              <a:ea typeface="微軟正黑體" panose="020B0604030504040204" pitchFamily="34" charset="-120"/>
            </a:endParaRPr>
          </a:p>
          <a:p>
            <a:pPr algn="ctr"/>
            <a:r>
              <a:rPr lang="zh-TW" altLang="en-US" sz="1400" dirty="0">
                <a:latin typeface="微軟正黑體" panose="020B0604030504040204" pitchFamily="34" charset="-120"/>
                <a:ea typeface="微軟正黑體" panose="020B0604030504040204" pitchFamily="34" charset="-120"/>
              </a:rPr>
              <a:t>研究計畫書</a:t>
            </a:r>
            <a:endParaRPr lang="en-US" altLang="zh-TW" sz="1400" dirty="0">
              <a:latin typeface="微軟正黑體" panose="020B0604030504040204" pitchFamily="34" charset="-120"/>
              <a:ea typeface="微軟正黑體" panose="020B0604030504040204" pitchFamily="34" charset="-120"/>
            </a:endParaRPr>
          </a:p>
          <a:p>
            <a:pPr algn="ctr"/>
            <a:r>
              <a:rPr lang="zh-TW" altLang="en-US" sz="1400" dirty="0">
                <a:latin typeface="微軟正黑體" panose="020B0604030504040204" pitchFamily="34" charset="-120"/>
                <a:ea typeface="微軟正黑體" panose="020B0604030504040204" pitchFamily="34" charset="-120"/>
              </a:rPr>
              <a:t>計畫摘要</a:t>
            </a:r>
            <a:endParaRPr lang="en-US" altLang="zh-TW" sz="1400" dirty="0">
              <a:latin typeface="微軟正黑體" panose="020B0604030504040204" pitchFamily="34" charset="-120"/>
              <a:ea typeface="微軟正黑體" panose="020B0604030504040204" pitchFamily="34" charset="-120"/>
            </a:endParaRPr>
          </a:p>
          <a:p>
            <a:pPr algn="ctr"/>
            <a:endParaRPr lang="en-US" altLang="zh-TW" sz="1400" dirty="0">
              <a:latin typeface="微軟正黑體" panose="020B0604030504040204" pitchFamily="34" charset="-120"/>
              <a:ea typeface="微軟正黑體" panose="020B0604030504040204" pitchFamily="34" charset="-120"/>
            </a:endParaRPr>
          </a:p>
          <a:p>
            <a:pPr algn="ct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已簽名之受試者同意書</a:t>
            </a:r>
            <a:r>
              <a:rPr lang="en-US" altLang="zh-TW" sz="1400" b="1" dirty="0">
                <a:latin typeface="微軟正黑體" panose="020B0604030504040204" pitchFamily="34" charset="-120"/>
                <a:ea typeface="微軟正黑體" panose="020B0604030504040204" pitchFamily="34" charset="-120"/>
              </a:rPr>
              <a:t>】</a:t>
            </a:r>
          </a:p>
          <a:p>
            <a:pPr algn="ctr"/>
            <a:endParaRPr lang="en-US" altLang="zh-TW" sz="1400" dirty="0">
              <a:latin typeface="微軟正黑體" panose="020B0604030504040204" pitchFamily="34" charset="-120"/>
              <a:ea typeface="微軟正黑體" panose="020B0604030504040204" pitchFamily="34" charset="-120"/>
            </a:endParaRPr>
          </a:p>
          <a:p>
            <a:pPr algn="ctr"/>
            <a:endParaRPr lang="en-US" altLang="zh-TW" sz="1400" dirty="0">
              <a:latin typeface="微軟正黑體" panose="020B0604030504040204" pitchFamily="34" charset="-120"/>
              <a:ea typeface="微軟正黑體" panose="020B0604030504040204" pitchFamily="34" charset="-120"/>
            </a:endParaRPr>
          </a:p>
          <a:p>
            <a:pPr algn="ctr"/>
            <a:endParaRPr lang="zh-TW" altLang="en-US" sz="1400" dirty="0">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ABC8C9B1-B42D-E2C6-B4C7-FA1C20CF0DF2}"/>
              </a:ext>
            </a:extLst>
          </p:cNvPr>
          <p:cNvSpPr txBox="1"/>
          <p:nvPr/>
        </p:nvSpPr>
        <p:spPr>
          <a:xfrm>
            <a:off x="8705851" y="2354320"/>
            <a:ext cx="1933575" cy="553998"/>
          </a:xfrm>
          <a:prstGeom prst="rect">
            <a:avLst/>
          </a:prstGeom>
          <a:noFill/>
        </p:spPr>
        <p:txBody>
          <a:bodyPr wrap="square" rtlCol="0">
            <a:spAutoFit/>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持續通過證明</a:t>
            </a:r>
            <a:r>
              <a:rPr lang="en-US" altLang="zh-TW" sz="1600" b="1" dirty="0">
                <a:solidFill>
                  <a:srgbClr val="FF0000"/>
                </a:solidFill>
                <a:latin typeface="微軟正黑體" panose="020B0604030504040204" pitchFamily="34" charset="-120"/>
                <a:ea typeface="微軟正黑體" panose="020B0604030504040204" pitchFamily="34" charset="-120"/>
              </a:rPr>
              <a:t>】</a:t>
            </a:r>
            <a:endParaRPr lang="en-US" altLang="zh-TW" sz="1600" dirty="0">
              <a:solidFill>
                <a:srgbClr val="FF0000"/>
              </a:solidFill>
              <a:latin typeface="微軟正黑體" panose="020B0604030504040204" pitchFamily="34" charset="-120"/>
              <a:ea typeface="微軟正黑體" panose="020B0604030504040204" pitchFamily="34" charset="-120"/>
            </a:endParaRPr>
          </a:p>
          <a:p>
            <a:pPr algn="ctr"/>
            <a:endParaRPr lang="en-US" altLang="zh-TW" sz="1400" dirty="0">
              <a:latin typeface="微軟正黑體" panose="020B0604030504040204" pitchFamily="34" charset="-120"/>
              <a:ea typeface="微軟正黑體" panose="020B0604030504040204" pitchFamily="34" charset="-120"/>
            </a:endParaRPr>
          </a:p>
        </p:txBody>
      </p:sp>
      <p:cxnSp>
        <p:nvCxnSpPr>
          <p:cNvPr id="12" name="直線單箭頭接點 11">
            <a:extLst>
              <a:ext uri="{FF2B5EF4-FFF2-40B4-BE49-F238E27FC236}">
                <a16:creationId xmlns:a16="http://schemas.microsoft.com/office/drawing/2014/main" id="{771B9E49-B46C-E447-EAA4-4F99B26E5FE9}"/>
              </a:ext>
            </a:extLst>
          </p:cNvPr>
          <p:cNvCxnSpPr>
            <a:cxnSpLocks/>
            <a:stCxn id="6" idx="3"/>
          </p:cNvCxnSpPr>
          <p:nvPr/>
        </p:nvCxnSpPr>
        <p:spPr>
          <a:xfrm>
            <a:off x="3236110" y="3417924"/>
            <a:ext cx="214789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單箭頭接點 13">
            <a:extLst>
              <a:ext uri="{FF2B5EF4-FFF2-40B4-BE49-F238E27FC236}">
                <a16:creationId xmlns:a16="http://schemas.microsoft.com/office/drawing/2014/main" id="{F5FEAEA2-51D5-D561-CB72-DEDCB4C48921}"/>
              </a:ext>
            </a:extLst>
          </p:cNvPr>
          <p:cNvCxnSpPr>
            <a:cxnSpLocks/>
            <a:endCxn id="7" idx="1"/>
          </p:cNvCxnSpPr>
          <p:nvPr/>
        </p:nvCxnSpPr>
        <p:spPr>
          <a:xfrm flipV="1">
            <a:off x="5710256" y="3427449"/>
            <a:ext cx="3250391" cy="11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文字方塊 17">
            <a:extLst>
              <a:ext uri="{FF2B5EF4-FFF2-40B4-BE49-F238E27FC236}">
                <a16:creationId xmlns:a16="http://schemas.microsoft.com/office/drawing/2014/main" id="{2527A0CB-9D75-7D15-7BCA-014C7E873FA5}"/>
              </a:ext>
            </a:extLst>
          </p:cNvPr>
          <p:cNvSpPr txBox="1"/>
          <p:nvPr/>
        </p:nvSpPr>
        <p:spPr>
          <a:xfrm>
            <a:off x="3047999" y="1535925"/>
            <a:ext cx="6096000" cy="861774"/>
          </a:xfrm>
          <a:prstGeom prst="rect">
            <a:avLst/>
          </a:prstGeom>
          <a:noFill/>
        </p:spPr>
        <p:txBody>
          <a:bodyPr wrap="square">
            <a:spAutoFit/>
          </a:bodyPr>
          <a:lstStyle/>
          <a:p>
            <a:pPr algn="ct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行政</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委員審查回覆</a:t>
            </a:r>
            <a:r>
              <a:rPr lang="en-US" altLang="zh-TW" sz="1800" b="1" dirty="0">
                <a:latin typeface="微軟正黑體" panose="020B0604030504040204" pitchFamily="34" charset="-120"/>
                <a:ea typeface="微軟正黑體" panose="020B0604030504040204" pitchFamily="34" charset="-120"/>
              </a:rPr>
              <a:t>】</a:t>
            </a:r>
          </a:p>
          <a:p>
            <a:pPr algn="ctr"/>
            <a:r>
              <a:rPr lang="zh-TW" altLang="en-US" sz="1600" dirty="0">
                <a:latin typeface="微軟正黑體" panose="020B0604030504040204" pitchFamily="34" charset="-120"/>
                <a:ea typeface="微軟正黑體" panose="020B0604030504040204" pitchFamily="34" charset="-120"/>
              </a:rPr>
              <a:t>根據研究進度進行審查</a:t>
            </a:r>
            <a:endParaRPr lang="en-US" altLang="zh-TW" sz="1600" dirty="0">
              <a:latin typeface="微軟正黑體" panose="020B0604030504040204" pitchFamily="34" charset="-120"/>
              <a:ea typeface="微軟正黑體" panose="020B0604030504040204" pitchFamily="34" charset="-120"/>
            </a:endParaRPr>
          </a:p>
          <a:p>
            <a:pPr algn="ctr"/>
            <a:r>
              <a:rPr lang="zh-TW" altLang="en-US" sz="1600" dirty="0">
                <a:latin typeface="微軟正黑體" panose="020B0604030504040204" pitchFamily="34" charset="-120"/>
                <a:ea typeface="微軟正黑體" panose="020B0604030504040204" pitchFamily="34" charset="-120"/>
              </a:rPr>
              <a:t>**考驗研究案有沒有好好 整理資料 的時刻**</a:t>
            </a:r>
            <a:endParaRPr lang="en-US" altLang="zh-TW" sz="1600" dirty="0">
              <a:latin typeface="微軟正黑體" panose="020B0604030504040204" pitchFamily="34" charset="-120"/>
              <a:ea typeface="微軟正黑體" panose="020B0604030504040204" pitchFamily="34" charset="-120"/>
            </a:endParaRPr>
          </a:p>
        </p:txBody>
      </p:sp>
      <p:sp>
        <p:nvSpPr>
          <p:cNvPr id="3" name="投影片編號版面配置區 2">
            <a:extLst>
              <a:ext uri="{FF2B5EF4-FFF2-40B4-BE49-F238E27FC236}">
                <a16:creationId xmlns:a16="http://schemas.microsoft.com/office/drawing/2014/main" id="{9EE4F743-66FE-6749-BBC1-BF64473E198B}"/>
              </a:ext>
            </a:extLst>
          </p:cNvPr>
          <p:cNvSpPr>
            <a:spLocks noGrp="1"/>
          </p:cNvSpPr>
          <p:nvPr>
            <p:ph type="sldNum" sz="quarter" idx="12"/>
          </p:nvPr>
        </p:nvSpPr>
        <p:spPr/>
        <p:txBody>
          <a:bodyPr/>
          <a:lstStyle/>
          <a:p>
            <a:fld id="{56351B7C-A235-49EA-8D90-40C11DEBC73A}" type="slidenum">
              <a:rPr lang="zh-TW" altLang="en-US" smtClean="0"/>
              <a:t>9</a:t>
            </a:fld>
            <a:endParaRPr lang="zh-TW" altLang="en-US"/>
          </a:p>
        </p:txBody>
      </p:sp>
    </p:spTree>
    <p:extLst>
      <p:ext uri="{BB962C8B-B14F-4D97-AF65-F5344CB8AC3E}">
        <p14:creationId xmlns:p14="http://schemas.microsoft.com/office/powerpoint/2010/main" val="2843770003"/>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612</TotalTime>
  <Words>2908</Words>
  <Application>Microsoft Office PowerPoint</Application>
  <PresentationFormat>寬螢幕</PresentationFormat>
  <Paragraphs>450</Paragraphs>
  <Slides>43</Slides>
  <Notes>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43</vt:i4>
      </vt:variant>
    </vt:vector>
  </HeadingPairs>
  <TitlesOfParts>
    <vt:vector size="52" baseType="lpstr">
      <vt:lpstr>微軟正黑體</vt:lpstr>
      <vt:lpstr>微軟正黑體 Light</vt:lpstr>
      <vt:lpstr>標楷體</vt:lpstr>
      <vt:lpstr>Arial</vt:lpstr>
      <vt:lpstr>Calibri</vt:lpstr>
      <vt:lpstr>Cambria Math</vt:lpstr>
      <vt:lpstr>Consolas</vt:lpstr>
      <vt:lpstr>Wingdings</vt:lpstr>
      <vt:lpstr>Office 佈景主題</vt:lpstr>
      <vt:lpstr>IRB 教戰手冊</vt:lpstr>
      <vt:lpstr>大綱</vt:lpstr>
      <vt:lpstr>IRB作業系統簡介</vt:lpstr>
      <vt:lpstr>什麼是 IRB ?</vt:lpstr>
      <vt:lpstr>什麼類型的研究需要向IRB 提交申請 ?</vt:lpstr>
      <vt:lpstr>什麼時候需要向 IRB 提交研究案申請?</vt:lpstr>
      <vt:lpstr>IRB送審類型與流程</vt:lpstr>
      <vt:lpstr>IRB作業流程（新案申請）</vt:lpstr>
      <vt:lpstr>IRB作業流程（持續審查案）</vt:lpstr>
      <vt:lpstr>! 老闆要我申請 IRB，我會花多少時間 !</vt:lpstr>
      <vt:lpstr>Note1：什麼是電子/紙本系統？</vt:lpstr>
      <vt:lpstr>Note2：什麼是簡易審查/一般審查？</vt:lpstr>
      <vt:lpstr>最重要! 你要申請哪個機構! </vt:lpstr>
      <vt:lpstr>哇好複雜，還是不懂流程。</vt:lpstr>
      <vt:lpstr>開始準備文件</vt:lpstr>
      <vt:lpstr>通常你只會拿到…</vt:lpstr>
      <vt:lpstr>但你要想辦法生出</vt:lpstr>
      <vt:lpstr>分類一下各式文件</vt:lpstr>
      <vt:lpstr>漂亮且完整的計畫書</vt:lpstr>
      <vt:lpstr>研究計畫書第一件要確認的事情</vt:lpstr>
      <vt:lpstr>研究計畫書第N件要確認的事情</vt:lpstr>
      <vt:lpstr>Demo研究計畫書</vt:lpstr>
      <vt:lpstr>有了研究計畫書之後</vt:lpstr>
      <vt:lpstr>新案申請書</vt:lpstr>
      <vt:lpstr>新案申請書須注意之細節</vt:lpstr>
      <vt:lpstr>受試者同意書</vt:lpstr>
      <vt:lpstr>受試者同意書須注意之細節</vt:lpstr>
      <vt:lpstr>絕對不能忘記！！！！</vt:lpstr>
      <vt:lpstr>其他文件</vt:lpstr>
      <vt:lpstr>審查意見回覆</vt:lpstr>
      <vt:lpstr>行政審查意見回覆</vt:lpstr>
      <vt:lpstr>委員會審查（通常狀況）</vt:lpstr>
      <vt:lpstr>委員會審查回覆（幸運狀況）</vt:lpstr>
      <vt:lpstr>委員會審查回覆（不用照單全收）</vt:lpstr>
      <vt:lpstr>在開始研究之後 …</vt:lpstr>
      <vt:lpstr>實!地!訪!查!</vt:lpstr>
      <vt:lpstr>在研究過程中要「認真」做好資料整理</vt:lpstr>
      <vt:lpstr>受試者衍伸之所有資料-受試者同意書</vt:lpstr>
      <vt:lpstr>受試者衍伸之所有資料-紙本資料</vt:lpstr>
      <vt:lpstr>受試者衍伸之所有資料-電子資料</vt:lpstr>
      <vt:lpstr>日期大挑戰</vt:lpstr>
      <vt:lpstr>詳細了解「每個樣本的【參與本研究】的情況」</vt:lpstr>
      <vt:lpstr>結語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YUNJER SHIEH</dc:creator>
  <cp:lastModifiedBy>YUNJER SHIEH</cp:lastModifiedBy>
  <cp:revision>25</cp:revision>
  <dcterms:created xsi:type="dcterms:W3CDTF">2024-01-20T06:48:38Z</dcterms:created>
  <dcterms:modified xsi:type="dcterms:W3CDTF">2024-02-04T12:30:29Z</dcterms:modified>
</cp:coreProperties>
</file>