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2" r:id="rId4"/>
    <p:sldId id="260" r:id="rId5"/>
    <p:sldId id="266" r:id="rId6"/>
    <p:sldId id="257" r:id="rId7"/>
    <p:sldId id="263" r:id="rId8"/>
    <p:sldId id="258" r:id="rId9"/>
    <p:sldId id="264" r:id="rId10"/>
    <p:sldId id="259" r:id="rId11"/>
    <p:sldId id="265" r:id="rId12"/>
    <p:sldId id="261" r:id="rId13"/>
    <p:sldId id="267" r:id="rId14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01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TW"/>
              <a:t>Click to edit Master subtitle style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66640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6078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41183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5744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44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9770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5122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13915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3987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11482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TW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32833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TW"/>
              <a:t>Click to edit Master title style</a:t>
            </a:r>
            <a:endParaRPr lang="zh-TW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TW"/>
              <a:t>Click to edit Master text styles</a:t>
            </a:r>
          </a:p>
          <a:p>
            <a:pPr lvl="1"/>
            <a:r>
              <a:rPr lang="en-US" altLang="zh-TW"/>
              <a:t>Second level</a:t>
            </a:r>
          </a:p>
          <a:p>
            <a:pPr lvl="2"/>
            <a:r>
              <a:rPr lang="en-US" altLang="zh-TW"/>
              <a:t>Third level</a:t>
            </a:r>
          </a:p>
          <a:p>
            <a:pPr lvl="3"/>
            <a:r>
              <a:rPr lang="en-US" altLang="zh-TW"/>
              <a:t>Fourth level</a:t>
            </a:r>
          </a:p>
          <a:p>
            <a:pPr lvl="4"/>
            <a:r>
              <a:rPr lang="en-US" altLang="zh-TW"/>
              <a:t>Fifth level</a:t>
            </a:r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28230-4075-47FC-B026-BB4F8A8B535B}" type="datetimeFigureOut">
              <a:rPr lang="zh-TW" altLang="en-US" smtClean="0"/>
              <a:t>2021/4/3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F91C54-B35A-4FDC-A92A-91516955AD5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9256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1520" y="1320800"/>
            <a:ext cx="73355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altLang="zh-TW" sz="5400" dirty="0"/>
              <a:t>Conversación:</a:t>
            </a:r>
          </a:p>
          <a:p>
            <a:endParaRPr lang="es-ES" altLang="zh-TW" sz="5400" dirty="0"/>
          </a:p>
          <a:p>
            <a:pPr marL="285750" indent="-285750">
              <a:buFontTx/>
              <a:buChar char="-"/>
            </a:pPr>
            <a:r>
              <a:rPr lang="es-ES" altLang="zh-TW" sz="5400" dirty="0"/>
              <a:t>Pretérito Perfecto</a:t>
            </a:r>
          </a:p>
          <a:p>
            <a:pPr marL="285750" indent="-285750">
              <a:buFontTx/>
              <a:buChar char="-"/>
            </a:pPr>
            <a:r>
              <a:rPr lang="es-ES" altLang="zh-TW" sz="5400" dirty="0"/>
              <a:t>Futuro</a:t>
            </a:r>
          </a:p>
          <a:p>
            <a:pPr marL="285750" indent="-285750">
              <a:buFontTx/>
              <a:buChar char="-"/>
            </a:pPr>
            <a:r>
              <a:rPr lang="es-ES" altLang="zh-TW" sz="5400" dirty="0"/>
              <a:t>Imperativo</a:t>
            </a:r>
            <a:endParaRPr lang="zh-TW" altLang="en-US" sz="5400" dirty="0"/>
          </a:p>
        </p:txBody>
      </p:sp>
    </p:spTree>
    <p:extLst>
      <p:ext uri="{BB962C8B-B14F-4D97-AF65-F5344CB8AC3E}">
        <p14:creationId xmlns:p14="http://schemas.microsoft.com/office/powerpoint/2010/main" val="2910360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4348480" y="0"/>
            <a:ext cx="784352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b="1" dirty="0"/>
              <a:t>Por favor, pásame la sal. Esta sopa tiene poca sal.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Toma, aquí tienes.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¿No te parece que está un poco sosa?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es verdad. Le falta un poco de sal </a:t>
            </a:r>
            <a:r>
              <a:rPr lang="es-ES" altLang="zh-TW" sz="2800" dirty="0"/>
              <a:t>(</a:t>
            </a:r>
            <a:r>
              <a:rPr lang="zh-TW" altLang="en-US" sz="2400" b="1" dirty="0"/>
              <a:t>缺少一些鹽</a:t>
            </a:r>
            <a:r>
              <a:rPr lang="es-ES" altLang="zh-TW" sz="2400" dirty="0"/>
              <a:t>)</a:t>
            </a:r>
            <a:r>
              <a:rPr lang="es-ES" altLang="zh-TW" sz="2800" dirty="0">
                <a:solidFill>
                  <a:srgbClr val="0070C0"/>
                </a:solidFill>
              </a:rPr>
              <a:t>.</a:t>
            </a:r>
          </a:p>
          <a:p>
            <a:endParaRPr lang="es-ES" altLang="zh-TW" sz="28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altLang="zh-TW" sz="2800" b="1" dirty="0"/>
              <a:t>¿Dónde he puesto las llaves? No las encuentro.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Seguro que están dentro del coche.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¡Oh, no! Otra vez.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¿No puedes abrirlo?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Tengo que volver a casa a por las llaves de repuesto (</a:t>
            </a:r>
            <a:r>
              <a:rPr lang="zh-TW" altLang="en-US" sz="2400" b="1" dirty="0"/>
              <a:t>備用鑰匙</a:t>
            </a:r>
            <a:r>
              <a:rPr lang="es-ES" altLang="zh-TW" sz="2400" dirty="0"/>
              <a:t>)</a:t>
            </a:r>
            <a:r>
              <a:rPr lang="es-ES" altLang="zh-TW" sz="2800" dirty="0"/>
              <a:t>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Y, ¿cómo vas?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Cojo el metro, y estoy aquí en 20 minutos.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Vale, te espero.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083" t="19407" r="20500" b="10519"/>
          <a:stretch/>
        </p:blipFill>
        <p:spPr>
          <a:xfrm>
            <a:off x="304801" y="213360"/>
            <a:ext cx="3847174" cy="29492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5583" t="20148" r="18417" b="54222"/>
          <a:stretch/>
        </p:blipFill>
        <p:spPr>
          <a:xfrm>
            <a:off x="335280" y="3891280"/>
            <a:ext cx="3774587" cy="209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265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/>
          <p:cNvSpPr txBox="1"/>
          <p:nvPr/>
        </p:nvSpPr>
        <p:spPr>
          <a:xfrm>
            <a:off x="4104640" y="213360"/>
            <a:ext cx="799592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dirty="0"/>
              <a:t>Por favor, pásame la sal. Esta sopa tiene poca sal.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Toma, aquí tienes.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¿No te parece que está un poco sosa?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es verdad, le falta un poco de sal.</a:t>
            </a:r>
          </a:p>
          <a:p>
            <a:endParaRPr lang="es-ES" altLang="zh-TW" sz="28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¿Dónde he puesto las llaves? No las encuentro.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Seguro que están dentro del coche.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¡Oh, no! Otra vez.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¿No puedes abrirlo?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Tengo que volver a casa a por las llaves de repuesto.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Y, ¿cómo vas?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Cojo el metro, y estoy aquí en 20 minutos.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Vale, te espero.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8083" t="19407" r="20500" b="10519"/>
          <a:stretch/>
        </p:blipFill>
        <p:spPr>
          <a:xfrm>
            <a:off x="304800" y="213360"/>
            <a:ext cx="3705611" cy="28407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55583" t="20148" r="18417" b="54222"/>
          <a:stretch/>
        </p:blipFill>
        <p:spPr>
          <a:xfrm>
            <a:off x="335280" y="3891280"/>
            <a:ext cx="3635695" cy="201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323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103846" y="149290"/>
            <a:ext cx="683622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dirty="0"/>
              <a:t>Este verano dicen que hará mucho calor y que las temperaturas llegarán a los 40 grados.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¡Qué fuerte! Me iré de vacaciones al polo sur.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Yo creo que es el cambio climático.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Es posible. De hecho, esta primavera ha llovido poco.</a:t>
            </a:r>
          </a:p>
          <a:p>
            <a:endParaRPr lang="es-ES" altLang="zh-TW" sz="28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Señora, compre este pescado. Está bien de precio y además es fresco.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¿De dónde es?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Del Cantábrico. Lo han traído esta mañana.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Está bien, póngame medio kilo. Lo cocinaré para mi hija que hoy vuelve de Taipei.</a:t>
            </a:r>
          </a:p>
        </p:txBody>
      </p:sp>
      <p:pic>
        <p:nvPicPr>
          <p:cNvPr id="1026" name="Picture 2" descr="dormir-con-cal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7" t="1517" r="9815" b="2681"/>
          <a:stretch/>
        </p:blipFill>
        <p:spPr bwMode="auto">
          <a:xfrm>
            <a:off x="287044" y="625150"/>
            <a:ext cx="4514628" cy="307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ersona comprando pescado, preci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8"/>
          <a:stretch/>
        </p:blipFill>
        <p:spPr bwMode="auto">
          <a:xfrm>
            <a:off x="1265370" y="3894621"/>
            <a:ext cx="3536302" cy="261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44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35894" y="737119"/>
            <a:ext cx="706948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dirty="0"/>
              <a:t>Este verano dicen que hará mucho calor y que las temperaturas llegarán a los 40 grados.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¡Qué fuerte! Me iré de vacaciones al Polo Sur.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Yo creo que es el cambio climático.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Es posible. De hecho, esta primavera ha llovido poco.</a:t>
            </a:r>
          </a:p>
          <a:p>
            <a:pPr marL="285750" indent="-285750">
              <a:buFontTx/>
              <a:buChar char="-"/>
            </a:pPr>
            <a:endParaRPr lang="es-ES" altLang="zh-TW" sz="28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Señora, compre este pescado. Está bien de precio y además es fresco.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¿De dónde es?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Del Cantábrico. Lo han traído esta mañana.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Está bien, póngame medio kilo. Lo cocinaré para mi hija, que hoy vuelve de Taipei.</a:t>
            </a:r>
          </a:p>
        </p:txBody>
      </p:sp>
      <p:pic>
        <p:nvPicPr>
          <p:cNvPr id="4" name="Picture 2" descr="dormir-con-calo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67" t="1517" r="9815" b="2681"/>
          <a:stretch/>
        </p:blipFill>
        <p:spPr bwMode="auto">
          <a:xfrm>
            <a:off x="287044" y="625150"/>
            <a:ext cx="4514628" cy="3079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Persona comprando pescado, preci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8"/>
          <a:stretch/>
        </p:blipFill>
        <p:spPr bwMode="auto">
          <a:xfrm>
            <a:off x="1265370" y="3894621"/>
            <a:ext cx="3536302" cy="2612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974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64899" y="381000"/>
            <a:ext cx="612710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b="1" dirty="0"/>
              <a:t>¿Quién te ha llamado por teléfono?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Me ha llamado mi novio.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¿Y qué te ha dicho?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Que esta tarde no puede quedar conmigo.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¿Por qué?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Porque tiene que preparar un examen.</a:t>
            </a:r>
          </a:p>
          <a:p>
            <a:endParaRPr lang="es-ES" altLang="zh-TW" sz="28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altLang="zh-TW" sz="2800" b="1" dirty="0"/>
              <a:t>¿A dónde irás el fin de semana?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No sé, supongo que al cine.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¿Qué película quieres ver?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Me da igual. Si es futurista, mejor.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¿Futurista? ¿Qué quieres decir?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Sobre cosas que pasan en el futuro.</a:t>
            </a:r>
          </a:p>
        </p:txBody>
      </p:sp>
      <p:pic>
        <p:nvPicPr>
          <p:cNvPr id="1029" name="Picture 5" descr="https://previews.123rf.com/images/lopolo/lopolo1709/lopolo170901108/85395277-relaciones-con-las-personas-dos-chicas-están-hablando-y-usando-un-teléfono-celular-en-el-sofá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4" r="11508"/>
          <a:stretch/>
        </p:blipFill>
        <p:spPr bwMode="auto">
          <a:xfrm>
            <a:off x="193041" y="381000"/>
            <a:ext cx="530352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489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638800" y="381000"/>
            <a:ext cx="65532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b="1" dirty="0"/>
              <a:t>¿Quién te ha llamado por teléfono?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Me ha llamado mi novio.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¿Y qué te ha dicho?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Que esta tarde no puede quedar conmigo.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¿Por qué?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Porque tiene que preparar un examen.</a:t>
            </a:r>
          </a:p>
          <a:p>
            <a:pPr marL="285750" indent="-285750">
              <a:buFontTx/>
              <a:buChar char="-"/>
            </a:pPr>
            <a:endParaRPr lang="es-ES" altLang="zh-TW" sz="28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altLang="zh-TW" sz="2800" b="1" dirty="0"/>
              <a:t>¿A dónde irás el fin de semana?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No sé, supongo que al cine.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¿Qué película quieres ver?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Me da igual. Si es futurista, mejor.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¿Futurista? ¿Qué quieres decir?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Sobre cosas que pasan en el futuro.</a:t>
            </a:r>
          </a:p>
        </p:txBody>
      </p:sp>
      <p:pic>
        <p:nvPicPr>
          <p:cNvPr id="6" name="Picture 5" descr="https://previews.123rf.com/images/lopolo/lopolo1709/lopolo170901108/85395277-relaciones-con-las-personas-dos-chicas-están-hablando-y-usando-un-teléfono-celular-en-el-sofá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94" r="11508"/>
          <a:stretch/>
        </p:blipFill>
        <p:spPr bwMode="auto">
          <a:xfrm>
            <a:off x="193041" y="381000"/>
            <a:ext cx="5303520" cy="594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020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4765040" y="0"/>
            <a:ext cx="737180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b="1" dirty="0"/>
              <a:t>¿Por qué has llegado tarde a clase?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Porque me he levantado tarde.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¿Has dormido poco?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He estado toda la noche navegando en internet.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¿Y, has desayunado?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No he tenido tiempo.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¿Piensas desayunar?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Desayunaré después de la clase.</a:t>
            </a:r>
          </a:p>
          <a:p>
            <a:pPr marL="285750" indent="-285750">
              <a:buFontTx/>
              <a:buChar char="-"/>
            </a:pPr>
            <a:endParaRPr lang="es-ES" altLang="zh-TW" sz="28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altLang="zh-TW" sz="2800" b="1" dirty="0"/>
              <a:t>Si vienes a mi casa, tráeme el periódico de hoy.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no te preocupes, te lo traeré. 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Prefiero leer las noticias en un periódico.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Yo las leo por internet.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En internet no son profundas, son breves.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son breves, pero es que no tengo tiempo.</a:t>
            </a:r>
          </a:p>
        </p:txBody>
      </p:sp>
      <p:pic>
        <p:nvPicPr>
          <p:cNvPr id="2050" name="Picture 2" descr="https://i2.wp.com/www.eugenioderbez.tv/wp-content/uploads/2015/06/art_TardeClases.jpg?zoom=1.440000057220459&amp;fit=450%2C600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1" y="341921"/>
            <a:ext cx="4366259" cy="58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97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/>
          <p:cNvSpPr txBox="1"/>
          <p:nvPr/>
        </p:nvSpPr>
        <p:spPr>
          <a:xfrm>
            <a:off x="4856480" y="0"/>
            <a:ext cx="7422607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b="1" dirty="0"/>
              <a:t>¿Por qué has llegado tarde a clase?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Porque me he levantado tarde.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¿Has dormido poco?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He estado toda la noche navegando en internet.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¿Y, has desayunado?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No he tenido tiempo.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¿Piensas desayunar?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Desayunaré después de la clase.</a:t>
            </a:r>
          </a:p>
          <a:p>
            <a:pPr marL="285750" indent="-285750">
              <a:buFontTx/>
              <a:buChar char="-"/>
            </a:pPr>
            <a:endParaRPr lang="es-ES" altLang="zh-TW" sz="28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altLang="zh-TW" sz="2800" b="1" dirty="0"/>
              <a:t>Si vienes a casa, tráeme el periódico de hoy.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no te preocupes, te lo traeré.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Prefiero leer las noticias en un periódico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Yo las leo en internet.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En internet no son profundas, son breves.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Sí, son breves, pero es que no tengo tiempo.</a:t>
            </a:r>
          </a:p>
        </p:txBody>
      </p:sp>
      <p:pic>
        <p:nvPicPr>
          <p:cNvPr id="4" name="Picture 2" descr="https://i2.wp.com/www.eugenioderbez.tv/wp-content/uploads/2015/06/art_TardeClases.jpg?zoom=1.440000057220459&amp;fit=450%2C600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061" y="341921"/>
            <a:ext cx="4366259" cy="582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97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598160" y="0"/>
            <a:ext cx="659384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b="1" dirty="0"/>
              <a:t>¿Qué harás si te toca la lotería?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Me compraré un coche.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¿Tienes ya 18 años?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Aún no los he cumplido.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¿Cuándo los cumples?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Los cumpliré el día del sorteo (</a:t>
            </a:r>
            <a:r>
              <a:rPr lang="zh-TW" altLang="en-US" sz="2800" dirty="0"/>
              <a:t>抽獎</a:t>
            </a:r>
            <a:r>
              <a:rPr lang="es-ES" altLang="zh-TW" sz="2800" dirty="0">
                <a:solidFill>
                  <a:srgbClr val="0070C0"/>
                </a:solidFill>
              </a:rPr>
              <a:t>).</a:t>
            </a:r>
          </a:p>
          <a:p>
            <a:pPr marL="285750" indent="-285750">
              <a:buFontTx/>
              <a:buChar char="-"/>
            </a:pPr>
            <a:endParaRPr lang="es-ES" altLang="zh-TW" sz="28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altLang="zh-TW" sz="2800" b="1" dirty="0"/>
              <a:t>¿Qué harás si tus padres no te dan dinero para ir de viaje?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Daré clases particulares.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¿Tienes experiencia?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Todavía no he dado este tipo de clases.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¿Crees que es difícil?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Supongo que no.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¿Qué harás el primer día?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Le preguntaré a mi alumno qué necesita.</a:t>
            </a:r>
          </a:p>
        </p:txBody>
      </p:sp>
      <p:pic>
        <p:nvPicPr>
          <p:cNvPr id="4098" name="Picture 2" descr="el gordo de navidad 20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5" r="30491"/>
          <a:stretch/>
        </p:blipFill>
        <p:spPr bwMode="auto">
          <a:xfrm>
            <a:off x="581400" y="217623"/>
            <a:ext cx="3589383" cy="378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0" y="4268699"/>
            <a:ext cx="3589383" cy="2190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3131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082073" y="0"/>
            <a:ext cx="69900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b="1" dirty="0"/>
              <a:t>¿Qué harás si te toca la lotería?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Me compraré un coche.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¿Tienes ya 18 años?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Aún no los he cumplido.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¿Cuándo los cumples?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Los cumpliré el día del sorteo.</a:t>
            </a:r>
          </a:p>
          <a:p>
            <a:pPr marL="285750" indent="-285750">
              <a:buFontTx/>
              <a:buChar char="-"/>
            </a:pPr>
            <a:endParaRPr lang="es-ES" altLang="zh-TW" sz="28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altLang="zh-TW" sz="2800" b="1" dirty="0"/>
              <a:t>¿Qué harás si tus padres no te dan dinero para ir de viaje?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Daré clases particulares.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¿Tienes experiencia?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Todavía no he dado ese tipo de clases.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¿Crees que es difícil?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Supongo que no.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¿Qué harás el primer día de clase?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Le preguntaré a mi alumno qué necesita.</a:t>
            </a:r>
          </a:p>
        </p:txBody>
      </p:sp>
      <p:pic>
        <p:nvPicPr>
          <p:cNvPr id="5" name="Picture 2" descr="el gordo de navidad 201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25" r="30491"/>
          <a:stretch/>
        </p:blipFill>
        <p:spPr bwMode="auto">
          <a:xfrm>
            <a:off x="449943" y="245201"/>
            <a:ext cx="3590855" cy="3788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43" y="4365699"/>
            <a:ext cx="3590855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598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83760" y="193040"/>
            <a:ext cx="75082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b="1" dirty="0"/>
              <a:t>¿Entregadme los ejercicios de hoy?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Lo siento, profesor, aún no los he acabado.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¿Cuándo los acabarás?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En cinco minutos.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Vale, te espero.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Gracias.</a:t>
            </a:r>
          </a:p>
          <a:p>
            <a:pPr marL="285750" indent="-285750">
              <a:buFontTx/>
              <a:buChar char="-"/>
            </a:pPr>
            <a:endParaRPr lang="es-ES" altLang="zh-TW" sz="28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altLang="zh-TW" sz="2800" b="1" dirty="0"/>
              <a:t>Papá, dame dinero. Quiero comprar una moto.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¿He oído bien?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Sí, me quiero comprar una moto.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¿Y para qué quieres la moto?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Todos mis amigos tienen una.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¿Todos?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Bueno, todos no. En realidad, solo dos.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Primero, saca mejores notas. Y luego hablamos.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2" r="8718"/>
          <a:stretch/>
        </p:blipFill>
        <p:spPr>
          <a:xfrm>
            <a:off x="314960" y="1356806"/>
            <a:ext cx="4114800" cy="363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063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632960" y="81280"/>
            <a:ext cx="755904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" altLang="zh-TW" sz="2800" b="1" dirty="0"/>
              <a:t>¿Entregadme los ejercicios de hoy?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Lo siento, profesor, aún no los he acabado.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¿Cuándo los acabarás?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En cinco minutos.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Vale, te espero.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Gracias.</a:t>
            </a:r>
          </a:p>
          <a:p>
            <a:pPr marL="285750" indent="-285750">
              <a:buFontTx/>
              <a:buChar char="-"/>
            </a:pPr>
            <a:endParaRPr lang="es-ES" altLang="zh-TW" sz="2800" dirty="0">
              <a:solidFill>
                <a:srgbClr val="0070C0"/>
              </a:solidFill>
            </a:endParaRP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Papá, dame dinero. Quiero comprar una moto.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¿He oído bien?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Sí, me quiero comprar una moto.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¿Y, para qué quieres una moto?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¿Todos mis amigos tienen una?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¿Todos?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/>
              <a:t>Bueno, todos no. En realidad, solo dos.</a:t>
            </a:r>
          </a:p>
          <a:p>
            <a:pPr marL="285750" indent="-285750">
              <a:buFontTx/>
              <a:buChar char="-"/>
            </a:pPr>
            <a:r>
              <a:rPr lang="es-ES" altLang="zh-TW" sz="2800" dirty="0">
                <a:solidFill>
                  <a:srgbClr val="0070C0"/>
                </a:solidFill>
              </a:rPr>
              <a:t>Primero, saca mejores notas. Y luego hablamos.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82" r="8718"/>
          <a:stretch/>
        </p:blipFill>
        <p:spPr>
          <a:xfrm>
            <a:off x="314960" y="1356806"/>
            <a:ext cx="4114800" cy="3634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69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1197</Words>
  <Application>Microsoft Office PowerPoint</Application>
  <PresentationFormat>Widescreen</PresentationFormat>
  <Paragraphs>165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PMingLiU</vt:lpstr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35</cp:revision>
  <dcterms:created xsi:type="dcterms:W3CDTF">2015-12-23T12:02:50Z</dcterms:created>
  <dcterms:modified xsi:type="dcterms:W3CDTF">2021-04-03T08:45:24Z</dcterms:modified>
</cp:coreProperties>
</file>