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4"/>
  </p:notesMasterIdLst>
  <p:sldIdLst>
    <p:sldId id="256" r:id="rId2"/>
    <p:sldId id="263" r:id="rId3"/>
    <p:sldId id="339" r:id="rId4"/>
    <p:sldId id="258" r:id="rId5"/>
    <p:sldId id="259" r:id="rId6"/>
    <p:sldId id="260" r:id="rId7"/>
    <p:sldId id="261" r:id="rId8"/>
    <p:sldId id="262" r:id="rId9"/>
    <p:sldId id="289" r:id="rId10"/>
    <p:sldId id="288" r:id="rId11"/>
    <p:sldId id="291" r:id="rId12"/>
    <p:sldId id="264" r:id="rId13"/>
    <p:sldId id="257" r:id="rId14"/>
    <p:sldId id="287" r:id="rId15"/>
    <p:sldId id="274" r:id="rId16"/>
    <p:sldId id="290" r:id="rId17"/>
    <p:sldId id="282" r:id="rId18"/>
    <p:sldId id="265" r:id="rId19"/>
    <p:sldId id="269" r:id="rId20"/>
    <p:sldId id="283" r:id="rId21"/>
    <p:sldId id="271" r:id="rId22"/>
    <p:sldId id="270" r:id="rId23"/>
    <p:sldId id="266" r:id="rId24"/>
    <p:sldId id="320" r:id="rId25"/>
    <p:sldId id="323" r:id="rId26"/>
    <p:sldId id="272" r:id="rId27"/>
    <p:sldId id="273" r:id="rId28"/>
    <p:sldId id="340" r:id="rId29"/>
    <p:sldId id="336" r:id="rId30"/>
    <p:sldId id="275" r:id="rId31"/>
    <p:sldId id="276" r:id="rId32"/>
    <p:sldId id="267" r:id="rId33"/>
    <p:sldId id="277" r:id="rId34"/>
    <p:sldId id="278" r:id="rId35"/>
    <p:sldId id="321" r:id="rId36"/>
    <p:sldId id="324" r:id="rId37"/>
    <p:sldId id="335" r:id="rId38"/>
    <p:sldId id="292" r:id="rId39"/>
    <p:sldId id="293" r:id="rId40"/>
    <p:sldId id="362" r:id="rId41"/>
    <p:sldId id="363" r:id="rId42"/>
    <p:sldId id="305" r:id="rId43"/>
    <p:sldId id="306" r:id="rId44"/>
    <p:sldId id="322" r:id="rId45"/>
    <p:sldId id="337" r:id="rId46"/>
    <p:sldId id="285" r:id="rId47"/>
    <p:sldId id="328" r:id="rId48"/>
    <p:sldId id="286" r:id="rId49"/>
    <p:sldId id="284" r:id="rId50"/>
    <p:sldId id="303" r:id="rId51"/>
    <p:sldId id="304" r:id="rId52"/>
    <p:sldId id="307" r:id="rId53"/>
    <p:sldId id="309" r:id="rId54"/>
    <p:sldId id="308" r:id="rId55"/>
    <p:sldId id="319" r:id="rId56"/>
    <p:sldId id="334" r:id="rId57"/>
    <p:sldId id="338" r:id="rId58"/>
    <p:sldId id="312" r:id="rId59"/>
    <p:sldId id="310" r:id="rId60"/>
    <p:sldId id="358" r:id="rId61"/>
    <p:sldId id="360" r:id="rId62"/>
    <p:sldId id="359" r:id="rId63"/>
    <p:sldId id="361" r:id="rId64"/>
    <p:sldId id="314" r:id="rId65"/>
    <p:sldId id="313" r:id="rId66"/>
    <p:sldId id="316" r:id="rId67"/>
    <p:sldId id="332" r:id="rId68"/>
    <p:sldId id="333" r:id="rId69"/>
    <p:sldId id="294" r:id="rId70"/>
    <p:sldId id="318" r:id="rId71"/>
    <p:sldId id="325" r:id="rId72"/>
    <p:sldId id="329" r:id="rId73"/>
    <p:sldId id="315" r:id="rId74"/>
    <p:sldId id="330" r:id="rId75"/>
    <p:sldId id="326" r:id="rId76"/>
    <p:sldId id="331" r:id="rId77"/>
    <p:sldId id="311" r:id="rId78"/>
    <p:sldId id="341" r:id="rId79"/>
    <p:sldId id="364" r:id="rId80"/>
    <p:sldId id="295" r:id="rId81"/>
    <p:sldId id="342" r:id="rId82"/>
    <p:sldId id="296" r:id="rId83"/>
    <p:sldId id="297" r:id="rId84"/>
    <p:sldId id="357" r:id="rId85"/>
    <p:sldId id="343" r:id="rId86"/>
    <p:sldId id="353" r:id="rId87"/>
    <p:sldId id="347" r:id="rId88"/>
    <p:sldId id="348" r:id="rId89"/>
    <p:sldId id="354" r:id="rId90"/>
    <p:sldId id="299" r:id="rId91"/>
    <p:sldId id="344" r:id="rId92"/>
    <p:sldId id="345" r:id="rId93"/>
    <p:sldId id="346" r:id="rId94"/>
    <p:sldId id="300" r:id="rId95"/>
    <p:sldId id="301" r:id="rId96"/>
    <p:sldId id="349" r:id="rId97"/>
    <p:sldId id="355" r:id="rId98"/>
    <p:sldId id="350" r:id="rId99"/>
    <p:sldId id="365" r:id="rId100"/>
    <p:sldId id="351" r:id="rId101"/>
    <p:sldId id="356" r:id="rId102"/>
    <p:sldId id="302" r:id="rId103"/>
  </p:sldIdLst>
  <p:sldSz cx="9144000" cy="6858000" type="screen4x3"/>
  <p:notesSz cx="6858000" cy="9144000"/>
  <p:embeddedFontLst>
    <p:embeddedFont>
      <p:font typeface="微軟正黑體" panose="020B0604030504040204" pitchFamily="34" charset="-120"/>
      <p:regular r:id="rId105"/>
      <p:bold r:id="rId106"/>
    </p:embeddedFont>
    <p:embeddedFont>
      <p:font typeface="Cambria" panose="02040503050406030204" pitchFamily="18" charset="0"/>
      <p:regular r:id="rId107"/>
      <p:bold r:id="rId108"/>
      <p:italic r:id="rId109"/>
      <p:boldItalic r:id="rId110"/>
    </p:embeddedFont>
    <p:embeddedFont>
      <p:font typeface="Cambria Math" panose="02040503050406030204" pitchFamily="18" charset="0"/>
      <p:regular r:id="rId111"/>
    </p:embeddedFont>
    <p:embeddedFont>
      <p:font typeface="DejaVu Serif Condensed" panose="02060606050605020204" pitchFamily="18" charset="0"/>
      <p:regular r:id="rId112"/>
      <p:bold r:id="rId113"/>
      <p:italic r:id="rId114"/>
      <p:boldItalic r:id="rId115"/>
    </p:embeddedFon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DejaVu Sans Condensed" panose="020B0606030804020204" pitchFamily="34" charset="0"/>
      <p:regular r:id="rId120"/>
      <p:bold r:id="rId121"/>
      <p:italic r:id="rId122"/>
      <p:boldItalic r:id="rId123"/>
    </p:embeddedFont>
    <p:embeddedFont>
      <p:font typeface="Palatino Linotype" panose="02040502050505030304" pitchFamily="18" charset="0"/>
      <p:regular r:id="rId124"/>
      <p:bold r:id="rId125"/>
      <p:italic r:id="rId126"/>
      <p:boldItalic r:id="rId127"/>
    </p:embeddedFont>
    <p:embeddedFont>
      <p:font typeface="DejaVu Sans" panose="020B0603030804020204" pitchFamily="34" charset="0"/>
      <p:regular r:id="rId128"/>
      <p:bold r:id="rId129"/>
      <p:italic r:id="rId130"/>
      <p:boldItalic r:id="rId131"/>
    </p:embeddedFont>
    <p:embeddedFont>
      <p:font typeface="DejaVu Serif" panose="02060603050605020204" pitchFamily="18" charset="0"/>
      <p:regular r:id="rId132"/>
      <p:bold r:id="rId133"/>
      <p:italic r:id="rId134"/>
      <p:boldItalic r:id="rId13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769870E-35B9-449A-BCE1-58DD1DE54448}">
          <p14:sldIdLst>
            <p14:sldId id="256"/>
            <p14:sldId id="263"/>
          </p14:sldIdLst>
        </p14:section>
        <p14:section name="0. Overview" id="{5CB75E93-D518-4137-91F8-03529557D60C}">
          <p14:sldIdLst>
            <p14:sldId id="339"/>
            <p14:sldId id="258"/>
            <p14:sldId id="259"/>
            <p14:sldId id="260"/>
            <p14:sldId id="261"/>
            <p14:sldId id="262"/>
          </p14:sldIdLst>
        </p14:section>
        <p14:section name="0.1 Resources" id="{B116F5AD-4F02-4D9A-864D-6029F9CFAD9F}">
          <p14:sldIdLst>
            <p14:sldId id="289"/>
            <p14:sldId id="288"/>
            <p14:sldId id="291"/>
            <p14:sldId id="264"/>
            <p14:sldId id="257"/>
            <p14:sldId id="287"/>
            <p14:sldId id="274"/>
          </p14:sldIdLst>
        </p14:section>
        <p14:section name="1.1 Sound wave basics" id="{8B302705-8412-4BD4-A3AF-FEE882CF0C52}">
          <p14:sldIdLst>
            <p14:sldId id="290"/>
            <p14:sldId id="282"/>
            <p14:sldId id="265"/>
            <p14:sldId id="269"/>
            <p14:sldId id="283"/>
            <p14:sldId id="271"/>
            <p14:sldId id="270"/>
            <p14:sldId id="266"/>
            <p14:sldId id="320"/>
            <p14:sldId id="323"/>
            <p14:sldId id="272"/>
            <p14:sldId id="273"/>
            <p14:sldId id="340"/>
          </p14:sldIdLst>
        </p14:section>
        <p14:section name="1.2 Periodicity &amp; Fourier" id="{4799893C-9673-4335-9E21-87429B095759}">
          <p14:sldIdLst>
            <p14:sldId id="336"/>
            <p14:sldId id="275"/>
            <p14:sldId id="276"/>
            <p14:sldId id="267"/>
            <p14:sldId id="277"/>
            <p14:sldId id="278"/>
            <p14:sldId id="321"/>
            <p14:sldId id="324"/>
            <p14:sldId id="335"/>
            <p14:sldId id="292"/>
            <p14:sldId id="293"/>
            <p14:sldId id="362"/>
            <p14:sldId id="363"/>
            <p14:sldId id="305"/>
            <p14:sldId id="306"/>
            <p14:sldId id="322"/>
          </p14:sldIdLst>
        </p14:section>
        <p14:section name="1.3 Standing waves, harmonics, and resonance" id="{364FC54F-682A-4ABF-ABD5-AFF437E92F43}">
          <p14:sldIdLst>
            <p14:sldId id="337"/>
            <p14:sldId id="285"/>
            <p14:sldId id="328"/>
            <p14:sldId id="286"/>
            <p14:sldId id="284"/>
            <p14:sldId id="303"/>
            <p14:sldId id="304"/>
            <p14:sldId id="307"/>
            <p14:sldId id="309"/>
            <p14:sldId id="308"/>
            <p14:sldId id="319"/>
            <p14:sldId id="334"/>
          </p14:sldIdLst>
        </p14:section>
        <p14:section name="2. Three acoustic models" id="{741385C9-2169-4670-8044-F19F90587207}">
          <p14:sldIdLst>
            <p14:sldId id="338"/>
            <p14:sldId id="312"/>
            <p14:sldId id="310"/>
            <p14:sldId id="358"/>
            <p14:sldId id="360"/>
            <p14:sldId id="359"/>
            <p14:sldId id="361"/>
            <p14:sldId id="314"/>
            <p14:sldId id="313"/>
            <p14:sldId id="316"/>
            <p14:sldId id="332"/>
            <p14:sldId id="333"/>
            <p14:sldId id="294"/>
            <p14:sldId id="318"/>
            <p14:sldId id="325"/>
            <p14:sldId id="329"/>
            <p14:sldId id="315"/>
            <p14:sldId id="330"/>
            <p14:sldId id="326"/>
            <p14:sldId id="331"/>
            <p14:sldId id="311"/>
          </p14:sldIdLst>
        </p14:section>
        <p14:section name="3. Speech acoustics" id="{85AF6B86-029B-4268-B124-4A528F83C214}">
          <p14:sldIdLst>
            <p14:sldId id="341"/>
            <p14:sldId id="364"/>
            <p14:sldId id="295"/>
            <p14:sldId id="342"/>
            <p14:sldId id="296"/>
            <p14:sldId id="297"/>
            <p14:sldId id="357"/>
            <p14:sldId id="343"/>
            <p14:sldId id="353"/>
            <p14:sldId id="347"/>
            <p14:sldId id="348"/>
            <p14:sldId id="354"/>
            <p14:sldId id="299"/>
            <p14:sldId id="344"/>
            <p14:sldId id="345"/>
            <p14:sldId id="346"/>
            <p14:sldId id="300"/>
            <p14:sldId id="301"/>
            <p14:sldId id="349"/>
            <p14:sldId id="355"/>
            <p14:sldId id="350"/>
            <p14:sldId id="365"/>
            <p14:sldId id="351"/>
            <p14:sldId id="356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3766" autoAdjust="0"/>
  </p:normalViewPr>
  <p:slideViewPr>
    <p:cSldViewPr>
      <p:cViewPr varScale="1">
        <p:scale>
          <a:sx n="100" d="100"/>
          <a:sy n="100" d="100"/>
        </p:scale>
        <p:origin x="-1902" y="-96"/>
      </p:cViewPr>
      <p:guideLst>
        <p:guide orient="horz" pos="34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9.fntdata"/><Relationship Id="rId128" Type="http://schemas.openxmlformats.org/officeDocument/2006/relationships/font" Target="fonts/font2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134" Type="http://schemas.openxmlformats.org/officeDocument/2006/relationships/font" Target="fonts/font30.fntdata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4.fntdata"/><Relationship Id="rId124" Type="http://schemas.openxmlformats.org/officeDocument/2006/relationships/font" Target="fonts/font20.fntdata"/><Relationship Id="rId129" Type="http://schemas.openxmlformats.org/officeDocument/2006/relationships/font" Target="fonts/font2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6.fntdata"/><Relationship Id="rId135" Type="http://schemas.openxmlformats.org/officeDocument/2006/relationships/font" Target="fonts/font3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120" Type="http://schemas.openxmlformats.org/officeDocument/2006/relationships/font" Target="fonts/font16.fntdata"/><Relationship Id="rId125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131" Type="http://schemas.openxmlformats.org/officeDocument/2006/relationships/font" Target="fonts/font27.fntdata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2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2.fntdata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7.fntdata"/><Relationship Id="rId132" Type="http://schemas.openxmlformats.org/officeDocument/2006/relationships/font" Target="fonts/font2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2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8.fntdata"/><Relationship Id="rId133" Type="http://schemas.openxmlformats.org/officeDocument/2006/relationships/font" Target="fonts/font2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58718-AA1F-4859-ACA0-06B673CEF0CE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5C150A9-DB50-4F61-8B61-90F546DE2733}">
      <dgm:prSet/>
      <dgm:spPr/>
      <dgm:t>
        <a:bodyPr/>
        <a:lstStyle/>
        <a:p>
          <a:pPr rtl="0"/>
          <a:r>
            <a:rPr lang="en-US" b="1" smtClean="0"/>
            <a:t>Acoustic phonetics: an overview</a:t>
          </a:r>
          <a:endParaRPr lang="zh-TW" b="1"/>
        </a:p>
      </dgm:t>
    </dgm:pt>
    <dgm:pt modelId="{D6E4A1FF-A3A9-4010-88D2-2A9781333E1C}" type="parTrans" cxnId="{D9C295B0-2DDE-4CA7-AC91-7C2F0DB8405A}">
      <dgm:prSet/>
      <dgm:spPr/>
      <dgm:t>
        <a:bodyPr/>
        <a:lstStyle/>
        <a:p>
          <a:endParaRPr lang="zh-TW" altLang="en-US"/>
        </a:p>
      </dgm:t>
    </dgm:pt>
    <dgm:pt modelId="{0812B568-C6EF-4162-92CF-BFD1720439B6}" type="sibTrans" cxnId="{D9C295B0-2DDE-4CA7-AC91-7C2F0DB8405A}">
      <dgm:prSet/>
      <dgm:spPr/>
      <dgm:t>
        <a:bodyPr/>
        <a:lstStyle/>
        <a:p>
          <a:endParaRPr lang="zh-TW" altLang="en-US"/>
        </a:p>
      </dgm:t>
    </dgm:pt>
    <dgm:pt modelId="{84831A0B-95DB-4E6E-BB3C-84348BE4D86A}">
      <dgm:prSet/>
      <dgm:spPr/>
      <dgm:t>
        <a:bodyPr/>
        <a:lstStyle/>
        <a:p>
          <a:pPr rtl="0"/>
          <a:r>
            <a:rPr lang="en-US" b="1" dirty="0" smtClean="0"/>
            <a:t>Basic acoustics</a:t>
          </a:r>
          <a:endParaRPr lang="zh-TW" b="1" dirty="0"/>
        </a:p>
      </dgm:t>
    </dgm:pt>
    <dgm:pt modelId="{8E9C6F96-6156-4951-A9B9-C99E5F8D326A}" type="parTrans" cxnId="{22E1C4A7-C71A-4D15-BA72-2BF06802FDC2}">
      <dgm:prSet/>
      <dgm:spPr/>
      <dgm:t>
        <a:bodyPr/>
        <a:lstStyle/>
        <a:p>
          <a:endParaRPr lang="zh-TW" altLang="en-US"/>
        </a:p>
      </dgm:t>
    </dgm:pt>
    <dgm:pt modelId="{6AFA5F70-7DC1-4280-8A93-BA0C1B59C76A}" type="sibTrans" cxnId="{22E1C4A7-C71A-4D15-BA72-2BF06802FDC2}">
      <dgm:prSet/>
      <dgm:spPr/>
      <dgm:t>
        <a:bodyPr/>
        <a:lstStyle/>
        <a:p>
          <a:endParaRPr lang="zh-TW" altLang="en-US"/>
        </a:p>
      </dgm:t>
    </dgm:pt>
    <dgm:pt modelId="{A8FE9ED7-C53C-42C7-B924-66DAD7B064A6}">
      <dgm:prSet/>
      <dgm:spPr/>
      <dgm:t>
        <a:bodyPr/>
        <a:lstStyle/>
        <a:p>
          <a:pPr rtl="0"/>
          <a:r>
            <a:rPr lang="en-US" dirty="0" smtClean="0"/>
            <a:t>Basic properties of sound waves</a:t>
          </a:r>
          <a:endParaRPr lang="zh-TW" dirty="0"/>
        </a:p>
      </dgm:t>
    </dgm:pt>
    <dgm:pt modelId="{570B3D40-58F9-4CC8-BCF4-590C2ECD9D6A}" type="parTrans" cxnId="{0D8C209E-24BE-4BC8-8764-CD06D53DFBDE}">
      <dgm:prSet/>
      <dgm:spPr/>
      <dgm:t>
        <a:bodyPr/>
        <a:lstStyle/>
        <a:p>
          <a:endParaRPr lang="zh-TW" altLang="en-US"/>
        </a:p>
      </dgm:t>
    </dgm:pt>
    <dgm:pt modelId="{69F8AA77-8318-4954-9034-711F110CD2FA}" type="sibTrans" cxnId="{0D8C209E-24BE-4BC8-8764-CD06D53DFBDE}">
      <dgm:prSet/>
      <dgm:spPr/>
      <dgm:t>
        <a:bodyPr/>
        <a:lstStyle/>
        <a:p>
          <a:endParaRPr lang="zh-TW" altLang="en-US"/>
        </a:p>
      </dgm:t>
    </dgm:pt>
    <dgm:pt modelId="{29751018-66FA-416A-8402-C0184F67094F}">
      <dgm:prSet/>
      <dgm:spPr/>
      <dgm:t>
        <a:bodyPr/>
        <a:lstStyle/>
        <a:p>
          <a:pPr rtl="0"/>
          <a:r>
            <a:rPr lang="en-US" dirty="0" smtClean="0"/>
            <a:t>Periodicity and Fourier transform</a:t>
          </a:r>
          <a:endParaRPr lang="zh-TW" dirty="0"/>
        </a:p>
      </dgm:t>
    </dgm:pt>
    <dgm:pt modelId="{44CDB1A4-D924-4F7D-ACE6-7BE52570566C}" type="parTrans" cxnId="{B8D392B1-364B-4ED7-BED3-CFF8A99FB07D}">
      <dgm:prSet/>
      <dgm:spPr/>
      <dgm:t>
        <a:bodyPr/>
        <a:lstStyle/>
        <a:p>
          <a:endParaRPr lang="zh-TW" altLang="en-US"/>
        </a:p>
      </dgm:t>
    </dgm:pt>
    <dgm:pt modelId="{7E782F33-1B32-4F1C-AAF5-66A1D584B43C}" type="sibTrans" cxnId="{B8D392B1-364B-4ED7-BED3-CFF8A99FB07D}">
      <dgm:prSet/>
      <dgm:spPr/>
      <dgm:t>
        <a:bodyPr/>
        <a:lstStyle/>
        <a:p>
          <a:endParaRPr lang="zh-TW" altLang="en-US"/>
        </a:p>
      </dgm:t>
    </dgm:pt>
    <dgm:pt modelId="{40BB77C1-759B-4012-AFB6-5410596D0402}">
      <dgm:prSet/>
      <dgm:spPr/>
      <dgm:t>
        <a:bodyPr/>
        <a:lstStyle/>
        <a:p>
          <a:pPr rtl="0"/>
          <a:r>
            <a:rPr lang="en-US" altLang="zh-TW" dirty="0" smtClean="0"/>
            <a:t>Acoustic vs. auditory properties</a:t>
          </a:r>
          <a:endParaRPr lang="zh-TW" dirty="0"/>
        </a:p>
      </dgm:t>
    </dgm:pt>
    <dgm:pt modelId="{DC75E008-CDB5-44A6-833C-7D4746907409}" type="parTrans" cxnId="{37D7BD05-F005-4C0C-81B7-B705CBFC9939}">
      <dgm:prSet/>
      <dgm:spPr/>
      <dgm:t>
        <a:bodyPr/>
        <a:lstStyle/>
        <a:p>
          <a:endParaRPr lang="zh-TW" altLang="en-US"/>
        </a:p>
      </dgm:t>
    </dgm:pt>
    <dgm:pt modelId="{D73A8673-40F1-458D-8703-E9B7B9E8DF8F}" type="sibTrans" cxnId="{37D7BD05-F005-4C0C-81B7-B705CBFC9939}">
      <dgm:prSet/>
      <dgm:spPr/>
      <dgm:t>
        <a:bodyPr/>
        <a:lstStyle/>
        <a:p>
          <a:endParaRPr lang="zh-TW" altLang="en-US"/>
        </a:p>
      </dgm:t>
    </dgm:pt>
    <dgm:pt modelId="{47CF6F66-53E0-45EA-8F51-77E650190261}">
      <dgm:prSet/>
      <dgm:spPr/>
      <dgm:t>
        <a:bodyPr/>
        <a:lstStyle/>
        <a:p>
          <a:pPr rtl="0"/>
          <a:r>
            <a:rPr lang="en-US" b="1" dirty="0" smtClean="0"/>
            <a:t>Three acoustic models</a:t>
          </a:r>
          <a:endParaRPr lang="zh-TW" b="1" dirty="0"/>
        </a:p>
      </dgm:t>
    </dgm:pt>
    <dgm:pt modelId="{6FA466C0-31E9-4E38-A645-D1362BCC1DC1}" type="parTrans" cxnId="{B70F0D73-E793-47F0-943B-314C40F50BA1}">
      <dgm:prSet/>
      <dgm:spPr/>
      <dgm:t>
        <a:bodyPr/>
        <a:lstStyle/>
        <a:p>
          <a:endParaRPr lang="zh-TW" altLang="en-US"/>
        </a:p>
      </dgm:t>
    </dgm:pt>
    <dgm:pt modelId="{047C5F29-2D86-4CB0-B4B6-F5ED4BFF50C5}" type="sibTrans" cxnId="{B70F0D73-E793-47F0-943B-314C40F50BA1}">
      <dgm:prSet/>
      <dgm:spPr/>
      <dgm:t>
        <a:bodyPr/>
        <a:lstStyle/>
        <a:p>
          <a:endParaRPr lang="zh-TW" altLang="en-US"/>
        </a:p>
      </dgm:t>
    </dgm:pt>
    <dgm:pt modelId="{AA1A843D-0C43-48DB-9914-547E3DC0C08D}">
      <dgm:prSet/>
      <dgm:spPr/>
      <dgm:t>
        <a:bodyPr/>
        <a:lstStyle/>
        <a:p>
          <a:pPr rtl="0"/>
          <a:r>
            <a:rPr lang="en-US" b="1" dirty="0" smtClean="0"/>
            <a:t>Acoustic properties of speech sounds</a:t>
          </a:r>
          <a:endParaRPr lang="zh-TW" b="1" dirty="0"/>
        </a:p>
      </dgm:t>
    </dgm:pt>
    <dgm:pt modelId="{E1977B9A-BF1E-4038-AE12-3A13994255F0}" type="parTrans" cxnId="{38B0F044-C116-4091-B712-AAF3A8B3175A}">
      <dgm:prSet/>
      <dgm:spPr/>
      <dgm:t>
        <a:bodyPr/>
        <a:lstStyle/>
        <a:p>
          <a:endParaRPr lang="zh-TW" altLang="en-US"/>
        </a:p>
      </dgm:t>
    </dgm:pt>
    <dgm:pt modelId="{C841FFF2-D1CB-4C67-A3C3-9D8DBFB7C712}" type="sibTrans" cxnId="{38B0F044-C116-4091-B712-AAF3A8B3175A}">
      <dgm:prSet/>
      <dgm:spPr/>
      <dgm:t>
        <a:bodyPr/>
        <a:lstStyle/>
        <a:p>
          <a:endParaRPr lang="zh-TW" altLang="en-US"/>
        </a:p>
      </dgm:t>
    </dgm:pt>
    <dgm:pt modelId="{5C58336A-718E-44F9-857B-DDDD37FF7031}">
      <dgm:prSet/>
      <dgm:spPr/>
      <dgm:t>
        <a:bodyPr/>
        <a:lstStyle/>
        <a:p>
          <a:pPr rtl="0"/>
          <a:r>
            <a:rPr lang="en-US" dirty="0" smtClean="0"/>
            <a:t>Visualization: waveform, spectrum, spectrogram</a:t>
          </a:r>
          <a:endParaRPr lang="zh-TW" dirty="0"/>
        </a:p>
      </dgm:t>
    </dgm:pt>
    <dgm:pt modelId="{63AE9A9F-1BB4-42E5-B50E-A147510435C1}" type="parTrans" cxnId="{364AA3D9-4F89-4562-86C7-8744D6D2C075}">
      <dgm:prSet/>
      <dgm:spPr/>
      <dgm:t>
        <a:bodyPr/>
        <a:lstStyle/>
        <a:p>
          <a:endParaRPr lang="zh-TW" altLang="en-US"/>
        </a:p>
      </dgm:t>
    </dgm:pt>
    <dgm:pt modelId="{C10C3DFC-EDA1-4058-9E0E-834B54B466EF}" type="sibTrans" cxnId="{364AA3D9-4F89-4562-86C7-8744D6D2C075}">
      <dgm:prSet/>
      <dgm:spPr/>
      <dgm:t>
        <a:bodyPr/>
        <a:lstStyle/>
        <a:p>
          <a:endParaRPr lang="zh-TW" altLang="en-US"/>
        </a:p>
      </dgm:t>
    </dgm:pt>
    <dgm:pt modelId="{C27C9DF4-8AE3-49E7-B7C3-C5164BCDF408}">
      <dgm:prSet/>
      <dgm:spPr/>
      <dgm:t>
        <a:bodyPr/>
        <a:lstStyle/>
        <a:p>
          <a:pPr rtl="0"/>
          <a:r>
            <a:rPr lang="en-US" dirty="0" smtClean="0"/>
            <a:t>Standing waves, harmonics, and resonance</a:t>
          </a:r>
          <a:endParaRPr lang="zh-TW" dirty="0"/>
        </a:p>
      </dgm:t>
    </dgm:pt>
    <dgm:pt modelId="{5C9B25A1-9402-4603-BEA2-9C640A11B33C}" type="parTrans" cxnId="{B7DC50AD-994D-4B7C-98BC-1CA9A3FF0B39}">
      <dgm:prSet/>
      <dgm:spPr/>
      <dgm:t>
        <a:bodyPr/>
        <a:lstStyle/>
        <a:p>
          <a:endParaRPr lang="zh-TW" altLang="en-US"/>
        </a:p>
      </dgm:t>
    </dgm:pt>
    <dgm:pt modelId="{73C1EFBD-72CD-4A6C-B3ED-43F22EEF03AE}" type="sibTrans" cxnId="{B7DC50AD-994D-4B7C-98BC-1CA9A3FF0B39}">
      <dgm:prSet/>
      <dgm:spPr/>
      <dgm:t>
        <a:bodyPr/>
        <a:lstStyle/>
        <a:p>
          <a:endParaRPr lang="zh-TW" altLang="en-US"/>
        </a:p>
      </dgm:t>
    </dgm:pt>
    <dgm:pt modelId="{B829081A-516B-4455-B7CC-0512D4BA8E8B}">
      <dgm:prSet/>
      <dgm:spPr/>
      <dgm:t>
        <a:bodyPr/>
        <a:lstStyle/>
        <a:p>
          <a:pPr rtl="0"/>
          <a:r>
            <a:rPr lang="en-US" altLang="zh-TW" dirty="0" smtClean="0"/>
            <a:t>Source-filter theory</a:t>
          </a:r>
          <a:endParaRPr lang="zh-TW" dirty="0"/>
        </a:p>
      </dgm:t>
    </dgm:pt>
    <dgm:pt modelId="{8A37337C-AB44-4E85-81BB-4277F1216E94}" type="parTrans" cxnId="{EFA28EF6-39AA-437F-8C68-FFA8389B418A}">
      <dgm:prSet/>
      <dgm:spPr/>
      <dgm:t>
        <a:bodyPr/>
        <a:lstStyle/>
        <a:p>
          <a:endParaRPr lang="zh-TW" altLang="en-US"/>
        </a:p>
      </dgm:t>
    </dgm:pt>
    <dgm:pt modelId="{8958671D-417B-44CC-AEFC-E43727A62727}" type="sibTrans" cxnId="{EFA28EF6-39AA-437F-8C68-FFA8389B418A}">
      <dgm:prSet/>
      <dgm:spPr/>
      <dgm:t>
        <a:bodyPr/>
        <a:lstStyle/>
        <a:p>
          <a:endParaRPr lang="zh-TW" altLang="en-US"/>
        </a:p>
      </dgm:t>
    </dgm:pt>
    <dgm:pt modelId="{3D932165-6D9B-43F4-BE6F-C3D986025D9D}">
      <dgm:prSet/>
      <dgm:spPr/>
      <dgm:t>
        <a:bodyPr/>
        <a:lstStyle/>
        <a:p>
          <a:pPr rtl="0"/>
          <a:r>
            <a:rPr lang="en-US" altLang="zh-TW" dirty="0" smtClean="0"/>
            <a:t>Tube models</a:t>
          </a:r>
          <a:endParaRPr lang="zh-TW" dirty="0"/>
        </a:p>
      </dgm:t>
    </dgm:pt>
    <dgm:pt modelId="{29634102-0372-497B-9E02-A3FA4A106EB2}" type="parTrans" cxnId="{B12300E4-3DF7-4721-965C-4F1AE21A6B52}">
      <dgm:prSet/>
      <dgm:spPr/>
      <dgm:t>
        <a:bodyPr/>
        <a:lstStyle/>
        <a:p>
          <a:endParaRPr lang="zh-TW" altLang="en-US"/>
        </a:p>
      </dgm:t>
    </dgm:pt>
    <dgm:pt modelId="{5AF313F2-0EF0-4275-958E-C91BEBEFE1B5}" type="sibTrans" cxnId="{B12300E4-3DF7-4721-965C-4F1AE21A6B52}">
      <dgm:prSet/>
      <dgm:spPr/>
      <dgm:t>
        <a:bodyPr/>
        <a:lstStyle/>
        <a:p>
          <a:endParaRPr lang="zh-TW" altLang="en-US"/>
        </a:p>
      </dgm:t>
    </dgm:pt>
    <dgm:pt modelId="{AC91F41C-2F1F-44F8-AA53-0D1FC9467173}">
      <dgm:prSet/>
      <dgm:spPr/>
      <dgm:t>
        <a:bodyPr/>
        <a:lstStyle/>
        <a:p>
          <a:pPr rtl="0"/>
          <a:r>
            <a:rPr lang="en-US" altLang="zh-TW" dirty="0" smtClean="0"/>
            <a:t>Perturbation theory</a:t>
          </a:r>
          <a:endParaRPr lang="zh-TW" dirty="0"/>
        </a:p>
      </dgm:t>
    </dgm:pt>
    <dgm:pt modelId="{376390FA-74BB-437F-B727-03A3EFBF32EA}" type="parTrans" cxnId="{D74CC468-C606-4DB0-A911-B6A48496BFDF}">
      <dgm:prSet/>
      <dgm:spPr/>
      <dgm:t>
        <a:bodyPr/>
        <a:lstStyle/>
        <a:p>
          <a:endParaRPr lang="zh-TW" altLang="en-US"/>
        </a:p>
      </dgm:t>
    </dgm:pt>
    <dgm:pt modelId="{65AAA70A-E3AA-47FD-B8F4-A0416C3F16BC}" type="sibTrans" cxnId="{D74CC468-C606-4DB0-A911-B6A48496BFDF}">
      <dgm:prSet/>
      <dgm:spPr/>
      <dgm:t>
        <a:bodyPr/>
        <a:lstStyle/>
        <a:p>
          <a:endParaRPr lang="zh-TW" altLang="en-US"/>
        </a:p>
      </dgm:t>
    </dgm:pt>
    <dgm:pt modelId="{CA7DE4D1-862C-443E-972F-86F5557E744E}" type="pres">
      <dgm:prSet presAssocID="{30C58718-AA1F-4859-ACA0-06B673CEF0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B91017-68FC-4DB4-A48F-9D9D16506F36}" type="pres">
      <dgm:prSet presAssocID="{B5C150A9-DB50-4F61-8B61-90F546DE273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5BFFD9-082F-40B9-87D7-A5762AD495D2}" type="pres">
      <dgm:prSet presAssocID="{0812B568-C6EF-4162-92CF-BFD1720439B6}" presName="spacer" presStyleCnt="0"/>
      <dgm:spPr/>
    </dgm:pt>
    <dgm:pt modelId="{7FBDE508-1238-4746-A645-2DB61F6FCFFB}" type="pres">
      <dgm:prSet presAssocID="{84831A0B-95DB-4E6E-BB3C-84348BE4D86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3AA2AA-2326-42FA-92C3-79E70393D15F}" type="pres">
      <dgm:prSet presAssocID="{84831A0B-95DB-4E6E-BB3C-84348BE4D86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3D28BD-6371-449C-B25D-9D758EEB4681}" type="pres">
      <dgm:prSet presAssocID="{47CF6F66-53E0-45EA-8F51-77E65019026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DEDF47-E181-467A-A591-A8268370507A}" type="pres">
      <dgm:prSet presAssocID="{47CF6F66-53E0-45EA-8F51-77E65019026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E1AC9-0437-4570-A605-55EC3CC5B50A}" type="pres">
      <dgm:prSet presAssocID="{AA1A843D-0C43-48DB-9914-547E3DC0C08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71B75A-8766-42BC-BEFA-E0C4131AF215}" type="presOf" srcId="{AA1A843D-0C43-48DB-9914-547E3DC0C08D}" destId="{B4FE1AC9-0437-4570-A605-55EC3CC5B50A}" srcOrd="0" destOrd="0" presId="urn:microsoft.com/office/officeart/2005/8/layout/vList2"/>
    <dgm:cxn modelId="{37D7BD05-F005-4C0C-81B7-B705CBFC9939}" srcId="{29751018-66FA-416A-8402-C0184F67094F}" destId="{40BB77C1-759B-4012-AFB6-5410596D0402}" srcOrd="0" destOrd="0" parTransId="{DC75E008-CDB5-44A6-833C-7D4746907409}" sibTransId="{D73A8673-40F1-458D-8703-E9B7B9E8DF8F}"/>
    <dgm:cxn modelId="{D68B5C61-E659-467E-951B-C0112ED43215}" type="presOf" srcId="{5C58336A-718E-44F9-857B-DDDD37FF7031}" destId="{633AA2AA-2326-42FA-92C3-79E70393D15F}" srcOrd="0" destOrd="3" presId="urn:microsoft.com/office/officeart/2005/8/layout/vList2"/>
    <dgm:cxn modelId="{0CA26129-B1F8-421D-AA98-C17A1013A67C}" type="presOf" srcId="{30C58718-AA1F-4859-ACA0-06B673CEF0CE}" destId="{CA7DE4D1-862C-443E-972F-86F5557E744E}" srcOrd="0" destOrd="0" presId="urn:microsoft.com/office/officeart/2005/8/layout/vList2"/>
    <dgm:cxn modelId="{364AA3D9-4F89-4562-86C7-8744D6D2C075}" srcId="{29751018-66FA-416A-8402-C0184F67094F}" destId="{5C58336A-718E-44F9-857B-DDDD37FF7031}" srcOrd="1" destOrd="0" parTransId="{63AE9A9F-1BB4-42E5-B50E-A147510435C1}" sibTransId="{C10C3DFC-EDA1-4058-9E0E-834B54B466EF}"/>
    <dgm:cxn modelId="{D5BBA205-1359-4B68-9332-A032DD0CA889}" type="presOf" srcId="{29751018-66FA-416A-8402-C0184F67094F}" destId="{633AA2AA-2326-42FA-92C3-79E70393D15F}" srcOrd="0" destOrd="1" presId="urn:microsoft.com/office/officeart/2005/8/layout/vList2"/>
    <dgm:cxn modelId="{38B0F044-C116-4091-B712-AAF3A8B3175A}" srcId="{30C58718-AA1F-4859-ACA0-06B673CEF0CE}" destId="{AA1A843D-0C43-48DB-9914-547E3DC0C08D}" srcOrd="3" destOrd="0" parTransId="{E1977B9A-BF1E-4038-AE12-3A13994255F0}" sibTransId="{C841FFF2-D1CB-4C67-A3C3-9D8DBFB7C712}"/>
    <dgm:cxn modelId="{D74CC468-C606-4DB0-A911-B6A48496BFDF}" srcId="{47CF6F66-53E0-45EA-8F51-77E650190261}" destId="{AC91F41C-2F1F-44F8-AA53-0D1FC9467173}" srcOrd="2" destOrd="0" parTransId="{376390FA-74BB-437F-B727-03A3EFBF32EA}" sibTransId="{65AAA70A-E3AA-47FD-B8F4-A0416C3F16BC}"/>
    <dgm:cxn modelId="{22E1C4A7-C71A-4D15-BA72-2BF06802FDC2}" srcId="{30C58718-AA1F-4859-ACA0-06B673CEF0CE}" destId="{84831A0B-95DB-4E6E-BB3C-84348BE4D86A}" srcOrd="1" destOrd="0" parTransId="{8E9C6F96-6156-4951-A9B9-C99E5F8D326A}" sibTransId="{6AFA5F70-7DC1-4280-8A93-BA0C1B59C76A}"/>
    <dgm:cxn modelId="{B70F0D73-E793-47F0-943B-314C40F50BA1}" srcId="{30C58718-AA1F-4859-ACA0-06B673CEF0CE}" destId="{47CF6F66-53E0-45EA-8F51-77E650190261}" srcOrd="2" destOrd="0" parTransId="{6FA466C0-31E9-4E38-A645-D1362BCC1DC1}" sibTransId="{047C5F29-2D86-4CB0-B4B6-F5ED4BFF50C5}"/>
    <dgm:cxn modelId="{A53B9A25-98CF-4744-BE3A-FC6F8BC619E2}" type="presOf" srcId="{47CF6F66-53E0-45EA-8F51-77E650190261}" destId="{FE3D28BD-6371-449C-B25D-9D758EEB4681}" srcOrd="0" destOrd="0" presId="urn:microsoft.com/office/officeart/2005/8/layout/vList2"/>
    <dgm:cxn modelId="{59A77886-1AFC-41D0-B0B5-171410951F67}" type="presOf" srcId="{C27C9DF4-8AE3-49E7-B7C3-C5164BCDF408}" destId="{633AA2AA-2326-42FA-92C3-79E70393D15F}" srcOrd="0" destOrd="4" presId="urn:microsoft.com/office/officeart/2005/8/layout/vList2"/>
    <dgm:cxn modelId="{7B057817-1B2E-4FBB-A2B3-2FFC83DDE9C2}" type="presOf" srcId="{3D932165-6D9B-43F4-BE6F-C3D986025D9D}" destId="{2EDEDF47-E181-467A-A591-A8268370507A}" srcOrd="0" destOrd="1" presId="urn:microsoft.com/office/officeart/2005/8/layout/vList2"/>
    <dgm:cxn modelId="{C9878442-286B-4684-8DFD-EBC7C291F8F5}" type="presOf" srcId="{40BB77C1-759B-4012-AFB6-5410596D0402}" destId="{633AA2AA-2326-42FA-92C3-79E70393D15F}" srcOrd="0" destOrd="2" presId="urn:microsoft.com/office/officeart/2005/8/layout/vList2"/>
    <dgm:cxn modelId="{B12300E4-3DF7-4721-965C-4F1AE21A6B52}" srcId="{47CF6F66-53E0-45EA-8F51-77E650190261}" destId="{3D932165-6D9B-43F4-BE6F-C3D986025D9D}" srcOrd="1" destOrd="0" parTransId="{29634102-0372-497B-9E02-A3FA4A106EB2}" sibTransId="{5AF313F2-0EF0-4275-958E-C91BEBEFE1B5}"/>
    <dgm:cxn modelId="{583EF573-9D64-4A86-A701-67424AD02350}" type="presOf" srcId="{AC91F41C-2F1F-44F8-AA53-0D1FC9467173}" destId="{2EDEDF47-E181-467A-A591-A8268370507A}" srcOrd="0" destOrd="2" presId="urn:microsoft.com/office/officeart/2005/8/layout/vList2"/>
    <dgm:cxn modelId="{BA510785-6447-441D-AEED-ECADA139B8C0}" type="presOf" srcId="{A8FE9ED7-C53C-42C7-B924-66DAD7B064A6}" destId="{633AA2AA-2326-42FA-92C3-79E70393D15F}" srcOrd="0" destOrd="0" presId="urn:microsoft.com/office/officeart/2005/8/layout/vList2"/>
    <dgm:cxn modelId="{B8D392B1-364B-4ED7-BED3-CFF8A99FB07D}" srcId="{84831A0B-95DB-4E6E-BB3C-84348BE4D86A}" destId="{29751018-66FA-416A-8402-C0184F67094F}" srcOrd="1" destOrd="0" parTransId="{44CDB1A4-D924-4F7D-ACE6-7BE52570566C}" sibTransId="{7E782F33-1B32-4F1C-AAF5-66A1D584B43C}"/>
    <dgm:cxn modelId="{EFA28EF6-39AA-437F-8C68-FFA8389B418A}" srcId="{47CF6F66-53E0-45EA-8F51-77E650190261}" destId="{B829081A-516B-4455-B7CC-0512D4BA8E8B}" srcOrd="0" destOrd="0" parTransId="{8A37337C-AB44-4E85-81BB-4277F1216E94}" sibTransId="{8958671D-417B-44CC-AEFC-E43727A62727}"/>
    <dgm:cxn modelId="{B7DC50AD-994D-4B7C-98BC-1CA9A3FF0B39}" srcId="{84831A0B-95DB-4E6E-BB3C-84348BE4D86A}" destId="{C27C9DF4-8AE3-49E7-B7C3-C5164BCDF408}" srcOrd="2" destOrd="0" parTransId="{5C9B25A1-9402-4603-BEA2-9C640A11B33C}" sibTransId="{73C1EFBD-72CD-4A6C-B3ED-43F22EEF03AE}"/>
    <dgm:cxn modelId="{0D8C209E-24BE-4BC8-8764-CD06D53DFBDE}" srcId="{84831A0B-95DB-4E6E-BB3C-84348BE4D86A}" destId="{A8FE9ED7-C53C-42C7-B924-66DAD7B064A6}" srcOrd="0" destOrd="0" parTransId="{570B3D40-58F9-4CC8-BCF4-590C2ECD9D6A}" sibTransId="{69F8AA77-8318-4954-9034-711F110CD2FA}"/>
    <dgm:cxn modelId="{6BBF98AD-5037-4F4E-B0AD-CCB30C86D69A}" type="presOf" srcId="{B829081A-516B-4455-B7CC-0512D4BA8E8B}" destId="{2EDEDF47-E181-467A-A591-A8268370507A}" srcOrd="0" destOrd="0" presId="urn:microsoft.com/office/officeart/2005/8/layout/vList2"/>
    <dgm:cxn modelId="{D9C295B0-2DDE-4CA7-AC91-7C2F0DB8405A}" srcId="{30C58718-AA1F-4859-ACA0-06B673CEF0CE}" destId="{B5C150A9-DB50-4F61-8B61-90F546DE2733}" srcOrd="0" destOrd="0" parTransId="{D6E4A1FF-A3A9-4010-88D2-2A9781333E1C}" sibTransId="{0812B568-C6EF-4162-92CF-BFD1720439B6}"/>
    <dgm:cxn modelId="{16178EC0-01BC-4072-A49D-AE26679BA2FD}" type="presOf" srcId="{84831A0B-95DB-4E6E-BB3C-84348BE4D86A}" destId="{7FBDE508-1238-4746-A645-2DB61F6FCFFB}" srcOrd="0" destOrd="0" presId="urn:microsoft.com/office/officeart/2005/8/layout/vList2"/>
    <dgm:cxn modelId="{D6020098-CFAE-4D10-B525-BC670A5DD92D}" type="presOf" srcId="{B5C150A9-DB50-4F61-8B61-90F546DE2733}" destId="{8BB91017-68FC-4DB4-A48F-9D9D16506F36}" srcOrd="0" destOrd="0" presId="urn:microsoft.com/office/officeart/2005/8/layout/vList2"/>
    <dgm:cxn modelId="{59BC3C59-2AD0-4BDF-AF11-A2A59B7CB9B1}" type="presParOf" srcId="{CA7DE4D1-862C-443E-972F-86F5557E744E}" destId="{8BB91017-68FC-4DB4-A48F-9D9D16506F36}" srcOrd="0" destOrd="0" presId="urn:microsoft.com/office/officeart/2005/8/layout/vList2"/>
    <dgm:cxn modelId="{4433EE03-83B8-48A2-9376-8CB97E5DD37D}" type="presParOf" srcId="{CA7DE4D1-862C-443E-972F-86F5557E744E}" destId="{FF5BFFD9-082F-40B9-87D7-A5762AD495D2}" srcOrd="1" destOrd="0" presId="urn:microsoft.com/office/officeart/2005/8/layout/vList2"/>
    <dgm:cxn modelId="{DF1F916E-12DE-4B71-8A7F-7D7320FC907D}" type="presParOf" srcId="{CA7DE4D1-862C-443E-972F-86F5557E744E}" destId="{7FBDE508-1238-4746-A645-2DB61F6FCFFB}" srcOrd="2" destOrd="0" presId="urn:microsoft.com/office/officeart/2005/8/layout/vList2"/>
    <dgm:cxn modelId="{201B9237-240D-42B0-9ADC-76F70C7CB8FC}" type="presParOf" srcId="{CA7DE4D1-862C-443E-972F-86F5557E744E}" destId="{633AA2AA-2326-42FA-92C3-79E70393D15F}" srcOrd="3" destOrd="0" presId="urn:microsoft.com/office/officeart/2005/8/layout/vList2"/>
    <dgm:cxn modelId="{24DA7E63-0665-483E-80AA-DABA29E6343C}" type="presParOf" srcId="{CA7DE4D1-862C-443E-972F-86F5557E744E}" destId="{FE3D28BD-6371-449C-B25D-9D758EEB4681}" srcOrd="4" destOrd="0" presId="urn:microsoft.com/office/officeart/2005/8/layout/vList2"/>
    <dgm:cxn modelId="{C600565B-0DF8-46E1-9D9E-F5B5EF191863}" type="presParOf" srcId="{CA7DE4D1-862C-443E-972F-86F5557E744E}" destId="{2EDEDF47-E181-467A-A591-A8268370507A}" srcOrd="5" destOrd="0" presId="urn:microsoft.com/office/officeart/2005/8/layout/vList2"/>
    <dgm:cxn modelId="{8092914C-D7D1-4E1D-B1B0-8B8E3FF116C6}" type="presParOf" srcId="{CA7DE4D1-862C-443E-972F-86F5557E744E}" destId="{B4FE1AC9-0437-4570-A605-55EC3CC5B5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55767D-30E7-422D-B5AC-4AC215696279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89AFD5A-5FD2-4DFF-95FA-2525513D9AEC}">
      <dgm:prSet custT="1"/>
      <dgm:spPr/>
      <dgm:t>
        <a:bodyPr/>
        <a:lstStyle/>
        <a:p>
          <a:pPr rtl="0"/>
          <a:r>
            <a: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Taxonomic phonetics </a:t>
          </a:r>
          <a:br>
            <a: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分類的語音學</a:t>
          </a:r>
          <a:endParaRPr lang="zh-TW" sz="2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AFE49-01DB-4262-AF85-FF8EAE69611A}" type="parTrans" cxnId="{422F7CFE-4011-4583-B1F6-748B297CC942}">
      <dgm:prSet/>
      <dgm:spPr/>
      <dgm:t>
        <a:bodyPr/>
        <a:lstStyle/>
        <a:p>
          <a:endParaRPr lang="zh-TW" altLang="en-US"/>
        </a:p>
      </dgm:t>
    </dgm:pt>
    <dgm:pt modelId="{8A668303-2B20-4618-B9E7-11469E489604}" type="sibTrans" cxnId="{422F7CFE-4011-4583-B1F6-748B297CC942}">
      <dgm:prSet/>
      <dgm:spPr/>
      <dgm:t>
        <a:bodyPr/>
        <a:lstStyle/>
        <a:p>
          <a:endParaRPr lang="zh-TW" altLang="en-US"/>
        </a:p>
      </dgm:t>
    </dgm:pt>
    <dgm:pt modelId="{222F171E-F5A6-4A6D-9631-F972E30F24E5}">
      <dgm:prSet/>
      <dgm:spPr/>
      <dgm:t>
        <a:bodyPr/>
        <a:lstStyle/>
        <a:p>
          <a:pPr rtl="0"/>
          <a:r>
            <a:rPr lang="en-US" b="1" dirty="0" smtClean="0"/>
            <a:t>Transcription</a:t>
          </a:r>
          <a:endParaRPr lang="zh-TW" b="1" dirty="0"/>
        </a:p>
      </dgm:t>
    </dgm:pt>
    <dgm:pt modelId="{192E2FC0-00E9-46E3-B9E6-3187E798A9F0}" type="parTrans" cxnId="{7D448DAB-9597-4567-86BC-456091E0E7FA}">
      <dgm:prSet/>
      <dgm:spPr/>
      <dgm:t>
        <a:bodyPr/>
        <a:lstStyle/>
        <a:p>
          <a:endParaRPr lang="zh-TW" altLang="en-US"/>
        </a:p>
      </dgm:t>
    </dgm:pt>
    <dgm:pt modelId="{87DD4955-9AB5-42D8-84A9-45699D80CBB2}" type="sibTrans" cxnId="{7D448DAB-9597-4567-86BC-456091E0E7FA}">
      <dgm:prSet/>
      <dgm:spPr/>
      <dgm:t>
        <a:bodyPr/>
        <a:lstStyle/>
        <a:p>
          <a:endParaRPr lang="zh-TW" altLang="en-US"/>
        </a:p>
      </dgm:t>
    </dgm:pt>
    <dgm:pt modelId="{20A2BF8A-B472-4455-92E7-0E901342B70A}">
      <dgm:prSet/>
      <dgm:spPr/>
      <dgm:t>
        <a:bodyPr/>
        <a:lstStyle/>
        <a:p>
          <a:pPr rtl="0"/>
          <a:r>
            <a:rPr lang="en-US" dirty="0" smtClean="0"/>
            <a:t>Ear training</a:t>
          </a:r>
          <a:endParaRPr lang="zh-TW" dirty="0"/>
        </a:p>
      </dgm:t>
    </dgm:pt>
    <dgm:pt modelId="{BACB658C-FA6D-46CC-B8EA-045C5CB4B8D2}" type="parTrans" cxnId="{B2DF1477-C93B-4845-91B5-005D414C9E68}">
      <dgm:prSet/>
      <dgm:spPr/>
      <dgm:t>
        <a:bodyPr/>
        <a:lstStyle/>
        <a:p>
          <a:endParaRPr lang="zh-TW" altLang="en-US"/>
        </a:p>
      </dgm:t>
    </dgm:pt>
    <dgm:pt modelId="{87245A62-3F16-493D-B130-7AE3936489F7}" type="sibTrans" cxnId="{B2DF1477-C93B-4845-91B5-005D414C9E68}">
      <dgm:prSet/>
      <dgm:spPr/>
      <dgm:t>
        <a:bodyPr/>
        <a:lstStyle/>
        <a:p>
          <a:endParaRPr lang="zh-TW" altLang="en-US"/>
        </a:p>
      </dgm:t>
    </dgm:pt>
    <dgm:pt modelId="{BF97D526-175D-4C2A-83AC-17742A0F9C0C}">
      <dgm:prSet/>
      <dgm:spPr/>
      <dgm:t>
        <a:bodyPr/>
        <a:lstStyle/>
        <a:p>
          <a:pPr rtl="0"/>
          <a:r>
            <a:rPr lang="en-US" dirty="0" smtClean="0"/>
            <a:t>Mouth training</a:t>
          </a:r>
          <a:br>
            <a:rPr lang="en-US" dirty="0" smtClean="0"/>
          </a:br>
          <a:r>
            <a:rPr lang="en-US" dirty="0" smtClean="0"/>
            <a:t>(“Articulatory”)</a:t>
          </a:r>
          <a:endParaRPr lang="zh-TW" dirty="0"/>
        </a:p>
      </dgm:t>
    </dgm:pt>
    <dgm:pt modelId="{F3C7E1AD-F22A-47B2-8E46-742BE2B32B3F}" type="parTrans" cxnId="{64BBC65C-0A5E-4CA1-990F-A9E889D1FA18}">
      <dgm:prSet/>
      <dgm:spPr/>
      <dgm:t>
        <a:bodyPr/>
        <a:lstStyle/>
        <a:p>
          <a:endParaRPr lang="zh-TW" altLang="en-US"/>
        </a:p>
      </dgm:t>
    </dgm:pt>
    <dgm:pt modelId="{6E127AA6-5849-4A49-A4A8-AFD5A836C596}" type="sibTrans" cxnId="{64BBC65C-0A5E-4CA1-990F-A9E889D1FA18}">
      <dgm:prSet/>
      <dgm:spPr/>
      <dgm:t>
        <a:bodyPr/>
        <a:lstStyle/>
        <a:p>
          <a:endParaRPr lang="zh-TW" altLang="en-US"/>
        </a:p>
      </dgm:t>
    </dgm:pt>
    <dgm:pt modelId="{77331017-1202-470F-B381-3A88C1E39330}">
      <dgm:prSet custT="1"/>
      <dgm:spPr>
        <a:solidFill>
          <a:schemeClr val="tx2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Scientific phonetics</a:t>
          </a:r>
          <a:r>
            <a:rPr 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科學的語音學</a:t>
          </a:r>
          <a:endParaRPr lang="zh-TW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9B249-E6C9-4D17-9091-1EB00D45241C}" type="parTrans" cxnId="{50DBF555-5C1C-4630-AA29-E5EDA8D85882}">
      <dgm:prSet/>
      <dgm:spPr/>
      <dgm:t>
        <a:bodyPr/>
        <a:lstStyle/>
        <a:p>
          <a:endParaRPr lang="zh-TW" altLang="en-US"/>
        </a:p>
      </dgm:t>
    </dgm:pt>
    <dgm:pt modelId="{D846FD4C-6201-467D-9F76-4F53BFFF8571}" type="sibTrans" cxnId="{50DBF555-5C1C-4630-AA29-E5EDA8D85882}">
      <dgm:prSet/>
      <dgm:spPr/>
      <dgm:t>
        <a:bodyPr/>
        <a:lstStyle/>
        <a:p>
          <a:endParaRPr lang="zh-TW" altLang="en-US"/>
        </a:p>
      </dgm:t>
    </dgm:pt>
    <dgm:pt modelId="{B47D4CFD-D2DB-4ED1-8D62-AB0BF922DBC1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600" dirty="0" smtClean="0"/>
            <a:t>Experimental studies</a:t>
          </a:r>
          <a:endParaRPr lang="zh-TW" sz="2600" dirty="0"/>
        </a:p>
      </dgm:t>
    </dgm:pt>
    <dgm:pt modelId="{2B03602D-3C28-4C4E-911E-32BA4291366D}" type="parTrans" cxnId="{F1B3CCBD-450C-4F6B-ACEE-CB7FE1CE008B}">
      <dgm:prSet/>
      <dgm:spPr/>
      <dgm:t>
        <a:bodyPr/>
        <a:lstStyle/>
        <a:p>
          <a:endParaRPr lang="zh-TW" altLang="en-US"/>
        </a:p>
      </dgm:t>
    </dgm:pt>
    <dgm:pt modelId="{51F433EB-4AA8-4989-8D91-76BCA2D6EDE3}" type="sibTrans" cxnId="{F1B3CCBD-450C-4F6B-ACEE-CB7FE1CE008B}">
      <dgm:prSet/>
      <dgm:spPr/>
      <dgm:t>
        <a:bodyPr/>
        <a:lstStyle/>
        <a:p>
          <a:endParaRPr lang="zh-TW" altLang="en-US"/>
        </a:p>
      </dgm:t>
    </dgm:pt>
    <dgm:pt modelId="{22812F94-8FAF-47B8-945C-C0A1EF5DF8B3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600" dirty="0" smtClean="0"/>
            <a:t>Instruments</a:t>
          </a:r>
          <a:endParaRPr lang="zh-TW" sz="2600" dirty="0"/>
        </a:p>
      </dgm:t>
    </dgm:pt>
    <dgm:pt modelId="{5D6C6F75-1BED-4CB2-AC40-CDC06EB07979}" type="parTrans" cxnId="{6824BCE2-1BB1-4D5F-AD4A-D3354AB1493C}">
      <dgm:prSet/>
      <dgm:spPr/>
      <dgm:t>
        <a:bodyPr/>
        <a:lstStyle/>
        <a:p>
          <a:endParaRPr lang="zh-TW" altLang="en-US"/>
        </a:p>
      </dgm:t>
    </dgm:pt>
    <dgm:pt modelId="{642CA99F-ECCC-483A-9F12-EE168CD34A33}" type="sibTrans" cxnId="{6824BCE2-1BB1-4D5F-AD4A-D3354AB1493C}">
      <dgm:prSet/>
      <dgm:spPr/>
      <dgm:t>
        <a:bodyPr/>
        <a:lstStyle/>
        <a:p>
          <a:endParaRPr lang="zh-TW" altLang="en-US"/>
        </a:p>
      </dgm:t>
    </dgm:pt>
    <dgm:pt modelId="{1572031A-7FD2-4132-A786-FD0E3A74E83A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altLang="zh-TW" sz="2600" dirty="0" smtClean="0"/>
            <a:t>A.k.a. speech science</a:t>
          </a:r>
          <a:endParaRPr lang="zh-TW" sz="2600" dirty="0"/>
        </a:p>
      </dgm:t>
    </dgm:pt>
    <dgm:pt modelId="{90E70896-A5B2-4ED3-BD7A-DE5637FD5AD4}" type="parTrans" cxnId="{CF2E4203-281D-4670-8D45-0D45809F1E67}">
      <dgm:prSet/>
      <dgm:spPr/>
      <dgm:t>
        <a:bodyPr/>
        <a:lstStyle/>
        <a:p>
          <a:endParaRPr lang="zh-TW" altLang="en-US"/>
        </a:p>
      </dgm:t>
    </dgm:pt>
    <dgm:pt modelId="{74EE8215-1139-4123-A3FE-C9F989B05E26}" type="sibTrans" cxnId="{CF2E4203-281D-4670-8D45-0D45809F1E67}">
      <dgm:prSet/>
      <dgm:spPr/>
      <dgm:t>
        <a:bodyPr/>
        <a:lstStyle/>
        <a:p>
          <a:endParaRPr lang="zh-TW" altLang="en-US"/>
        </a:p>
      </dgm:t>
    </dgm:pt>
    <dgm:pt modelId="{FFBD5AA4-892E-4E3C-BC52-31F2BF0A2652}">
      <dgm:prSet/>
      <dgm:spPr/>
      <dgm:t>
        <a:bodyPr/>
        <a:lstStyle/>
        <a:p>
          <a:pPr rtl="0"/>
          <a:r>
            <a:rPr lang="en-US" altLang="zh-TW" b="1" dirty="0" smtClean="0"/>
            <a:t>Description</a:t>
          </a:r>
          <a:endParaRPr lang="zh-TW" b="1" dirty="0"/>
        </a:p>
      </dgm:t>
    </dgm:pt>
    <dgm:pt modelId="{AD4144EC-DE78-466B-B447-78A990447E97}" type="parTrans" cxnId="{91B24AFA-4B70-469F-9F4C-6444292C4D2B}">
      <dgm:prSet/>
      <dgm:spPr/>
      <dgm:t>
        <a:bodyPr/>
        <a:lstStyle/>
        <a:p>
          <a:endParaRPr lang="zh-TW" altLang="en-US"/>
        </a:p>
      </dgm:t>
    </dgm:pt>
    <dgm:pt modelId="{A89D9E8F-C401-4F10-A44E-061ED547552B}" type="sibTrans" cxnId="{91B24AFA-4B70-469F-9F4C-6444292C4D2B}">
      <dgm:prSet/>
      <dgm:spPr/>
      <dgm:t>
        <a:bodyPr/>
        <a:lstStyle/>
        <a:p>
          <a:endParaRPr lang="zh-TW" altLang="en-US"/>
        </a:p>
      </dgm:t>
    </dgm:pt>
    <dgm:pt modelId="{A4FE8065-17E1-4E9B-B344-A3AF07B9415A}">
      <dgm:prSet/>
      <dgm:spPr/>
      <dgm:t>
        <a:bodyPr/>
        <a:lstStyle/>
        <a:p>
          <a:pPr rtl="0"/>
          <a:r>
            <a:rPr lang="en-US" b="1" dirty="0" smtClean="0"/>
            <a:t>Classification</a:t>
          </a:r>
          <a:endParaRPr lang="zh-TW" b="1" dirty="0"/>
        </a:p>
      </dgm:t>
    </dgm:pt>
    <dgm:pt modelId="{B12B1584-F9D7-4592-9128-DA20B8AE5C5D}" type="parTrans" cxnId="{B1C59A6B-849F-4F36-8F41-C23A507DB604}">
      <dgm:prSet/>
      <dgm:spPr/>
      <dgm:t>
        <a:bodyPr/>
        <a:lstStyle/>
        <a:p>
          <a:endParaRPr lang="zh-TW" altLang="en-US"/>
        </a:p>
      </dgm:t>
    </dgm:pt>
    <dgm:pt modelId="{CCE94A4B-60D8-40BA-80D2-BC308BB4D545}" type="sibTrans" cxnId="{B1C59A6B-849F-4F36-8F41-C23A507DB604}">
      <dgm:prSet/>
      <dgm:spPr/>
      <dgm:t>
        <a:bodyPr/>
        <a:lstStyle/>
        <a:p>
          <a:endParaRPr lang="zh-TW" altLang="en-US"/>
        </a:p>
      </dgm:t>
    </dgm:pt>
    <dgm:pt modelId="{74D14764-FE4C-485F-B61B-4D72D0365AC2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600" dirty="0" err="1" smtClean="0"/>
            <a:t>Palatography</a:t>
          </a:r>
          <a:r>
            <a:rPr lang="en-US" sz="2600" dirty="0" smtClean="0"/>
            <a:t> (PG)</a:t>
          </a:r>
          <a:endParaRPr lang="zh-TW" sz="2600" dirty="0"/>
        </a:p>
      </dgm:t>
    </dgm:pt>
    <dgm:pt modelId="{5D9C612C-2DD6-448E-BFAA-607855CC9564}" type="parTrans" cxnId="{784BBABD-F657-44AF-AA2F-7734E02ED526}">
      <dgm:prSet/>
      <dgm:spPr/>
      <dgm:t>
        <a:bodyPr/>
        <a:lstStyle/>
        <a:p>
          <a:endParaRPr lang="zh-TW" altLang="en-US"/>
        </a:p>
      </dgm:t>
    </dgm:pt>
    <dgm:pt modelId="{6BFF2296-6078-446F-BFE1-FE2079F7A04B}" type="sibTrans" cxnId="{784BBABD-F657-44AF-AA2F-7734E02ED526}">
      <dgm:prSet/>
      <dgm:spPr/>
      <dgm:t>
        <a:bodyPr/>
        <a:lstStyle/>
        <a:p>
          <a:endParaRPr lang="zh-TW" altLang="en-US"/>
        </a:p>
      </dgm:t>
    </dgm:pt>
    <dgm:pt modelId="{77B8949F-E410-41D1-8157-D554DBA4D408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600" dirty="0" smtClean="0"/>
            <a:t>fMRI, Ultrasound</a:t>
          </a:r>
          <a:endParaRPr lang="zh-TW" sz="2600" dirty="0"/>
        </a:p>
      </dgm:t>
    </dgm:pt>
    <dgm:pt modelId="{965106D3-E580-4E05-A191-1B50E8AA46A4}" type="parTrans" cxnId="{9ADE69FF-54B9-436E-B325-D4F982B6B8E6}">
      <dgm:prSet/>
      <dgm:spPr/>
      <dgm:t>
        <a:bodyPr/>
        <a:lstStyle/>
        <a:p>
          <a:endParaRPr lang="zh-TW" altLang="en-US"/>
        </a:p>
      </dgm:t>
    </dgm:pt>
    <dgm:pt modelId="{570782D8-CF14-433E-89AF-1556867D4063}" type="sibTrans" cxnId="{9ADE69FF-54B9-436E-B325-D4F982B6B8E6}">
      <dgm:prSet/>
      <dgm:spPr/>
      <dgm:t>
        <a:bodyPr/>
        <a:lstStyle/>
        <a:p>
          <a:endParaRPr lang="zh-TW" altLang="en-US"/>
        </a:p>
      </dgm:t>
    </dgm:pt>
    <dgm:pt modelId="{61118934-08BC-4932-B33D-C6858C0D8485}">
      <dgm:prSet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200" dirty="0" err="1" smtClean="0"/>
            <a:t>Electroglottograph</a:t>
          </a:r>
          <a:r>
            <a:rPr lang="en-US" sz="2200" dirty="0" smtClean="0"/>
            <a:t> (EGG)</a:t>
          </a:r>
          <a:endParaRPr lang="zh-TW" sz="2200" dirty="0"/>
        </a:p>
      </dgm:t>
    </dgm:pt>
    <dgm:pt modelId="{4AF45A57-D7F9-49F7-984F-FE35EADA2AD0}" type="parTrans" cxnId="{9A0F1C9A-534D-442A-A5BC-531D7FF27F9E}">
      <dgm:prSet/>
      <dgm:spPr/>
      <dgm:t>
        <a:bodyPr/>
        <a:lstStyle/>
        <a:p>
          <a:endParaRPr lang="zh-TW" altLang="en-US"/>
        </a:p>
      </dgm:t>
    </dgm:pt>
    <dgm:pt modelId="{9FC30EE4-34BB-4B83-916E-DF7FE5F04E96}" type="sibTrans" cxnId="{9A0F1C9A-534D-442A-A5BC-531D7FF27F9E}">
      <dgm:prSet/>
      <dgm:spPr/>
      <dgm:t>
        <a:bodyPr/>
        <a:lstStyle/>
        <a:p>
          <a:endParaRPr lang="zh-TW" altLang="en-US"/>
        </a:p>
      </dgm:t>
    </dgm:pt>
    <dgm:pt modelId="{0FDD25FC-C1BA-4F9F-8BD3-0032D8F9A924}">
      <dgm:prSet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rtl="0"/>
          <a:r>
            <a:rPr lang="en-US" sz="2600" dirty="0" smtClean="0"/>
            <a:t>Data analysis</a:t>
          </a:r>
          <a:endParaRPr lang="zh-TW" sz="2600" dirty="0"/>
        </a:p>
      </dgm:t>
    </dgm:pt>
    <dgm:pt modelId="{985C9745-5EEC-4854-B6CE-E539771005BC}" type="parTrans" cxnId="{67A3AD83-E836-46F1-BC2B-F04A660E60D0}">
      <dgm:prSet/>
      <dgm:spPr/>
      <dgm:t>
        <a:bodyPr/>
        <a:lstStyle/>
        <a:p>
          <a:endParaRPr lang="zh-TW" altLang="en-US"/>
        </a:p>
      </dgm:t>
    </dgm:pt>
    <dgm:pt modelId="{40B4B3E2-76F8-4CBF-B1D7-B15DF49893A4}" type="sibTrans" cxnId="{67A3AD83-E836-46F1-BC2B-F04A660E60D0}">
      <dgm:prSet/>
      <dgm:spPr/>
      <dgm:t>
        <a:bodyPr/>
        <a:lstStyle/>
        <a:p>
          <a:endParaRPr lang="zh-TW" altLang="en-US"/>
        </a:p>
      </dgm:t>
    </dgm:pt>
    <dgm:pt modelId="{BAAE0A6D-450E-44E0-8ECE-348906CD18EB}">
      <dgm:prSet/>
      <dgm:spPr/>
      <dgm:t>
        <a:bodyPr/>
        <a:lstStyle/>
        <a:p>
          <a:pPr rtl="0"/>
          <a:r>
            <a:rPr lang="en-US" altLang="zh-TW" b="0" dirty="0" smtClean="0"/>
            <a:t>Articulatory </a:t>
          </a:r>
          <a:br>
            <a:rPr lang="en-US" altLang="zh-TW" b="0" dirty="0" smtClean="0"/>
          </a:br>
          <a:r>
            <a:rPr lang="en-US" altLang="zh-TW" b="0" dirty="0" smtClean="0"/>
            <a:t>(&amp; acoustic) properties</a:t>
          </a:r>
          <a:endParaRPr lang="zh-TW" b="0" dirty="0"/>
        </a:p>
      </dgm:t>
    </dgm:pt>
    <dgm:pt modelId="{35A46065-114F-4D22-8AA8-77F231D0FFEB}" type="parTrans" cxnId="{9B28A221-A7BD-4910-81C7-68296ED55399}">
      <dgm:prSet/>
      <dgm:spPr/>
      <dgm:t>
        <a:bodyPr/>
        <a:lstStyle/>
        <a:p>
          <a:endParaRPr lang="zh-TW" altLang="en-US"/>
        </a:p>
      </dgm:t>
    </dgm:pt>
    <dgm:pt modelId="{DAA07F2B-F240-4861-9ADD-D7287C7CF272}" type="sibTrans" cxnId="{9B28A221-A7BD-4910-81C7-68296ED55399}">
      <dgm:prSet/>
      <dgm:spPr/>
      <dgm:t>
        <a:bodyPr/>
        <a:lstStyle/>
        <a:p>
          <a:endParaRPr lang="zh-TW" altLang="en-US"/>
        </a:p>
      </dgm:t>
    </dgm:pt>
    <dgm:pt modelId="{CD0036B6-F815-4875-BA2D-2320972B1747}">
      <dgm:prSet/>
      <dgm:spPr/>
      <dgm:t>
        <a:bodyPr/>
        <a:lstStyle/>
        <a:p>
          <a:pPr rtl="0"/>
          <a:r>
            <a:rPr lang="en-US" altLang="zh-TW" b="0" dirty="0" smtClean="0"/>
            <a:t>Labels</a:t>
          </a:r>
          <a:endParaRPr lang="zh-TW" b="0" dirty="0"/>
        </a:p>
      </dgm:t>
    </dgm:pt>
    <dgm:pt modelId="{A35053E1-6017-4FBF-8D26-5B5C1CDF416B}" type="parTrans" cxnId="{C9A6FD04-EB7E-4753-AD13-CA3CA1F0E268}">
      <dgm:prSet/>
      <dgm:spPr/>
      <dgm:t>
        <a:bodyPr/>
        <a:lstStyle/>
        <a:p>
          <a:endParaRPr lang="zh-TW" altLang="en-US"/>
        </a:p>
      </dgm:t>
    </dgm:pt>
    <dgm:pt modelId="{7C2E5420-BDA1-4E45-813C-6F124C103CF2}" type="sibTrans" cxnId="{C9A6FD04-EB7E-4753-AD13-CA3CA1F0E268}">
      <dgm:prSet/>
      <dgm:spPr/>
      <dgm:t>
        <a:bodyPr/>
        <a:lstStyle/>
        <a:p>
          <a:endParaRPr lang="zh-TW" altLang="en-US"/>
        </a:p>
      </dgm:t>
    </dgm:pt>
    <dgm:pt modelId="{4EB7FDFC-5FD7-4409-9A02-96D955643E08}" type="pres">
      <dgm:prSet presAssocID="{7D55767D-30E7-422D-B5AC-4AC2156962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5445DD2-FE58-4A09-8794-3D6150B60084}" type="pres">
      <dgm:prSet presAssocID="{C89AFD5A-5FD2-4DFF-95FA-2525513D9AEC}" presName="composite" presStyleCnt="0"/>
      <dgm:spPr/>
    </dgm:pt>
    <dgm:pt modelId="{6B5FF051-7AD8-446A-9B25-5B9AC6A47E95}" type="pres">
      <dgm:prSet presAssocID="{C89AFD5A-5FD2-4DFF-95FA-2525513D9AE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28CB92-C6E8-4BE4-965F-8444CC3096E5}" type="pres">
      <dgm:prSet presAssocID="{C89AFD5A-5FD2-4DFF-95FA-2525513D9AE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050B48-3427-48D4-9EE6-085A3B7ADA95}" type="pres">
      <dgm:prSet presAssocID="{8A668303-2B20-4618-B9E7-11469E489604}" presName="space" presStyleCnt="0"/>
      <dgm:spPr/>
    </dgm:pt>
    <dgm:pt modelId="{8BD6C063-841E-489E-BBA5-64BDC43B41EC}" type="pres">
      <dgm:prSet presAssocID="{77331017-1202-470F-B381-3A88C1E39330}" presName="composite" presStyleCnt="0"/>
      <dgm:spPr/>
    </dgm:pt>
    <dgm:pt modelId="{82CC341D-B303-4E3B-9714-48DC779CAC64}" type="pres">
      <dgm:prSet presAssocID="{77331017-1202-470F-B381-3A88C1E393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2E0650-E34B-4005-89BD-A34DDFEBE6B8}" type="pres">
      <dgm:prSet presAssocID="{77331017-1202-470F-B381-3A88C1E39330}" presName="desTx" presStyleLbl="alignAccFollowNode1" presStyleIdx="1" presStyleCnt="2" custLinFactNeighborX="-33" custLinFactNeighborY="3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A3AD83-E836-46F1-BC2B-F04A660E60D0}" srcId="{77331017-1202-470F-B381-3A88C1E39330}" destId="{0FDD25FC-C1BA-4F9F-8BD3-0032D8F9A924}" srcOrd="2" destOrd="0" parTransId="{985C9745-5EEC-4854-B6CE-E539771005BC}" sibTransId="{40B4B3E2-76F8-4CBF-B1D7-B15DF49893A4}"/>
    <dgm:cxn modelId="{9A0F1C9A-534D-442A-A5BC-531D7FF27F9E}" srcId="{22812F94-8FAF-47B8-945C-C0A1EF5DF8B3}" destId="{61118934-08BC-4932-B33D-C6858C0D8485}" srcOrd="2" destOrd="0" parTransId="{4AF45A57-D7F9-49F7-984F-FE35EADA2AD0}" sibTransId="{9FC30EE4-34BB-4B83-916E-DF7FE5F04E96}"/>
    <dgm:cxn modelId="{9ADE69FF-54B9-436E-B325-D4F982B6B8E6}" srcId="{22812F94-8FAF-47B8-945C-C0A1EF5DF8B3}" destId="{77B8949F-E410-41D1-8157-D554DBA4D408}" srcOrd="1" destOrd="0" parTransId="{965106D3-E580-4E05-A191-1B50E8AA46A4}" sibTransId="{570782D8-CF14-433E-89AF-1556867D4063}"/>
    <dgm:cxn modelId="{A92364FE-0F25-4FF5-BCD3-A45770509009}" type="presOf" srcId="{BAAE0A6D-450E-44E0-8ECE-348906CD18EB}" destId="{AE28CB92-C6E8-4BE4-965F-8444CC3096E5}" srcOrd="0" destOrd="1" presId="urn:microsoft.com/office/officeart/2005/8/layout/hList1"/>
    <dgm:cxn modelId="{50DBF555-5C1C-4630-AA29-E5EDA8D85882}" srcId="{7D55767D-30E7-422D-B5AC-4AC215696279}" destId="{77331017-1202-470F-B381-3A88C1E39330}" srcOrd="1" destOrd="0" parTransId="{1499B249-E6C9-4D17-9091-1EB00D45241C}" sibTransId="{D846FD4C-6201-467D-9F76-4F53BFFF8571}"/>
    <dgm:cxn modelId="{4176D7E1-8BF1-4028-973A-3D87865AE300}" type="presOf" srcId="{74D14764-FE4C-485F-B61B-4D72D0365AC2}" destId="{192E0650-E34B-4005-89BD-A34DDFEBE6B8}" srcOrd="0" destOrd="4" presId="urn:microsoft.com/office/officeart/2005/8/layout/hList1"/>
    <dgm:cxn modelId="{9B28A221-A7BD-4910-81C7-68296ED55399}" srcId="{FFBD5AA4-892E-4E3C-BC52-31F2BF0A2652}" destId="{BAAE0A6D-450E-44E0-8ECE-348906CD18EB}" srcOrd="0" destOrd="0" parTransId="{35A46065-114F-4D22-8AA8-77F231D0FFEB}" sibTransId="{DAA07F2B-F240-4861-9ADD-D7287C7CF272}"/>
    <dgm:cxn modelId="{F2BB96F9-062F-4326-8DD4-5976FA94C92A}" type="presOf" srcId="{A4FE8065-17E1-4E9B-B344-A3AF07B9415A}" destId="{AE28CB92-C6E8-4BE4-965F-8444CC3096E5}" srcOrd="0" destOrd="2" presId="urn:microsoft.com/office/officeart/2005/8/layout/hList1"/>
    <dgm:cxn modelId="{422F7CFE-4011-4583-B1F6-748B297CC942}" srcId="{7D55767D-30E7-422D-B5AC-4AC215696279}" destId="{C89AFD5A-5FD2-4DFF-95FA-2525513D9AEC}" srcOrd="0" destOrd="0" parTransId="{D8EAFE49-01DB-4262-AF85-FF8EAE69611A}" sibTransId="{8A668303-2B20-4618-B9E7-11469E489604}"/>
    <dgm:cxn modelId="{49BBF4A4-1BFD-4163-9EF5-D47221E67AD6}" type="presOf" srcId="{C89AFD5A-5FD2-4DFF-95FA-2525513D9AEC}" destId="{6B5FF051-7AD8-446A-9B25-5B9AC6A47E95}" srcOrd="0" destOrd="0" presId="urn:microsoft.com/office/officeart/2005/8/layout/hList1"/>
    <dgm:cxn modelId="{3B26F93A-FA8A-4E0A-BC57-EB1C89E13EF8}" type="presOf" srcId="{61118934-08BC-4932-B33D-C6858C0D8485}" destId="{192E0650-E34B-4005-89BD-A34DDFEBE6B8}" srcOrd="0" destOrd="6" presId="urn:microsoft.com/office/officeart/2005/8/layout/hList1"/>
    <dgm:cxn modelId="{C9A6FD04-EB7E-4753-AD13-CA3CA1F0E268}" srcId="{A4FE8065-17E1-4E9B-B344-A3AF07B9415A}" destId="{CD0036B6-F815-4875-BA2D-2320972B1747}" srcOrd="0" destOrd="0" parTransId="{A35053E1-6017-4FBF-8D26-5B5C1CDF416B}" sibTransId="{7C2E5420-BDA1-4E45-813C-6F124C103CF2}"/>
    <dgm:cxn modelId="{439BB77E-83EF-4567-AEDF-E6491AC7573C}" type="presOf" srcId="{77B8949F-E410-41D1-8157-D554DBA4D408}" destId="{192E0650-E34B-4005-89BD-A34DDFEBE6B8}" srcOrd="0" destOrd="5" presId="urn:microsoft.com/office/officeart/2005/8/layout/hList1"/>
    <dgm:cxn modelId="{784BBABD-F657-44AF-AA2F-7734E02ED526}" srcId="{22812F94-8FAF-47B8-945C-C0A1EF5DF8B3}" destId="{74D14764-FE4C-485F-B61B-4D72D0365AC2}" srcOrd="0" destOrd="0" parTransId="{5D9C612C-2DD6-448E-BFAA-607855CC9564}" sibTransId="{6BFF2296-6078-446F-BFE1-FE2079F7A04B}"/>
    <dgm:cxn modelId="{B2DF1477-C93B-4845-91B5-005D414C9E68}" srcId="{222F171E-F5A6-4A6D-9631-F972E30F24E5}" destId="{20A2BF8A-B472-4455-92E7-0E901342B70A}" srcOrd="0" destOrd="0" parTransId="{BACB658C-FA6D-46CC-B8EA-045C5CB4B8D2}" sibTransId="{87245A62-3F16-493D-B130-7AE3936489F7}"/>
    <dgm:cxn modelId="{2364E96C-E89D-4492-B29C-4DFE4B461D7F}" type="presOf" srcId="{CD0036B6-F815-4875-BA2D-2320972B1747}" destId="{AE28CB92-C6E8-4BE4-965F-8444CC3096E5}" srcOrd="0" destOrd="3" presId="urn:microsoft.com/office/officeart/2005/8/layout/hList1"/>
    <dgm:cxn modelId="{5080CAFB-4784-4E51-8D88-D3B3A596FA6E}" type="presOf" srcId="{0FDD25FC-C1BA-4F9F-8BD3-0032D8F9A924}" destId="{192E0650-E34B-4005-89BD-A34DDFEBE6B8}" srcOrd="0" destOrd="2" presId="urn:microsoft.com/office/officeart/2005/8/layout/hList1"/>
    <dgm:cxn modelId="{7D448DAB-9597-4567-86BC-456091E0E7FA}" srcId="{C89AFD5A-5FD2-4DFF-95FA-2525513D9AEC}" destId="{222F171E-F5A6-4A6D-9631-F972E30F24E5}" srcOrd="2" destOrd="0" parTransId="{192E2FC0-00E9-46E3-B9E6-3187E798A9F0}" sibTransId="{87DD4955-9AB5-42D8-84A9-45699D80CBB2}"/>
    <dgm:cxn modelId="{6824BCE2-1BB1-4D5F-AD4A-D3354AB1493C}" srcId="{77331017-1202-470F-B381-3A88C1E39330}" destId="{22812F94-8FAF-47B8-945C-C0A1EF5DF8B3}" srcOrd="3" destOrd="0" parTransId="{5D6C6F75-1BED-4CB2-AC40-CDC06EB07979}" sibTransId="{642CA99F-ECCC-483A-9F12-EE168CD34A33}"/>
    <dgm:cxn modelId="{95643DF9-5C08-4373-BB34-363F29053311}" type="presOf" srcId="{FFBD5AA4-892E-4E3C-BC52-31F2BF0A2652}" destId="{AE28CB92-C6E8-4BE4-965F-8444CC3096E5}" srcOrd="0" destOrd="0" presId="urn:microsoft.com/office/officeart/2005/8/layout/hList1"/>
    <dgm:cxn modelId="{AB47C27E-B4B6-4786-BA0C-CC266ADAB69A}" type="presOf" srcId="{20A2BF8A-B472-4455-92E7-0E901342B70A}" destId="{AE28CB92-C6E8-4BE4-965F-8444CC3096E5}" srcOrd="0" destOrd="5" presId="urn:microsoft.com/office/officeart/2005/8/layout/hList1"/>
    <dgm:cxn modelId="{B1C59A6B-849F-4F36-8F41-C23A507DB604}" srcId="{C89AFD5A-5FD2-4DFF-95FA-2525513D9AEC}" destId="{A4FE8065-17E1-4E9B-B344-A3AF07B9415A}" srcOrd="1" destOrd="0" parTransId="{B12B1584-F9D7-4592-9128-DA20B8AE5C5D}" sibTransId="{CCE94A4B-60D8-40BA-80D2-BC308BB4D545}"/>
    <dgm:cxn modelId="{64BBC65C-0A5E-4CA1-990F-A9E889D1FA18}" srcId="{222F171E-F5A6-4A6D-9631-F972E30F24E5}" destId="{BF97D526-175D-4C2A-83AC-17742A0F9C0C}" srcOrd="1" destOrd="0" parTransId="{F3C7E1AD-F22A-47B2-8E46-742BE2B32B3F}" sibTransId="{6E127AA6-5849-4A49-A4A8-AFD5A836C596}"/>
    <dgm:cxn modelId="{F1B3CCBD-450C-4F6B-ACEE-CB7FE1CE008B}" srcId="{77331017-1202-470F-B381-3A88C1E39330}" destId="{B47D4CFD-D2DB-4ED1-8D62-AB0BF922DBC1}" srcOrd="1" destOrd="0" parTransId="{2B03602D-3C28-4C4E-911E-32BA4291366D}" sibTransId="{51F433EB-4AA8-4989-8D91-76BCA2D6EDE3}"/>
    <dgm:cxn modelId="{CF2E4203-281D-4670-8D45-0D45809F1E67}" srcId="{77331017-1202-470F-B381-3A88C1E39330}" destId="{1572031A-7FD2-4132-A786-FD0E3A74E83A}" srcOrd="0" destOrd="0" parTransId="{90E70896-A5B2-4ED3-BD7A-DE5637FD5AD4}" sibTransId="{74EE8215-1139-4123-A3FE-C9F989B05E26}"/>
    <dgm:cxn modelId="{2A1C162D-A0BF-4717-9CCB-21F1AFE77A07}" type="presOf" srcId="{BF97D526-175D-4C2A-83AC-17742A0F9C0C}" destId="{AE28CB92-C6E8-4BE4-965F-8444CC3096E5}" srcOrd="0" destOrd="6" presId="urn:microsoft.com/office/officeart/2005/8/layout/hList1"/>
    <dgm:cxn modelId="{7BE6C5C0-2742-472A-A58D-C1867DC8326B}" type="presOf" srcId="{B47D4CFD-D2DB-4ED1-8D62-AB0BF922DBC1}" destId="{192E0650-E34B-4005-89BD-A34DDFEBE6B8}" srcOrd="0" destOrd="1" presId="urn:microsoft.com/office/officeart/2005/8/layout/hList1"/>
    <dgm:cxn modelId="{B07B8EA2-FDFA-4C11-B657-99C80B1CF4CF}" type="presOf" srcId="{1572031A-7FD2-4132-A786-FD0E3A74E83A}" destId="{192E0650-E34B-4005-89BD-A34DDFEBE6B8}" srcOrd="0" destOrd="0" presId="urn:microsoft.com/office/officeart/2005/8/layout/hList1"/>
    <dgm:cxn modelId="{DCA5A88D-BE3D-4895-914C-6F1E481C1A7F}" type="presOf" srcId="{222F171E-F5A6-4A6D-9631-F972E30F24E5}" destId="{AE28CB92-C6E8-4BE4-965F-8444CC3096E5}" srcOrd="0" destOrd="4" presId="urn:microsoft.com/office/officeart/2005/8/layout/hList1"/>
    <dgm:cxn modelId="{91B24AFA-4B70-469F-9F4C-6444292C4D2B}" srcId="{C89AFD5A-5FD2-4DFF-95FA-2525513D9AEC}" destId="{FFBD5AA4-892E-4E3C-BC52-31F2BF0A2652}" srcOrd="0" destOrd="0" parTransId="{AD4144EC-DE78-466B-B447-78A990447E97}" sibTransId="{A89D9E8F-C401-4F10-A44E-061ED547552B}"/>
    <dgm:cxn modelId="{66D7DFE4-8AFC-425D-BEB1-69070EB2CD73}" type="presOf" srcId="{77331017-1202-470F-B381-3A88C1E39330}" destId="{82CC341D-B303-4E3B-9714-48DC779CAC64}" srcOrd="0" destOrd="0" presId="urn:microsoft.com/office/officeart/2005/8/layout/hList1"/>
    <dgm:cxn modelId="{F31DD796-8707-4474-8192-A804307DBFB2}" type="presOf" srcId="{22812F94-8FAF-47B8-945C-C0A1EF5DF8B3}" destId="{192E0650-E34B-4005-89BD-A34DDFEBE6B8}" srcOrd="0" destOrd="3" presId="urn:microsoft.com/office/officeart/2005/8/layout/hList1"/>
    <dgm:cxn modelId="{D86F2268-F9C6-47AC-AADA-604950D82194}" type="presOf" srcId="{7D55767D-30E7-422D-B5AC-4AC215696279}" destId="{4EB7FDFC-5FD7-4409-9A02-96D955643E08}" srcOrd="0" destOrd="0" presId="urn:microsoft.com/office/officeart/2005/8/layout/hList1"/>
    <dgm:cxn modelId="{C699B7DE-FF67-4B16-9223-8AC42B396574}" type="presParOf" srcId="{4EB7FDFC-5FD7-4409-9A02-96D955643E08}" destId="{C5445DD2-FE58-4A09-8794-3D6150B60084}" srcOrd="0" destOrd="0" presId="urn:microsoft.com/office/officeart/2005/8/layout/hList1"/>
    <dgm:cxn modelId="{BD99E5D4-AF88-49C4-A570-1EA08FC23268}" type="presParOf" srcId="{C5445DD2-FE58-4A09-8794-3D6150B60084}" destId="{6B5FF051-7AD8-446A-9B25-5B9AC6A47E95}" srcOrd="0" destOrd="0" presId="urn:microsoft.com/office/officeart/2005/8/layout/hList1"/>
    <dgm:cxn modelId="{D72B17D5-B52D-40FC-B091-F534D452A76D}" type="presParOf" srcId="{C5445DD2-FE58-4A09-8794-3D6150B60084}" destId="{AE28CB92-C6E8-4BE4-965F-8444CC3096E5}" srcOrd="1" destOrd="0" presId="urn:microsoft.com/office/officeart/2005/8/layout/hList1"/>
    <dgm:cxn modelId="{6500CEE9-90EF-4ED4-97E1-49749E6E2170}" type="presParOf" srcId="{4EB7FDFC-5FD7-4409-9A02-96D955643E08}" destId="{35050B48-3427-48D4-9EE6-085A3B7ADA95}" srcOrd="1" destOrd="0" presId="urn:microsoft.com/office/officeart/2005/8/layout/hList1"/>
    <dgm:cxn modelId="{3BFB9854-CF07-4422-B076-BF6F8DBF3701}" type="presParOf" srcId="{4EB7FDFC-5FD7-4409-9A02-96D955643E08}" destId="{8BD6C063-841E-489E-BBA5-64BDC43B41EC}" srcOrd="2" destOrd="0" presId="urn:microsoft.com/office/officeart/2005/8/layout/hList1"/>
    <dgm:cxn modelId="{33771E2B-8588-4683-B595-ADAAF98ADA6E}" type="presParOf" srcId="{8BD6C063-841E-489E-BBA5-64BDC43B41EC}" destId="{82CC341D-B303-4E3B-9714-48DC779CAC64}" srcOrd="0" destOrd="0" presId="urn:microsoft.com/office/officeart/2005/8/layout/hList1"/>
    <dgm:cxn modelId="{9E139F86-4A0B-410B-88FE-0567E1A5F088}" type="presParOf" srcId="{8BD6C063-841E-489E-BBA5-64BDC43B41EC}" destId="{192E0650-E34B-4005-89BD-A34DDFEBE6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C58718-AA1F-4859-ACA0-06B673CEF0CE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5C150A9-DB50-4F61-8B61-90F546DE2733}">
      <dgm:prSet/>
      <dgm:spPr/>
      <dgm:t>
        <a:bodyPr/>
        <a:lstStyle/>
        <a:p>
          <a:pPr rtl="0"/>
          <a:r>
            <a:rPr lang="en-US" b="1" smtClean="0"/>
            <a:t>Acoustic phonetics: an overview</a:t>
          </a:r>
          <a:endParaRPr lang="zh-TW" b="1"/>
        </a:p>
      </dgm:t>
    </dgm:pt>
    <dgm:pt modelId="{D6E4A1FF-A3A9-4010-88D2-2A9781333E1C}" type="parTrans" cxnId="{D9C295B0-2DDE-4CA7-AC91-7C2F0DB8405A}">
      <dgm:prSet/>
      <dgm:spPr/>
      <dgm:t>
        <a:bodyPr/>
        <a:lstStyle/>
        <a:p>
          <a:endParaRPr lang="zh-TW" altLang="en-US"/>
        </a:p>
      </dgm:t>
    </dgm:pt>
    <dgm:pt modelId="{0812B568-C6EF-4162-92CF-BFD1720439B6}" type="sibTrans" cxnId="{D9C295B0-2DDE-4CA7-AC91-7C2F0DB8405A}">
      <dgm:prSet/>
      <dgm:spPr/>
      <dgm:t>
        <a:bodyPr/>
        <a:lstStyle/>
        <a:p>
          <a:endParaRPr lang="zh-TW" altLang="en-US"/>
        </a:p>
      </dgm:t>
    </dgm:pt>
    <dgm:pt modelId="{84831A0B-95DB-4E6E-BB3C-84348BE4D86A}">
      <dgm:prSet/>
      <dgm:spPr/>
      <dgm:t>
        <a:bodyPr/>
        <a:lstStyle/>
        <a:p>
          <a:pPr rtl="0"/>
          <a:r>
            <a:rPr lang="en-US" b="1" dirty="0" smtClean="0"/>
            <a:t>Basic acoustics</a:t>
          </a:r>
          <a:endParaRPr lang="zh-TW" b="1" dirty="0"/>
        </a:p>
      </dgm:t>
    </dgm:pt>
    <dgm:pt modelId="{8E9C6F96-6156-4951-A9B9-C99E5F8D326A}" type="parTrans" cxnId="{22E1C4A7-C71A-4D15-BA72-2BF06802FDC2}">
      <dgm:prSet/>
      <dgm:spPr/>
      <dgm:t>
        <a:bodyPr/>
        <a:lstStyle/>
        <a:p>
          <a:endParaRPr lang="zh-TW" altLang="en-US"/>
        </a:p>
      </dgm:t>
    </dgm:pt>
    <dgm:pt modelId="{6AFA5F70-7DC1-4280-8A93-BA0C1B59C76A}" type="sibTrans" cxnId="{22E1C4A7-C71A-4D15-BA72-2BF06802FDC2}">
      <dgm:prSet/>
      <dgm:spPr/>
      <dgm:t>
        <a:bodyPr/>
        <a:lstStyle/>
        <a:p>
          <a:endParaRPr lang="zh-TW" altLang="en-US"/>
        </a:p>
      </dgm:t>
    </dgm:pt>
    <dgm:pt modelId="{A8FE9ED7-C53C-42C7-B924-66DAD7B064A6}">
      <dgm:prSet/>
      <dgm:spPr/>
      <dgm:t>
        <a:bodyPr/>
        <a:lstStyle/>
        <a:p>
          <a:pPr rtl="0"/>
          <a:r>
            <a:rPr lang="en-US" dirty="0" smtClean="0"/>
            <a:t>Basic properties of sound waves</a:t>
          </a:r>
          <a:endParaRPr lang="zh-TW" dirty="0"/>
        </a:p>
      </dgm:t>
    </dgm:pt>
    <dgm:pt modelId="{570B3D40-58F9-4CC8-BCF4-590C2ECD9D6A}" type="parTrans" cxnId="{0D8C209E-24BE-4BC8-8764-CD06D53DFBDE}">
      <dgm:prSet/>
      <dgm:spPr/>
      <dgm:t>
        <a:bodyPr/>
        <a:lstStyle/>
        <a:p>
          <a:endParaRPr lang="zh-TW" altLang="en-US"/>
        </a:p>
      </dgm:t>
    </dgm:pt>
    <dgm:pt modelId="{69F8AA77-8318-4954-9034-711F110CD2FA}" type="sibTrans" cxnId="{0D8C209E-24BE-4BC8-8764-CD06D53DFBDE}">
      <dgm:prSet/>
      <dgm:spPr/>
      <dgm:t>
        <a:bodyPr/>
        <a:lstStyle/>
        <a:p>
          <a:endParaRPr lang="zh-TW" altLang="en-US"/>
        </a:p>
      </dgm:t>
    </dgm:pt>
    <dgm:pt modelId="{29751018-66FA-416A-8402-C0184F67094F}">
      <dgm:prSet/>
      <dgm:spPr/>
      <dgm:t>
        <a:bodyPr/>
        <a:lstStyle/>
        <a:p>
          <a:pPr rtl="0"/>
          <a:r>
            <a:rPr lang="en-US" dirty="0" smtClean="0"/>
            <a:t>Periodicity and Fourier transform</a:t>
          </a:r>
          <a:endParaRPr lang="zh-TW" dirty="0"/>
        </a:p>
      </dgm:t>
    </dgm:pt>
    <dgm:pt modelId="{44CDB1A4-D924-4F7D-ACE6-7BE52570566C}" type="parTrans" cxnId="{B8D392B1-364B-4ED7-BED3-CFF8A99FB07D}">
      <dgm:prSet/>
      <dgm:spPr/>
      <dgm:t>
        <a:bodyPr/>
        <a:lstStyle/>
        <a:p>
          <a:endParaRPr lang="zh-TW" altLang="en-US"/>
        </a:p>
      </dgm:t>
    </dgm:pt>
    <dgm:pt modelId="{7E782F33-1B32-4F1C-AAF5-66A1D584B43C}" type="sibTrans" cxnId="{B8D392B1-364B-4ED7-BED3-CFF8A99FB07D}">
      <dgm:prSet/>
      <dgm:spPr/>
      <dgm:t>
        <a:bodyPr/>
        <a:lstStyle/>
        <a:p>
          <a:endParaRPr lang="zh-TW" altLang="en-US"/>
        </a:p>
      </dgm:t>
    </dgm:pt>
    <dgm:pt modelId="{40BB77C1-759B-4012-AFB6-5410596D0402}">
      <dgm:prSet/>
      <dgm:spPr/>
      <dgm:t>
        <a:bodyPr/>
        <a:lstStyle/>
        <a:p>
          <a:pPr rtl="0"/>
          <a:r>
            <a:rPr lang="en-US" altLang="zh-TW" dirty="0" smtClean="0"/>
            <a:t>Acoustic vs. auditory properties</a:t>
          </a:r>
          <a:endParaRPr lang="zh-TW" dirty="0"/>
        </a:p>
      </dgm:t>
    </dgm:pt>
    <dgm:pt modelId="{DC75E008-CDB5-44A6-833C-7D4746907409}" type="parTrans" cxnId="{37D7BD05-F005-4C0C-81B7-B705CBFC9939}">
      <dgm:prSet/>
      <dgm:spPr/>
      <dgm:t>
        <a:bodyPr/>
        <a:lstStyle/>
        <a:p>
          <a:endParaRPr lang="zh-TW" altLang="en-US"/>
        </a:p>
      </dgm:t>
    </dgm:pt>
    <dgm:pt modelId="{D73A8673-40F1-458D-8703-E9B7B9E8DF8F}" type="sibTrans" cxnId="{37D7BD05-F005-4C0C-81B7-B705CBFC9939}">
      <dgm:prSet/>
      <dgm:spPr/>
      <dgm:t>
        <a:bodyPr/>
        <a:lstStyle/>
        <a:p>
          <a:endParaRPr lang="zh-TW" altLang="en-US"/>
        </a:p>
      </dgm:t>
    </dgm:pt>
    <dgm:pt modelId="{47CF6F66-53E0-45EA-8F51-77E650190261}">
      <dgm:prSet/>
      <dgm:spPr/>
      <dgm:t>
        <a:bodyPr/>
        <a:lstStyle/>
        <a:p>
          <a:pPr rtl="0"/>
          <a:r>
            <a:rPr lang="en-US" b="1" dirty="0" smtClean="0"/>
            <a:t>Three acoustic models</a:t>
          </a:r>
          <a:endParaRPr lang="zh-TW" b="1" dirty="0"/>
        </a:p>
      </dgm:t>
    </dgm:pt>
    <dgm:pt modelId="{6FA466C0-31E9-4E38-A645-D1362BCC1DC1}" type="parTrans" cxnId="{B70F0D73-E793-47F0-943B-314C40F50BA1}">
      <dgm:prSet/>
      <dgm:spPr/>
      <dgm:t>
        <a:bodyPr/>
        <a:lstStyle/>
        <a:p>
          <a:endParaRPr lang="zh-TW" altLang="en-US"/>
        </a:p>
      </dgm:t>
    </dgm:pt>
    <dgm:pt modelId="{047C5F29-2D86-4CB0-B4B6-F5ED4BFF50C5}" type="sibTrans" cxnId="{B70F0D73-E793-47F0-943B-314C40F50BA1}">
      <dgm:prSet/>
      <dgm:spPr/>
      <dgm:t>
        <a:bodyPr/>
        <a:lstStyle/>
        <a:p>
          <a:endParaRPr lang="zh-TW" altLang="en-US"/>
        </a:p>
      </dgm:t>
    </dgm:pt>
    <dgm:pt modelId="{AA1A843D-0C43-48DB-9914-547E3DC0C08D}">
      <dgm:prSet/>
      <dgm:spPr/>
      <dgm:t>
        <a:bodyPr/>
        <a:lstStyle/>
        <a:p>
          <a:pPr rtl="0"/>
          <a:r>
            <a:rPr lang="en-US" b="1" dirty="0" smtClean="0"/>
            <a:t>Acoustic properties of speech sounds</a:t>
          </a:r>
          <a:endParaRPr lang="zh-TW" b="1" dirty="0"/>
        </a:p>
      </dgm:t>
    </dgm:pt>
    <dgm:pt modelId="{E1977B9A-BF1E-4038-AE12-3A13994255F0}" type="parTrans" cxnId="{38B0F044-C116-4091-B712-AAF3A8B3175A}">
      <dgm:prSet/>
      <dgm:spPr/>
      <dgm:t>
        <a:bodyPr/>
        <a:lstStyle/>
        <a:p>
          <a:endParaRPr lang="zh-TW" altLang="en-US"/>
        </a:p>
      </dgm:t>
    </dgm:pt>
    <dgm:pt modelId="{C841FFF2-D1CB-4C67-A3C3-9D8DBFB7C712}" type="sibTrans" cxnId="{38B0F044-C116-4091-B712-AAF3A8B3175A}">
      <dgm:prSet/>
      <dgm:spPr/>
      <dgm:t>
        <a:bodyPr/>
        <a:lstStyle/>
        <a:p>
          <a:endParaRPr lang="zh-TW" altLang="en-US"/>
        </a:p>
      </dgm:t>
    </dgm:pt>
    <dgm:pt modelId="{5C58336A-718E-44F9-857B-DDDD37FF7031}">
      <dgm:prSet/>
      <dgm:spPr/>
      <dgm:t>
        <a:bodyPr/>
        <a:lstStyle/>
        <a:p>
          <a:pPr rtl="0"/>
          <a:r>
            <a:rPr lang="en-US" dirty="0" smtClean="0"/>
            <a:t>Visualization: waveform, spectrum, spectrogram</a:t>
          </a:r>
          <a:endParaRPr lang="zh-TW" dirty="0"/>
        </a:p>
      </dgm:t>
    </dgm:pt>
    <dgm:pt modelId="{63AE9A9F-1BB4-42E5-B50E-A147510435C1}" type="parTrans" cxnId="{364AA3D9-4F89-4562-86C7-8744D6D2C075}">
      <dgm:prSet/>
      <dgm:spPr/>
      <dgm:t>
        <a:bodyPr/>
        <a:lstStyle/>
        <a:p>
          <a:endParaRPr lang="zh-TW" altLang="en-US"/>
        </a:p>
      </dgm:t>
    </dgm:pt>
    <dgm:pt modelId="{C10C3DFC-EDA1-4058-9E0E-834B54B466EF}" type="sibTrans" cxnId="{364AA3D9-4F89-4562-86C7-8744D6D2C075}">
      <dgm:prSet/>
      <dgm:spPr/>
      <dgm:t>
        <a:bodyPr/>
        <a:lstStyle/>
        <a:p>
          <a:endParaRPr lang="zh-TW" altLang="en-US"/>
        </a:p>
      </dgm:t>
    </dgm:pt>
    <dgm:pt modelId="{C27C9DF4-8AE3-49E7-B7C3-C5164BCDF408}">
      <dgm:prSet/>
      <dgm:spPr/>
      <dgm:t>
        <a:bodyPr/>
        <a:lstStyle/>
        <a:p>
          <a:pPr rtl="0"/>
          <a:r>
            <a:rPr lang="en-US" dirty="0" smtClean="0"/>
            <a:t>Standing waves, harmonics, and resonance</a:t>
          </a:r>
          <a:endParaRPr lang="zh-TW" dirty="0"/>
        </a:p>
      </dgm:t>
    </dgm:pt>
    <dgm:pt modelId="{5C9B25A1-9402-4603-BEA2-9C640A11B33C}" type="parTrans" cxnId="{B7DC50AD-994D-4B7C-98BC-1CA9A3FF0B39}">
      <dgm:prSet/>
      <dgm:spPr/>
      <dgm:t>
        <a:bodyPr/>
        <a:lstStyle/>
        <a:p>
          <a:endParaRPr lang="zh-TW" altLang="en-US"/>
        </a:p>
      </dgm:t>
    </dgm:pt>
    <dgm:pt modelId="{73C1EFBD-72CD-4A6C-B3ED-43F22EEF03AE}" type="sibTrans" cxnId="{B7DC50AD-994D-4B7C-98BC-1CA9A3FF0B39}">
      <dgm:prSet/>
      <dgm:spPr/>
      <dgm:t>
        <a:bodyPr/>
        <a:lstStyle/>
        <a:p>
          <a:endParaRPr lang="zh-TW" altLang="en-US"/>
        </a:p>
      </dgm:t>
    </dgm:pt>
    <dgm:pt modelId="{B829081A-516B-4455-B7CC-0512D4BA8E8B}">
      <dgm:prSet/>
      <dgm:spPr/>
      <dgm:t>
        <a:bodyPr/>
        <a:lstStyle/>
        <a:p>
          <a:pPr rtl="0"/>
          <a:r>
            <a:rPr lang="en-US" altLang="zh-TW" dirty="0" smtClean="0"/>
            <a:t>Source-filter theory</a:t>
          </a:r>
          <a:endParaRPr lang="zh-TW" dirty="0"/>
        </a:p>
      </dgm:t>
    </dgm:pt>
    <dgm:pt modelId="{8A37337C-AB44-4E85-81BB-4277F1216E94}" type="parTrans" cxnId="{EFA28EF6-39AA-437F-8C68-FFA8389B418A}">
      <dgm:prSet/>
      <dgm:spPr/>
      <dgm:t>
        <a:bodyPr/>
        <a:lstStyle/>
        <a:p>
          <a:endParaRPr lang="zh-TW" altLang="en-US"/>
        </a:p>
      </dgm:t>
    </dgm:pt>
    <dgm:pt modelId="{8958671D-417B-44CC-AEFC-E43727A62727}" type="sibTrans" cxnId="{EFA28EF6-39AA-437F-8C68-FFA8389B418A}">
      <dgm:prSet/>
      <dgm:spPr/>
      <dgm:t>
        <a:bodyPr/>
        <a:lstStyle/>
        <a:p>
          <a:endParaRPr lang="zh-TW" altLang="en-US"/>
        </a:p>
      </dgm:t>
    </dgm:pt>
    <dgm:pt modelId="{3D932165-6D9B-43F4-BE6F-C3D986025D9D}">
      <dgm:prSet/>
      <dgm:spPr/>
      <dgm:t>
        <a:bodyPr/>
        <a:lstStyle/>
        <a:p>
          <a:pPr rtl="0"/>
          <a:r>
            <a:rPr lang="en-US" altLang="zh-TW" dirty="0" smtClean="0"/>
            <a:t>Tube models</a:t>
          </a:r>
          <a:endParaRPr lang="zh-TW" dirty="0"/>
        </a:p>
      </dgm:t>
    </dgm:pt>
    <dgm:pt modelId="{29634102-0372-497B-9E02-A3FA4A106EB2}" type="parTrans" cxnId="{B12300E4-3DF7-4721-965C-4F1AE21A6B52}">
      <dgm:prSet/>
      <dgm:spPr/>
      <dgm:t>
        <a:bodyPr/>
        <a:lstStyle/>
        <a:p>
          <a:endParaRPr lang="zh-TW" altLang="en-US"/>
        </a:p>
      </dgm:t>
    </dgm:pt>
    <dgm:pt modelId="{5AF313F2-0EF0-4275-958E-C91BEBEFE1B5}" type="sibTrans" cxnId="{B12300E4-3DF7-4721-965C-4F1AE21A6B52}">
      <dgm:prSet/>
      <dgm:spPr/>
      <dgm:t>
        <a:bodyPr/>
        <a:lstStyle/>
        <a:p>
          <a:endParaRPr lang="zh-TW" altLang="en-US"/>
        </a:p>
      </dgm:t>
    </dgm:pt>
    <dgm:pt modelId="{AC91F41C-2F1F-44F8-AA53-0D1FC9467173}">
      <dgm:prSet/>
      <dgm:spPr/>
      <dgm:t>
        <a:bodyPr/>
        <a:lstStyle/>
        <a:p>
          <a:pPr rtl="0"/>
          <a:r>
            <a:rPr lang="en-US" altLang="zh-TW" dirty="0" smtClean="0"/>
            <a:t>Perturbation theory</a:t>
          </a:r>
          <a:endParaRPr lang="zh-TW" dirty="0"/>
        </a:p>
      </dgm:t>
    </dgm:pt>
    <dgm:pt modelId="{376390FA-74BB-437F-B727-03A3EFBF32EA}" type="parTrans" cxnId="{D74CC468-C606-4DB0-A911-B6A48496BFDF}">
      <dgm:prSet/>
      <dgm:spPr/>
      <dgm:t>
        <a:bodyPr/>
        <a:lstStyle/>
        <a:p>
          <a:endParaRPr lang="zh-TW" altLang="en-US"/>
        </a:p>
      </dgm:t>
    </dgm:pt>
    <dgm:pt modelId="{65AAA70A-E3AA-47FD-B8F4-A0416C3F16BC}" type="sibTrans" cxnId="{D74CC468-C606-4DB0-A911-B6A48496BFDF}">
      <dgm:prSet/>
      <dgm:spPr/>
      <dgm:t>
        <a:bodyPr/>
        <a:lstStyle/>
        <a:p>
          <a:endParaRPr lang="zh-TW" altLang="en-US"/>
        </a:p>
      </dgm:t>
    </dgm:pt>
    <dgm:pt modelId="{CA7DE4D1-862C-443E-972F-86F5557E744E}" type="pres">
      <dgm:prSet presAssocID="{30C58718-AA1F-4859-ACA0-06B673CEF0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B91017-68FC-4DB4-A48F-9D9D16506F36}" type="pres">
      <dgm:prSet presAssocID="{B5C150A9-DB50-4F61-8B61-90F546DE273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5BFFD9-082F-40B9-87D7-A5762AD495D2}" type="pres">
      <dgm:prSet presAssocID="{0812B568-C6EF-4162-92CF-BFD1720439B6}" presName="spacer" presStyleCnt="0"/>
      <dgm:spPr/>
    </dgm:pt>
    <dgm:pt modelId="{7FBDE508-1238-4746-A645-2DB61F6FCFFB}" type="pres">
      <dgm:prSet presAssocID="{84831A0B-95DB-4E6E-BB3C-84348BE4D86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3AA2AA-2326-42FA-92C3-79E70393D15F}" type="pres">
      <dgm:prSet presAssocID="{84831A0B-95DB-4E6E-BB3C-84348BE4D86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3D28BD-6371-449C-B25D-9D758EEB4681}" type="pres">
      <dgm:prSet presAssocID="{47CF6F66-53E0-45EA-8F51-77E65019026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DEDF47-E181-467A-A591-A8268370507A}" type="pres">
      <dgm:prSet presAssocID="{47CF6F66-53E0-45EA-8F51-77E65019026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E1AC9-0437-4570-A605-55EC3CC5B50A}" type="pres">
      <dgm:prSet presAssocID="{AA1A843D-0C43-48DB-9914-547E3DC0C08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FFD29A-88CE-47CA-AF21-86ABBC1F4A44}" type="presOf" srcId="{3D932165-6D9B-43F4-BE6F-C3D986025D9D}" destId="{2EDEDF47-E181-467A-A591-A8268370507A}" srcOrd="0" destOrd="1" presId="urn:microsoft.com/office/officeart/2005/8/layout/vList2"/>
    <dgm:cxn modelId="{37D7BD05-F005-4C0C-81B7-B705CBFC9939}" srcId="{29751018-66FA-416A-8402-C0184F67094F}" destId="{40BB77C1-759B-4012-AFB6-5410596D0402}" srcOrd="0" destOrd="0" parTransId="{DC75E008-CDB5-44A6-833C-7D4746907409}" sibTransId="{D73A8673-40F1-458D-8703-E9B7B9E8DF8F}"/>
    <dgm:cxn modelId="{2E407E1B-13CB-41A2-884C-E0CC96CF9912}" type="presOf" srcId="{C27C9DF4-8AE3-49E7-B7C3-C5164BCDF408}" destId="{633AA2AA-2326-42FA-92C3-79E70393D15F}" srcOrd="0" destOrd="4" presId="urn:microsoft.com/office/officeart/2005/8/layout/vList2"/>
    <dgm:cxn modelId="{AD0BC039-ECE7-4CF6-AC46-8D179022EDBB}" type="presOf" srcId="{5C58336A-718E-44F9-857B-DDDD37FF7031}" destId="{633AA2AA-2326-42FA-92C3-79E70393D15F}" srcOrd="0" destOrd="3" presId="urn:microsoft.com/office/officeart/2005/8/layout/vList2"/>
    <dgm:cxn modelId="{364AA3D9-4F89-4562-86C7-8744D6D2C075}" srcId="{29751018-66FA-416A-8402-C0184F67094F}" destId="{5C58336A-718E-44F9-857B-DDDD37FF7031}" srcOrd="1" destOrd="0" parTransId="{63AE9A9F-1BB4-42E5-B50E-A147510435C1}" sibTransId="{C10C3DFC-EDA1-4058-9E0E-834B54B466EF}"/>
    <dgm:cxn modelId="{2EFEAF91-D1B1-4C74-95D9-FBC9D1FBFFAF}" type="presOf" srcId="{AC91F41C-2F1F-44F8-AA53-0D1FC9467173}" destId="{2EDEDF47-E181-467A-A591-A8268370507A}" srcOrd="0" destOrd="2" presId="urn:microsoft.com/office/officeart/2005/8/layout/vList2"/>
    <dgm:cxn modelId="{38B0F044-C116-4091-B712-AAF3A8B3175A}" srcId="{30C58718-AA1F-4859-ACA0-06B673CEF0CE}" destId="{AA1A843D-0C43-48DB-9914-547E3DC0C08D}" srcOrd="3" destOrd="0" parTransId="{E1977B9A-BF1E-4038-AE12-3A13994255F0}" sibTransId="{C841FFF2-D1CB-4C67-A3C3-9D8DBFB7C712}"/>
    <dgm:cxn modelId="{D74CC468-C606-4DB0-A911-B6A48496BFDF}" srcId="{47CF6F66-53E0-45EA-8F51-77E650190261}" destId="{AC91F41C-2F1F-44F8-AA53-0D1FC9467173}" srcOrd="2" destOrd="0" parTransId="{376390FA-74BB-437F-B727-03A3EFBF32EA}" sibTransId="{65AAA70A-E3AA-47FD-B8F4-A0416C3F16BC}"/>
    <dgm:cxn modelId="{22E1C4A7-C71A-4D15-BA72-2BF06802FDC2}" srcId="{30C58718-AA1F-4859-ACA0-06B673CEF0CE}" destId="{84831A0B-95DB-4E6E-BB3C-84348BE4D86A}" srcOrd="1" destOrd="0" parTransId="{8E9C6F96-6156-4951-A9B9-C99E5F8D326A}" sibTransId="{6AFA5F70-7DC1-4280-8A93-BA0C1B59C76A}"/>
    <dgm:cxn modelId="{B70F0D73-E793-47F0-943B-314C40F50BA1}" srcId="{30C58718-AA1F-4859-ACA0-06B673CEF0CE}" destId="{47CF6F66-53E0-45EA-8F51-77E650190261}" srcOrd="2" destOrd="0" parTransId="{6FA466C0-31E9-4E38-A645-D1362BCC1DC1}" sibTransId="{047C5F29-2D86-4CB0-B4B6-F5ED4BFF50C5}"/>
    <dgm:cxn modelId="{48A7471B-8116-47EB-8BA2-62905EFF3B2E}" type="presOf" srcId="{29751018-66FA-416A-8402-C0184F67094F}" destId="{633AA2AA-2326-42FA-92C3-79E70393D15F}" srcOrd="0" destOrd="1" presId="urn:microsoft.com/office/officeart/2005/8/layout/vList2"/>
    <dgm:cxn modelId="{7CDB8DFB-5918-42BB-A1D2-45B6ACA97D6C}" type="presOf" srcId="{40BB77C1-759B-4012-AFB6-5410596D0402}" destId="{633AA2AA-2326-42FA-92C3-79E70393D15F}" srcOrd="0" destOrd="2" presId="urn:microsoft.com/office/officeart/2005/8/layout/vList2"/>
    <dgm:cxn modelId="{554882CD-C251-42E2-A2EB-704FE6704BCA}" type="presOf" srcId="{84831A0B-95DB-4E6E-BB3C-84348BE4D86A}" destId="{7FBDE508-1238-4746-A645-2DB61F6FCFFB}" srcOrd="0" destOrd="0" presId="urn:microsoft.com/office/officeart/2005/8/layout/vList2"/>
    <dgm:cxn modelId="{B12300E4-3DF7-4721-965C-4F1AE21A6B52}" srcId="{47CF6F66-53E0-45EA-8F51-77E650190261}" destId="{3D932165-6D9B-43F4-BE6F-C3D986025D9D}" srcOrd="1" destOrd="0" parTransId="{29634102-0372-497B-9E02-A3FA4A106EB2}" sibTransId="{5AF313F2-0EF0-4275-958E-C91BEBEFE1B5}"/>
    <dgm:cxn modelId="{B7DC50AD-994D-4B7C-98BC-1CA9A3FF0B39}" srcId="{84831A0B-95DB-4E6E-BB3C-84348BE4D86A}" destId="{C27C9DF4-8AE3-49E7-B7C3-C5164BCDF408}" srcOrd="2" destOrd="0" parTransId="{5C9B25A1-9402-4603-BEA2-9C640A11B33C}" sibTransId="{73C1EFBD-72CD-4A6C-B3ED-43F22EEF03AE}"/>
    <dgm:cxn modelId="{EFA28EF6-39AA-437F-8C68-FFA8389B418A}" srcId="{47CF6F66-53E0-45EA-8F51-77E650190261}" destId="{B829081A-516B-4455-B7CC-0512D4BA8E8B}" srcOrd="0" destOrd="0" parTransId="{8A37337C-AB44-4E85-81BB-4277F1216E94}" sibTransId="{8958671D-417B-44CC-AEFC-E43727A62727}"/>
    <dgm:cxn modelId="{B8D392B1-364B-4ED7-BED3-CFF8A99FB07D}" srcId="{84831A0B-95DB-4E6E-BB3C-84348BE4D86A}" destId="{29751018-66FA-416A-8402-C0184F67094F}" srcOrd="1" destOrd="0" parTransId="{44CDB1A4-D924-4F7D-ACE6-7BE52570566C}" sibTransId="{7E782F33-1B32-4F1C-AAF5-66A1D584B43C}"/>
    <dgm:cxn modelId="{0D8C209E-24BE-4BC8-8764-CD06D53DFBDE}" srcId="{84831A0B-95DB-4E6E-BB3C-84348BE4D86A}" destId="{A8FE9ED7-C53C-42C7-B924-66DAD7B064A6}" srcOrd="0" destOrd="0" parTransId="{570B3D40-58F9-4CC8-BCF4-590C2ECD9D6A}" sibTransId="{69F8AA77-8318-4954-9034-711F110CD2FA}"/>
    <dgm:cxn modelId="{904FF41A-0AD2-48A8-9D0F-0A3DE0C217AF}" type="presOf" srcId="{AA1A843D-0C43-48DB-9914-547E3DC0C08D}" destId="{B4FE1AC9-0437-4570-A605-55EC3CC5B50A}" srcOrd="0" destOrd="0" presId="urn:microsoft.com/office/officeart/2005/8/layout/vList2"/>
    <dgm:cxn modelId="{D9C295B0-2DDE-4CA7-AC91-7C2F0DB8405A}" srcId="{30C58718-AA1F-4859-ACA0-06B673CEF0CE}" destId="{B5C150A9-DB50-4F61-8B61-90F546DE2733}" srcOrd="0" destOrd="0" parTransId="{D6E4A1FF-A3A9-4010-88D2-2A9781333E1C}" sibTransId="{0812B568-C6EF-4162-92CF-BFD1720439B6}"/>
    <dgm:cxn modelId="{C807ED69-C614-4DC5-B72A-7DEEFF18881C}" type="presOf" srcId="{A8FE9ED7-C53C-42C7-B924-66DAD7B064A6}" destId="{633AA2AA-2326-42FA-92C3-79E70393D15F}" srcOrd="0" destOrd="0" presId="urn:microsoft.com/office/officeart/2005/8/layout/vList2"/>
    <dgm:cxn modelId="{82C05837-E36D-4098-AA90-070E424700DC}" type="presOf" srcId="{47CF6F66-53E0-45EA-8F51-77E650190261}" destId="{FE3D28BD-6371-449C-B25D-9D758EEB4681}" srcOrd="0" destOrd="0" presId="urn:microsoft.com/office/officeart/2005/8/layout/vList2"/>
    <dgm:cxn modelId="{AB58041D-E157-4570-A548-70F0994FE713}" type="presOf" srcId="{30C58718-AA1F-4859-ACA0-06B673CEF0CE}" destId="{CA7DE4D1-862C-443E-972F-86F5557E744E}" srcOrd="0" destOrd="0" presId="urn:microsoft.com/office/officeart/2005/8/layout/vList2"/>
    <dgm:cxn modelId="{C4039556-250C-4E14-B97C-0C204C240F61}" type="presOf" srcId="{B829081A-516B-4455-B7CC-0512D4BA8E8B}" destId="{2EDEDF47-E181-467A-A591-A8268370507A}" srcOrd="0" destOrd="0" presId="urn:microsoft.com/office/officeart/2005/8/layout/vList2"/>
    <dgm:cxn modelId="{5A024DAF-ECDD-4329-AE5D-9C8903175043}" type="presOf" srcId="{B5C150A9-DB50-4F61-8B61-90F546DE2733}" destId="{8BB91017-68FC-4DB4-A48F-9D9D16506F36}" srcOrd="0" destOrd="0" presId="urn:microsoft.com/office/officeart/2005/8/layout/vList2"/>
    <dgm:cxn modelId="{B175DCB8-7ACA-4947-8A0C-FBC8792C7C65}" type="presParOf" srcId="{CA7DE4D1-862C-443E-972F-86F5557E744E}" destId="{8BB91017-68FC-4DB4-A48F-9D9D16506F36}" srcOrd="0" destOrd="0" presId="urn:microsoft.com/office/officeart/2005/8/layout/vList2"/>
    <dgm:cxn modelId="{9FA13941-F4E8-48E0-AC97-CA5F61BE3C96}" type="presParOf" srcId="{CA7DE4D1-862C-443E-972F-86F5557E744E}" destId="{FF5BFFD9-082F-40B9-87D7-A5762AD495D2}" srcOrd="1" destOrd="0" presId="urn:microsoft.com/office/officeart/2005/8/layout/vList2"/>
    <dgm:cxn modelId="{C2B9741F-2577-4CC7-B88F-6B8176E52FC3}" type="presParOf" srcId="{CA7DE4D1-862C-443E-972F-86F5557E744E}" destId="{7FBDE508-1238-4746-A645-2DB61F6FCFFB}" srcOrd="2" destOrd="0" presId="urn:microsoft.com/office/officeart/2005/8/layout/vList2"/>
    <dgm:cxn modelId="{7EB01967-93F8-469B-A219-ED09BDBB3B50}" type="presParOf" srcId="{CA7DE4D1-862C-443E-972F-86F5557E744E}" destId="{633AA2AA-2326-42FA-92C3-79E70393D15F}" srcOrd="3" destOrd="0" presId="urn:microsoft.com/office/officeart/2005/8/layout/vList2"/>
    <dgm:cxn modelId="{2826737A-B4AA-4871-812A-793E1F3904E3}" type="presParOf" srcId="{CA7DE4D1-862C-443E-972F-86F5557E744E}" destId="{FE3D28BD-6371-449C-B25D-9D758EEB4681}" srcOrd="4" destOrd="0" presId="urn:microsoft.com/office/officeart/2005/8/layout/vList2"/>
    <dgm:cxn modelId="{6DF2645E-8B33-4DAA-AAF3-08BE7E490AD0}" type="presParOf" srcId="{CA7DE4D1-862C-443E-972F-86F5557E744E}" destId="{2EDEDF47-E181-467A-A591-A8268370507A}" srcOrd="5" destOrd="0" presId="urn:microsoft.com/office/officeart/2005/8/layout/vList2"/>
    <dgm:cxn modelId="{508C33CB-F599-4025-8055-B68B9F091935}" type="presParOf" srcId="{CA7DE4D1-862C-443E-972F-86F5557E744E}" destId="{B4FE1AC9-0437-4570-A605-55EC3CC5B5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193458-92B3-4040-BD95-D6B8BB92374D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D17B8A9-C1F1-4EEC-99A2-5FF1DFA0BC6A}">
      <dgm:prSet phldrT="[文字]" custT="1"/>
      <dgm:spPr/>
      <dgm:t>
        <a:bodyPr lIns="72000"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聲源─濾波理論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Source-filter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258E17-554B-4041-AF79-E4BB10928EF0}" type="parTrans" cxnId="{BE301248-85B7-4CC4-992A-55F0F57D5237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142723-6804-4F4D-846D-563CCA53D89D}" type="sibTrans" cxnId="{BE301248-85B7-4CC4-992A-55F0F57D5237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A9AE74-5421-4A97-91F6-3E99546E8F43}">
      <dgm:prSet phldrT="[文字]" custT="1"/>
      <dgm:spPr/>
      <dgm:t>
        <a:bodyPr/>
        <a:lstStyle/>
        <a:p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擾動理論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Perturbation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103D8-2966-4A75-B9C5-654192DB676E}" type="sibTrans" cxnId="{01A7A819-D44C-4301-A8C8-285A5BE23CB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38077E-B8C6-4430-99B8-21EC91ED10AB}" type="parTrans" cxnId="{01A7A819-D44C-4301-A8C8-285A5BE23CB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1381D-D7EC-4B82-B01D-A59A62C332A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節管模型</a:t>
          </a: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 Models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5B9CA4-0441-4690-9CF4-9F70A07E4AAB}" type="sibTrans" cxnId="{7C51B1A2-3002-4218-A2C7-0FBFABAD75F5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B6608F-718A-4785-8A37-F4404EEA006D}" type="parTrans" cxnId="{7C51B1A2-3002-4218-A2C7-0FBFABAD75F5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5CF77B-1975-42B5-AA33-60BFCE5A8400}" type="pres">
      <dgm:prSet presAssocID="{A4193458-92B3-4040-BD95-D6B8BB9237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339BB5E-311A-4356-B015-C218B9768505}" type="pres">
      <dgm:prSet presAssocID="{DD17B8A9-C1F1-4EEC-99A2-5FF1DFA0BC6A}" presName="hierRoot1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D68FE7BE-2BCD-4108-9ABD-79F9770367D1}" type="pres">
      <dgm:prSet presAssocID="{DD17B8A9-C1F1-4EEC-99A2-5FF1DFA0BC6A}" presName="rootComposite1" presStyleCnt="0"/>
      <dgm:spPr/>
      <dgm:t>
        <a:bodyPr/>
        <a:lstStyle/>
        <a:p>
          <a:endParaRPr lang="zh-TW" altLang="en-US"/>
        </a:p>
      </dgm:t>
    </dgm:pt>
    <dgm:pt modelId="{9E78B874-0718-4A74-B7D7-160A166A99DA}" type="pres">
      <dgm:prSet presAssocID="{DD17B8A9-C1F1-4EEC-99A2-5FF1DFA0BC6A}" presName="rootText1" presStyleLbl="node0" presStyleIdx="0" presStyleCnt="1" custScaleX="11856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4C39FF7-75AD-48AE-9A3A-197B72B2BBE9}" type="pres">
      <dgm:prSet presAssocID="{DD17B8A9-C1F1-4EEC-99A2-5FF1DFA0BC6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FB78755A-EA8F-4BB3-913C-B713DC57B19C}" type="pres">
      <dgm:prSet presAssocID="{DD17B8A9-C1F1-4EEC-99A2-5FF1DFA0BC6A}" presName="hierChild2" presStyleCnt="0"/>
      <dgm:spPr/>
      <dgm:t>
        <a:bodyPr/>
        <a:lstStyle/>
        <a:p>
          <a:endParaRPr lang="zh-TW" altLang="en-US"/>
        </a:p>
      </dgm:t>
    </dgm:pt>
    <dgm:pt modelId="{ED2C27C5-7710-49B2-BE89-29C38061E6AD}" type="pres">
      <dgm:prSet presAssocID="{4CB6608F-718A-4785-8A37-F4404EEA006D}" presName="Name37" presStyleLbl="parChTrans1D2" presStyleIdx="0" presStyleCnt="2"/>
      <dgm:spPr/>
      <dgm:t>
        <a:bodyPr/>
        <a:lstStyle/>
        <a:p>
          <a:endParaRPr lang="zh-TW" altLang="en-US"/>
        </a:p>
      </dgm:t>
    </dgm:pt>
    <dgm:pt modelId="{84EE0316-C728-4340-9D78-8AC286502561}" type="pres">
      <dgm:prSet presAssocID="{A6C1381D-D7EC-4B82-B01D-A59A62C332A8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205C718C-340F-476E-B8BB-D8FFC1A0081C}" type="pres">
      <dgm:prSet presAssocID="{A6C1381D-D7EC-4B82-B01D-A59A62C332A8}" presName="rootComposite" presStyleCnt="0"/>
      <dgm:spPr/>
      <dgm:t>
        <a:bodyPr/>
        <a:lstStyle/>
        <a:p>
          <a:endParaRPr lang="zh-TW" altLang="en-US"/>
        </a:p>
      </dgm:t>
    </dgm:pt>
    <dgm:pt modelId="{333CFF4B-0056-4728-8865-76C1EB2106A7}" type="pres">
      <dgm:prSet presAssocID="{A6C1381D-D7EC-4B82-B01D-A59A62C332A8}" presName="rootText" presStyleLbl="node2" presStyleIdx="0" presStyleCnt="2" custScaleX="1136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9BA4E5A-0871-4CF3-B34F-D4D2B64B0FCD}" type="pres">
      <dgm:prSet presAssocID="{A6C1381D-D7EC-4B82-B01D-A59A62C332A8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687C0A2F-BFE9-40CA-A8D9-7D6DFD0FC2F4}" type="pres">
      <dgm:prSet presAssocID="{A6C1381D-D7EC-4B82-B01D-A59A62C332A8}" presName="hierChild4" presStyleCnt="0"/>
      <dgm:spPr/>
      <dgm:t>
        <a:bodyPr/>
        <a:lstStyle/>
        <a:p>
          <a:endParaRPr lang="zh-TW" altLang="en-US"/>
        </a:p>
      </dgm:t>
    </dgm:pt>
    <dgm:pt modelId="{F776DD0C-8097-484F-8742-3AC1F40283CD}" type="pres">
      <dgm:prSet presAssocID="{A6C1381D-D7EC-4B82-B01D-A59A62C332A8}" presName="hierChild5" presStyleCnt="0"/>
      <dgm:spPr/>
      <dgm:t>
        <a:bodyPr/>
        <a:lstStyle/>
        <a:p>
          <a:endParaRPr lang="zh-TW" altLang="en-US"/>
        </a:p>
      </dgm:t>
    </dgm:pt>
    <dgm:pt modelId="{AC6769D8-C29E-46C9-B610-662A55E16A13}" type="pres">
      <dgm:prSet presAssocID="{5238077E-B8C6-4430-99B8-21EC91ED10AB}" presName="Name37" presStyleLbl="parChTrans1D2" presStyleIdx="1" presStyleCnt="2"/>
      <dgm:spPr/>
      <dgm:t>
        <a:bodyPr/>
        <a:lstStyle/>
        <a:p>
          <a:endParaRPr lang="zh-TW" altLang="en-US"/>
        </a:p>
      </dgm:t>
    </dgm:pt>
    <dgm:pt modelId="{0CF136AC-5266-4D96-8FE7-E06A5E34683C}" type="pres">
      <dgm:prSet presAssocID="{A2A9AE74-5421-4A97-91F6-3E99546E8F43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EC222242-2C71-4105-BB09-A9B060539806}" type="pres">
      <dgm:prSet presAssocID="{A2A9AE74-5421-4A97-91F6-3E99546E8F43}" presName="rootComposite" presStyleCnt="0"/>
      <dgm:spPr/>
      <dgm:t>
        <a:bodyPr/>
        <a:lstStyle/>
        <a:p>
          <a:endParaRPr lang="zh-TW" altLang="en-US"/>
        </a:p>
      </dgm:t>
    </dgm:pt>
    <dgm:pt modelId="{B79411B3-BF43-4474-B1D8-6DFA1109694B}" type="pres">
      <dgm:prSet presAssocID="{A2A9AE74-5421-4A97-91F6-3E99546E8F43}" presName="rootText" presStyleLbl="node2" presStyleIdx="1" presStyleCnt="2" custScaleX="113663" custLinFactNeighborX="-368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10F867F-3440-43DC-B802-26433220A8F9}" type="pres">
      <dgm:prSet presAssocID="{A2A9AE74-5421-4A97-91F6-3E99546E8F43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CB80381A-D8E9-438E-B356-F596872D7EE9}" type="pres">
      <dgm:prSet presAssocID="{A2A9AE74-5421-4A97-91F6-3E99546E8F43}" presName="hierChild4" presStyleCnt="0"/>
      <dgm:spPr/>
      <dgm:t>
        <a:bodyPr/>
        <a:lstStyle/>
        <a:p>
          <a:endParaRPr lang="zh-TW" altLang="en-US"/>
        </a:p>
      </dgm:t>
    </dgm:pt>
    <dgm:pt modelId="{F5C0C381-D0D8-40B2-9A06-2F58147668D4}" type="pres">
      <dgm:prSet presAssocID="{A2A9AE74-5421-4A97-91F6-3E99546E8F43}" presName="hierChild5" presStyleCnt="0"/>
      <dgm:spPr/>
      <dgm:t>
        <a:bodyPr/>
        <a:lstStyle/>
        <a:p>
          <a:endParaRPr lang="zh-TW" altLang="en-US"/>
        </a:p>
      </dgm:t>
    </dgm:pt>
    <dgm:pt modelId="{11777C88-819C-4041-B2D7-71502B28C04D}" type="pres">
      <dgm:prSet presAssocID="{DD17B8A9-C1F1-4EEC-99A2-5FF1DFA0BC6A}" presName="hierChild3" presStyleCnt="0"/>
      <dgm:spPr/>
      <dgm:t>
        <a:bodyPr/>
        <a:lstStyle/>
        <a:p>
          <a:endParaRPr lang="zh-TW" altLang="en-US"/>
        </a:p>
      </dgm:t>
    </dgm:pt>
  </dgm:ptLst>
  <dgm:cxnLst>
    <dgm:cxn modelId="{7C51B1A2-3002-4218-A2C7-0FBFABAD75F5}" srcId="{DD17B8A9-C1F1-4EEC-99A2-5FF1DFA0BC6A}" destId="{A6C1381D-D7EC-4B82-B01D-A59A62C332A8}" srcOrd="0" destOrd="0" parTransId="{4CB6608F-718A-4785-8A37-F4404EEA006D}" sibTransId="{8B5B9CA4-0441-4690-9CF4-9F70A07E4AAB}"/>
    <dgm:cxn modelId="{D8AB11DC-5C5B-4171-82C3-F2252388DBA5}" type="presOf" srcId="{A4193458-92B3-4040-BD95-D6B8BB92374D}" destId="{FA5CF77B-1975-42B5-AA33-60BFCE5A8400}" srcOrd="0" destOrd="0" presId="urn:microsoft.com/office/officeart/2005/8/layout/orgChart1"/>
    <dgm:cxn modelId="{EEAD93DB-26A5-45FF-9265-E9DD4979C390}" type="presOf" srcId="{A6C1381D-D7EC-4B82-B01D-A59A62C332A8}" destId="{333CFF4B-0056-4728-8865-76C1EB2106A7}" srcOrd="0" destOrd="0" presId="urn:microsoft.com/office/officeart/2005/8/layout/orgChart1"/>
    <dgm:cxn modelId="{01A7A819-D44C-4301-A8C8-285A5BE23CBE}" srcId="{DD17B8A9-C1F1-4EEC-99A2-5FF1DFA0BC6A}" destId="{A2A9AE74-5421-4A97-91F6-3E99546E8F43}" srcOrd="1" destOrd="0" parTransId="{5238077E-B8C6-4430-99B8-21EC91ED10AB}" sibTransId="{97A103D8-2966-4A75-B9C5-654192DB676E}"/>
    <dgm:cxn modelId="{A60A073C-0216-4FB5-B8F5-212BD48CC4D0}" type="presOf" srcId="{5238077E-B8C6-4430-99B8-21EC91ED10AB}" destId="{AC6769D8-C29E-46C9-B610-662A55E16A13}" srcOrd="0" destOrd="0" presId="urn:microsoft.com/office/officeart/2005/8/layout/orgChart1"/>
    <dgm:cxn modelId="{690664CF-E7AE-494C-B5D6-2FADE447D2A7}" type="presOf" srcId="{4CB6608F-718A-4785-8A37-F4404EEA006D}" destId="{ED2C27C5-7710-49B2-BE89-29C38061E6AD}" srcOrd="0" destOrd="0" presId="urn:microsoft.com/office/officeart/2005/8/layout/orgChart1"/>
    <dgm:cxn modelId="{41DE3183-66A1-43BA-AF15-C474230F63F9}" type="presOf" srcId="{DD17B8A9-C1F1-4EEC-99A2-5FF1DFA0BC6A}" destId="{A4C39FF7-75AD-48AE-9A3A-197B72B2BBE9}" srcOrd="1" destOrd="0" presId="urn:microsoft.com/office/officeart/2005/8/layout/orgChart1"/>
    <dgm:cxn modelId="{8AAA4EA4-2966-41DF-B30C-D02544FAD297}" type="presOf" srcId="{A6C1381D-D7EC-4B82-B01D-A59A62C332A8}" destId="{79BA4E5A-0871-4CF3-B34F-D4D2B64B0FCD}" srcOrd="1" destOrd="0" presId="urn:microsoft.com/office/officeart/2005/8/layout/orgChart1"/>
    <dgm:cxn modelId="{8AFC9F5E-90B2-422C-BC8D-F3C81A2C9CBB}" type="presOf" srcId="{A2A9AE74-5421-4A97-91F6-3E99546E8F43}" destId="{C10F867F-3440-43DC-B802-26433220A8F9}" srcOrd="1" destOrd="0" presId="urn:microsoft.com/office/officeart/2005/8/layout/orgChart1"/>
    <dgm:cxn modelId="{2D1875E8-9FA9-40B9-9557-2BDD8A6A8B02}" type="presOf" srcId="{DD17B8A9-C1F1-4EEC-99A2-5FF1DFA0BC6A}" destId="{9E78B874-0718-4A74-B7D7-160A166A99DA}" srcOrd="0" destOrd="0" presId="urn:microsoft.com/office/officeart/2005/8/layout/orgChart1"/>
    <dgm:cxn modelId="{11D3A42D-9634-407C-9A1E-2DF168900AE1}" type="presOf" srcId="{A2A9AE74-5421-4A97-91F6-3E99546E8F43}" destId="{B79411B3-BF43-4474-B1D8-6DFA1109694B}" srcOrd="0" destOrd="0" presId="urn:microsoft.com/office/officeart/2005/8/layout/orgChart1"/>
    <dgm:cxn modelId="{BE301248-85B7-4CC4-992A-55F0F57D5237}" srcId="{A4193458-92B3-4040-BD95-D6B8BB92374D}" destId="{DD17B8A9-C1F1-4EEC-99A2-5FF1DFA0BC6A}" srcOrd="0" destOrd="0" parTransId="{EB258E17-554B-4041-AF79-E4BB10928EF0}" sibTransId="{6D142723-6804-4F4D-846D-563CCA53D89D}"/>
    <dgm:cxn modelId="{72753856-8FB0-45C0-BC83-E00D2BA5BC54}" type="presParOf" srcId="{FA5CF77B-1975-42B5-AA33-60BFCE5A8400}" destId="{9339BB5E-311A-4356-B015-C218B9768505}" srcOrd="0" destOrd="0" presId="urn:microsoft.com/office/officeart/2005/8/layout/orgChart1"/>
    <dgm:cxn modelId="{C274C54A-9421-47AB-BC65-D3EB529360C3}" type="presParOf" srcId="{9339BB5E-311A-4356-B015-C218B9768505}" destId="{D68FE7BE-2BCD-4108-9ABD-79F9770367D1}" srcOrd="0" destOrd="0" presId="urn:microsoft.com/office/officeart/2005/8/layout/orgChart1"/>
    <dgm:cxn modelId="{169A55D6-D70C-4394-B298-1132337C2845}" type="presParOf" srcId="{D68FE7BE-2BCD-4108-9ABD-79F9770367D1}" destId="{9E78B874-0718-4A74-B7D7-160A166A99DA}" srcOrd="0" destOrd="0" presId="urn:microsoft.com/office/officeart/2005/8/layout/orgChart1"/>
    <dgm:cxn modelId="{28E98729-E473-4312-B38B-07E717B35690}" type="presParOf" srcId="{D68FE7BE-2BCD-4108-9ABD-79F9770367D1}" destId="{A4C39FF7-75AD-48AE-9A3A-197B72B2BBE9}" srcOrd="1" destOrd="0" presId="urn:microsoft.com/office/officeart/2005/8/layout/orgChart1"/>
    <dgm:cxn modelId="{3DE402B5-6559-49FB-9F35-6AD956CEFEFE}" type="presParOf" srcId="{9339BB5E-311A-4356-B015-C218B9768505}" destId="{FB78755A-EA8F-4BB3-913C-B713DC57B19C}" srcOrd="1" destOrd="0" presId="urn:microsoft.com/office/officeart/2005/8/layout/orgChart1"/>
    <dgm:cxn modelId="{28BBF7EE-C2F3-43C6-8990-F21749E69B48}" type="presParOf" srcId="{FB78755A-EA8F-4BB3-913C-B713DC57B19C}" destId="{ED2C27C5-7710-49B2-BE89-29C38061E6AD}" srcOrd="0" destOrd="0" presId="urn:microsoft.com/office/officeart/2005/8/layout/orgChart1"/>
    <dgm:cxn modelId="{27E36727-AFAD-45A8-A703-4BFFB1CA67F0}" type="presParOf" srcId="{FB78755A-EA8F-4BB3-913C-B713DC57B19C}" destId="{84EE0316-C728-4340-9D78-8AC286502561}" srcOrd="1" destOrd="0" presId="urn:microsoft.com/office/officeart/2005/8/layout/orgChart1"/>
    <dgm:cxn modelId="{C32657D4-D1F0-4A5E-9AA5-21943BA636C4}" type="presParOf" srcId="{84EE0316-C728-4340-9D78-8AC286502561}" destId="{205C718C-340F-476E-B8BB-D8FFC1A0081C}" srcOrd="0" destOrd="0" presId="urn:microsoft.com/office/officeart/2005/8/layout/orgChart1"/>
    <dgm:cxn modelId="{6D64EE00-ADDB-4318-85B4-DE2097509F72}" type="presParOf" srcId="{205C718C-340F-476E-B8BB-D8FFC1A0081C}" destId="{333CFF4B-0056-4728-8865-76C1EB2106A7}" srcOrd="0" destOrd="0" presId="urn:microsoft.com/office/officeart/2005/8/layout/orgChart1"/>
    <dgm:cxn modelId="{A7434D86-3111-4DF0-9C09-01A5967312DF}" type="presParOf" srcId="{205C718C-340F-476E-B8BB-D8FFC1A0081C}" destId="{79BA4E5A-0871-4CF3-B34F-D4D2B64B0FCD}" srcOrd="1" destOrd="0" presId="urn:microsoft.com/office/officeart/2005/8/layout/orgChart1"/>
    <dgm:cxn modelId="{A3F015A0-18D6-46E7-8E78-02BC8C7893C6}" type="presParOf" srcId="{84EE0316-C728-4340-9D78-8AC286502561}" destId="{687C0A2F-BFE9-40CA-A8D9-7D6DFD0FC2F4}" srcOrd="1" destOrd="0" presId="urn:microsoft.com/office/officeart/2005/8/layout/orgChart1"/>
    <dgm:cxn modelId="{DC37D672-6BEB-446B-BCAC-DE84CBEF24B2}" type="presParOf" srcId="{84EE0316-C728-4340-9D78-8AC286502561}" destId="{F776DD0C-8097-484F-8742-3AC1F40283CD}" srcOrd="2" destOrd="0" presId="urn:microsoft.com/office/officeart/2005/8/layout/orgChart1"/>
    <dgm:cxn modelId="{B7AD95AB-9A07-47A0-B84B-C6B97627E598}" type="presParOf" srcId="{FB78755A-EA8F-4BB3-913C-B713DC57B19C}" destId="{AC6769D8-C29E-46C9-B610-662A55E16A13}" srcOrd="2" destOrd="0" presId="urn:microsoft.com/office/officeart/2005/8/layout/orgChart1"/>
    <dgm:cxn modelId="{8F0937E6-FEDD-4FC3-A274-5685DDBC1CF8}" type="presParOf" srcId="{FB78755A-EA8F-4BB3-913C-B713DC57B19C}" destId="{0CF136AC-5266-4D96-8FE7-E06A5E34683C}" srcOrd="3" destOrd="0" presId="urn:microsoft.com/office/officeart/2005/8/layout/orgChart1"/>
    <dgm:cxn modelId="{37187F0F-CA4F-4CEE-A2AA-7B08EC4D9A42}" type="presParOf" srcId="{0CF136AC-5266-4D96-8FE7-E06A5E34683C}" destId="{EC222242-2C71-4105-BB09-A9B060539806}" srcOrd="0" destOrd="0" presId="urn:microsoft.com/office/officeart/2005/8/layout/orgChart1"/>
    <dgm:cxn modelId="{556D8402-8067-429A-A6C1-C7D62522656E}" type="presParOf" srcId="{EC222242-2C71-4105-BB09-A9B060539806}" destId="{B79411B3-BF43-4474-B1D8-6DFA1109694B}" srcOrd="0" destOrd="0" presId="urn:microsoft.com/office/officeart/2005/8/layout/orgChart1"/>
    <dgm:cxn modelId="{18893BE7-2B32-4C50-BD9B-8941FF2E78D2}" type="presParOf" srcId="{EC222242-2C71-4105-BB09-A9B060539806}" destId="{C10F867F-3440-43DC-B802-26433220A8F9}" srcOrd="1" destOrd="0" presId="urn:microsoft.com/office/officeart/2005/8/layout/orgChart1"/>
    <dgm:cxn modelId="{9ABFCD22-B0F3-432B-B02A-631E6B7476F4}" type="presParOf" srcId="{0CF136AC-5266-4D96-8FE7-E06A5E34683C}" destId="{CB80381A-D8E9-438E-B356-F596872D7EE9}" srcOrd="1" destOrd="0" presId="urn:microsoft.com/office/officeart/2005/8/layout/orgChart1"/>
    <dgm:cxn modelId="{59609556-D9F2-4178-BB39-18AA8E885604}" type="presParOf" srcId="{0CF136AC-5266-4D96-8FE7-E06A5E34683C}" destId="{F5C0C381-D0D8-40B2-9A06-2F58147668D4}" srcOrd="2" destOrd="0" presId="urn:microsoft.com/office/officeart/2005/8/layout/orgChart1"/>
    <dgm:cxn modelId="{920A53CC-3FE1-48E5-903C-FA69EB1BD493}" type="presParOf" srcId="{9339BB5E-311A-4356-B015-C218B9768505}" destId="{11777C88-819C-4041-B2D7-71502B28C04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91017-68FC-4DB4-A48F-9D9D16506F36}">
      <dsp:nvSpPr>
        <dsp:cNvPr id="0" name=""/>
        <dsp:cNvSpPr/>
      </dsp:nvSpPr>
      <dsp:spPr>
        <a:xfrm>
          <a:off x="0" y="39717"/>
          <a:ext cx="8229600" cy="585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Acoustic phonetics: an overview</a:t>
          </a:r>
          <a:endParaRPr lang="zh-TW" sz="2500" b="1" kern="1200"/>
        </a:p>
      </dsp:txBody>
      <dsp:txXfrm>
        <a:off x="28557" y="68274"/>
        <a:ext cx="8172486" cy="527886"/>
      </dsp:txXfrm>
    </dsp:sp>
    <dsp:sp modelId="{7FBDE508-1238-4746-A645-2DB61F6FCFFB}">
      <dsp:nvSpPr>
        <dsp:cNvPr id="0" name=""/>
        <dsp:cNvSpPr/>
      </dsp:nvSpPr>
      <dsp:spPr>
        <a:xfrm>
          <a:off x="0" y="696717"/>
          <a:ext cx="8229600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Basic acoustics</a:t>
          </a:r>
          <a:endParaRPr lang="zh-TW" sz="2500" b="1" kern="1200" dirty="0"/>
        </a:p>
      </dsp:txBody>
      <dsp:txXfrm>
        <a:off x="28557" y="725274"/>
        <a:ext cx="8172486" cy="527886"/>
      </dsp:txXfrm>
    </dsp:sp>
    <dsp:sp modelId="{633AA2AA-2326-42FA-92C3-79E70393D15F}">
      <dsp:nvSpPr>
        <dsp:cNvPr id="0" name=""/>
        <dsp:cNvSpPr/>
      </dsp:nvSpPr>
      <dsp:spPr>
        <a:xfrm>
          <a:off x="0" y="1281717"/>
          <a:ext cx="8229600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Basic properties of sound waves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Periodicity and Fourier transform</a:t>
          </a:r>
          <a:endParaRPr lang="zh-TW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Acoustic vs. auditory properties</a:t>
          </a:r>
          <a:endParaRPr lang="zh-TW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Visualization: waveform, spectrum, spectrogram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Standing waves, harmonics, and resonance</a:t>
          </a:r>
          <a:endParaRPr lang="zh-TW" sz="2000" kern="1200" dirty="0"/>
        </a:p>
      </dsp:txBody>
      <dsp:txXfrm>
        <a:off x="0" y="1281717"/>
        <a:ext cx="8229600" cy="1656000"/>
      </dsp:txXfrm>
    </dsp:sp>
    <dsp:sp modelId="{FE3D28BD-6371-449C-B25D-9D758EEB4681}">
      <dsp:nvSpPr>
        <dsp:cNvPr id="0" name=""/>
        <dsp:cNvSpPr/>
      </dsp:nvSpPr>
      <dsp:spPr>
        <a:xfrm>
          <a:off x="0" y="2937717"/>
          <a:ext cx="8229600" cy="585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Three acoustic models</a:t>
          </a:r>
          <a:endParaRPr lang="zh-TW" sz="2500" b="1" kern="1200" dirty="0"/>
        </a:p>
      </dsp:txBody>
      <dsp:txXfrm>
        <a:off x="28557" y="2966274"/>
        <a:ext cx="8172486" cy="527886"/>
      </dsp:txXfrm>
    </dsp:sp>
    <dsp:sp modelId="{2EDEDF47-E181-467A-A591-A8268370507A}">
      <dsp:nvSpPr>
        <dsp:cNvPr id="0" name=""/>
        <dsp:cNvSpPr/>
      </dsp:nvSpPr>
      <dsp:spPr>
        <a:xfrm>
          <a:off x="0" y="3522717"/>
          <a:ext cx="8229600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Source-filter theory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Tube models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Perturbation theory</a:t>
          </a:r>
          <a:endParaRPr lang="zh-TW" sz="2000" kern="1200" dirty="0"/>
        </a:p>
      </dsp:txBody>
      <dsp:txXfrm>
        <a:off x="0" y="3522717"/>
        <a:ext cx="8229600" cy="983250"/>
      </dsp:txXfrm>
    </dsp:sp>
    <dsp:sp modelId="{B4FE1AC9-0437-4570-A605-55EC3CC5B50A}">
      <dsp:nvSpPr>
        <dsp:cNvPr id="0" name=""/>
        <dsp:cNvSpPr/>
      </dsp:nvSpPr>
      <dsp:spPr>
        <a:xfrm>
          <a:off x="0" y="4505967"/>
          <a:ext cx="8229600" cy="585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Acoustic properties of speech sounds</a:t>
          </a:r>
          <a:endParaRPr lang="zh-TW" sz="2500" b="1" kern="1200" dirty="0"/>
        </a:p>
      </dsp:txBody>
      <dsp:txXfrm>
        <a:off x="28557" y="4534524"/>
        <a:ext cx="8172486" cy="527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FF051-7AD8-446A-9B25-5B9AC6A47E95}">
      <dsp:nvSpPr>
        <dsp:cNvPr id="0" name=""/>
        <dsp:cNvSpPr/>
      </dsp:nvSpPr>
      <dsp:spPr>
        <a:xfrm>
          <a:off x="40" y="22867"/>
          <a:ext cx="3845569" cy="10455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Taxonomic phonetics </a:t>
          </a:r>
          <a:br>
            <a:rPr lang="en-US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分類的語音學</a:t>
          </a:r>
          <a:endParaRPr lang="zh-TW" sz="2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" y="22867"/>
        <a:ext cx="3845569" cy="1045574"/>
      </dsp:txXfrm>
    </dsp:sp>
    <dsp:sp modelId="{AE28CB92-C6E8-4BE4-965F-8444CC3096E5}">
      <dsp:nvSpPr>
        <dsp:cNvPr id="0" name=""/>
        <dsp:cNvSpPr/>
      </dsp:nvSpPr>
      <dsp:spPr>
        <a:xfrm>
          <a:off x="40" y="1068442"/>
          <a:ext cx="3845569" cy="34092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300" b="1" kern="1200" dirty="0" smtClean="0"/>
            <a:t>Description</a:t>
          </a:r>
          <a:endParaRPr lang="zh-TW" sz="2300" b="1" kern="1200" dirty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300" b="0" kern="1200" dirty="0" smtClean="0"/>
            <a:t>Articulatory </a:t>
          </a:r>
          <a:br>
            <a:rPr lang="en-US" altLang="zh-TW" sz="2300" b="0" kern="1200" dirty="0" smtClean="0"/>
          </a:br>
          <a:r>
            <a:rPr lang="en-US" altLang="zh-TW" sz="2300" b="0" kern="1200" dirty="0" smtClean="0"/>
            <a:t>(&amp; acoustic) properties</a:t>
          </a:r>
          <a:endParaRPr lang="zh-TW" sz="2300" b="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Classification</a:t>
          </a:r>
          <a:endParaRPr lang="zh-TW" sz="2300" b="1" kern="1200" dirty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300" b="0" kern="1200" dirty="0" smtClean="0"/>
            <a:t>Labels</a:t>
          </a:r>
          <a:endParaRPr lang="zh-TW" sz="2300" b="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Transcription</a:t>
          </a:r>
          <a:endParaRPr lang="zh-TW" sz="2300" b="1" kern="1200" dirty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Ear training</a:t>
          </a:r>
          <a:endParaRPr lang="zh-TW" sz="2300" kern="1200" dirty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Mouth training</a:t>
          </a:r>
          <a:br>
            <a:rPr lang="en-US" sz="2300" kern="1200" dirty="0" smtClean="0"/>
          </a:br>
          <a:r>
            <a:rPr lang="en-US" sz="2300" kern="1200" dirty="0" smtClean="0"/>
            <a:t>(“Articulatory”)</a:t>
          </a:r>
          <a:endParaRPr lang="zh-TW" sz="2300" kern="1200" dirty="0"/>
        </a:p>
      </dsp:txBody>
      <dsp:txXfrm>
        <a:off x="40" y="1068442"/>
        <a:ext cx="3845569" cy="3409289"/>
      </dsp:txXfrm>
    </dsp:sp>
    <dsp:sp modelId="{82CC341D-B303-4E3B-9714-48DC779CAC64}">
      <dsp:nvSpPr>
        <dsp:cNvPr id="0" name=""/>
        <dsp:cNvSpPr/>
      </dsp:nvSpPr>
      <dsp:spPr>
        <a:xfrm>
          <a:off x="4383989" y="22867"/>
          <a:ext cx="3845569" cy="1045574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Scientific phonetics</a:t>
          </a:r>
          <a:r>
            <a:rPr lang="zh-TW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TW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科學的語音學</a:t>
          </a:r>
          <a:endParaRPr lang="zh-TW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83989" y="22867"/>
        <a:ext cx="3845569" cy="1045574"/>
      </dsp:txXfrm>
    </dsp:sp>
    <dsp:sp modelId="{192E0650-E34B-4005-89BD-A34DDFEBE6B8}">
      <dsp:nvSpPr>
        <dsp:cNvPr id="0" name=""/>
        <dsp:cNvSpPr/>
      </dsp:nvSpPr>
      <dsp:spPr>
        <a:xfrm>
          <a:off x="4382720" y="1081261"/>
          <a:ext cx="3845569" cy="3409289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600" kern="1200" dirty="0" smtClean="0"/>
            <a:t>A.k.a. speech science</a:t>
          </a:r>
          <a:endParaRPr lang="zh-TW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Experimental studies</a:t>
          </a:r>
          <a:endParaRPr lang="zh-TW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Data analysis</a:t>
          </a:r>
          <a:endParaRPr lang="zh-TW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Instruments</a:t>
          </a:r>
          <a:endParaRPr lang="zh-TW" sz="2600" kern="1200" dirty="0"/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Palatography</a:t>
          </a:r>
          <a:r>
            <a:rPr lang="en-US" sz="2600" kern="1200" dirty="0" smtClean="0"/>
            <a:t> (PG)</a:t>
          </a:r>
          <a:endParaRPr lang="zh-TW" sz="2600" kern="1200" dirty="0"/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fMRI, Ultrasound</a:t>
          </a:r>
          <a:endParaRPr lang="zh-TW" sz="260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Electroglottograph</a:t>
          </a:r>
          <a:r>
            <a:rPr lang="en-US" sz="2200" kern="1200" dirty="0" smtClean="0"/>
            <a:t> (EGG)</a:t>
          </a:r>
          <a:endParaRPr lang="zh-TW" sz="2200" kern="1200" dirty="0"/>
        </a:p>
      </dsp:txBody>
      <dsp:txXfrm>
        <a:off x="4382720" y="1081261"/>
        <a:ext cx="3845569" cy="3409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91017-68FC-4DB4-A48F-9D9D16506F36}">
      <dsp:nvSpPr>
        <dsp:cNvPr id="0" name=""/>
        <dsp:cNvSpPr/>
      </dsp:nvSpPr>
      <dsp:spPr>
        <a:xfrm>
          <a:off x="0" y="39717"/>
          <a:ext cx="8229600" cy="585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Acoustic phonetics: an overview</a:t>
          </a:r>
          <a:endParaRPr lang="zh-TW" sz="2500" b="1" kern="1200"/>
        </a:p>
      </dsp:txBody>
      <dsp:txXfrm>
        <a:off x="28557" y="68274"/>
        <a:ext cx="8172486" cy="527886"/>
      </dsp:txXfrm>
    </dsp:sp>
    <dsp:sp modelId="{7FBDE508-1238-4746-A645-2DB61F6FCFFB}">
      <dsp:nvSpPr>
        <dsp:cNvPr id="0" name=""/>
        <dsp:cNvSpPr/>
      </dsp:nvSpPr>
      <dsp:spPr>
        <a:xfrm>
          <a:off x="0" y="696717"/>
          <a:ext cx="8229600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Basic acoustics</a:t>
          </a:r>
          <a:endParaRPr lang="zh-TW" sz="2500" b="1" kern="1200" dirty="0"/>
        </a:p>
      </dsp:txBody>
      <dsp:txXfrm>
        <a:off x="28557" y="725274"/>
        <a:ext cx="8172486" cy="527886"/>
      </dsp:txXfrm>
    </dsp:sp>
    <dsp:sp modelId="{633AA2AA-2326-42FA-92C3-79E70393D15F}">
      <dsp:nvSpPr>
        <dsp:cNvPr id="0" name=""/>
        <dsp:cNvSpPr/>
      </dsp:nvSpPr>
      <dsp:spPr>
        <a:xfrm>
          <a:off x="0" y="1281717"/>
          <a:ext cx="8229600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Basic properties of sound waves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Periodicity and Fourier transform</a:t>
          </a:r>
          <a:endParaRPr lang="zh-TW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Acoustic vs. auditory properties</a:t>
          </a:r>
          <a:endParaRPr lang="zh-TW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Visualization: waveform, spectrum, spectrogram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Standing waves, harmonics, and resonance</a:t>
          </a:r>
          <a:endParaRPr lang="zh-TW" sz="2000" kern="1200" dirty="0"/>
        </a:p>
      </dsp:txBody>
      <dsp:txXfrm>
        <a:off x="0" y="1281717"/>
        <a:ext cx="8229600" cy="1656000"/>
      </dsp:txXfrm>
    </dsp:sp>
    <dsp:sp modelId="{FE3D28BD-6371-449C-B25D-9D758EEB4681}">
      <dsp:nvSpPr>
        <dsp:cNvPr id="0" name=""/>
        <dsp:cNvSpPr/>
      </dsp:nvSpPr>
      <dsp:spPr>
        <a:xfrm>
          <a:off x="0" y="2937717"/>
          <a:ext cx="8229600" cy="585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Three acoustic models</a:t>
          </a:r>
          <a:endParaRPr lang="zh-TW" sz="2500" b="1" kern="1200" dirty="0"/>
        </a:p>
      </dsp:txBody>
      <dsp:txXfrm>
        <a:off x="28557" y="2966274"/>
        <a:ext cx="8172486" cy="527886"/>
      </dsp:txXfrm>
    </dsp:sp>
    <dsp:sp modelId="{2EDEDF47-E181-467A-A591-A8268370507A}">
      <dsp:nvSpPr>
        <dsp:cNvPr id="0" name=""/>
        <dsp:cNvSpPr/>
      </dsp:nvSpPr>
      <dsp:spPr>
        <a:xfrm>
          <a:off x="0" y="3522717"/>
          <a:ext cx="8229600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Source-filter theory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Tube models</a:t>
          </a:r>
          <a:endParaRPr lang="zh-TW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000" kern="1200" dirty="0" smtClean="0"/>
            <a:t>Perturbation theory</a:t>
          </a:r>
          <a:endParaRPr lang="zh-TW" sz="2000" kern="1200" dirty="0"/>
        </a:p>
      </dsp:txBody>
      <dsp:txXfrm>
        <a:off x="0" y="3522717"/>
        <a:ext cx="8229600" cy="983250"/>
      </dsp:txXfrm>
    </dsp:sp>
    <dsp:sp modelId="{B4FE1AC9-0437-4570-A605-55EC3CC5B50A}">
      <dsp:nvSpPr>
        <dsp:cNvPr id="0" name=""/>
        <dsp:cNvSpPr/>
      </dsp:nvSpPr>
      <dsp:spPr>
        <a:xfrm>
          <a:off x="0" y="4505967"/>
          <a:ext cx="8229600" cy="585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Acoustic properties of speech sounds</a:t>
          </a:r>
          <a:endParaRPr lang="zh-TW" sz="2500" b="1" kern="1200" dirty="0"/>
        </a:p>
      </dsp:txBody>
      <dsp:txXfrm>
        <a:off x="28557" y="4534524"/>
        <a:ext cx="8172486" cy="527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769D8-C29E-46C9-B610-662A55E16A13}">
      <dsp:nvSpPr>
        <dsp:cNvPr id="0" name=""/>
        <dsp:cNvSpPr/>
      </dsp:nvSpPr>
      <dsp:spPr>
        <a:xfrm>
          <a:off x="3677616" y="1227501"/>
          <a:ext cx="1560166" cy="514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70"/>
              </a:lnTo>
              <a:lnTo>
                <a:pt x="1560166" y="257370"/>
              </a:lnTo>
              <a:lnTo>
                <a:pt x="1560166" y="51474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C27C5-7710-49B2-BE89-29C38061E6AD}">
      <dsp:nvSpPr>
        <dsp:cNvPr id="0" name=""/>
        <dsp:cNvSpPr/>
      </dsp:nvSpPr>
      <dsp:spPr>
        <a:xfrm>
          <a:off x="2027223" y="1227501"/>
          <a:ext cx="1650392" cy="514740"/>
        </a:xfrm>
        <a:custGeom>
          <a:avLst/>
          <a:gdLst/>
          <a:ahLst/>
          <a:cxnLst/>
          <a:rect l="0" t="0" r="0" b="0"/>
          <a:pathLst>
            <a:path>
              <a:moveTo>
                <a:pt x="1650392" y="0"/>
              </a:moveTo>
              <a:lnTo>
                <a:pt x="1650392" y="257370"/>
              </a:lnTo>
              <a:lnTo>
                <a:pt x="0" y="257370"/>
              </a:lnTo>
              <a:lnTo>
                <a:pt x="0" y="51474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8B874-0718-4A74-B7D7-160A166A99DA}">
      <dsp:nvSpPr>
        <dsp:cNvPr id="0" name=""/>
        <dsp:cNvSpPr/>
      </dsp:nvSpPr>
      <dsp:spPr>
        <a:xfrm>
          <a:off x="2224552" y="1928"/>
          <a:ext cx="2906127" cy="1225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聲源─濾波理論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Source-filter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4552" y="1928"/>
        <a:ext cx="2906127" cy="1225572"/>
      </dsp:txXfrm>
    </dsp:sp>
    <dsp:sp modelId="{333CFF4B-0056-4728-8865-76C1EB2106A7}">
      <dsp:nvSpPr>
        <dsp:cNvPr id="0" name=""/>
        <dsp:cNvSpPr/>
      </dsp:nvSpPr>
      <dsp:spPr>
        <a:xfrm>
          <a:off x="634200" y="1742241"/>
          <a:ext cx="2786045" cy="12255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節管模型</a:t>
          </a: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 Models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4200" y="1742241"/>
        <a:ext cx="2786045" cy="1225572"/>
      </dsp:txXfrm>
    </dsp:sp>
    <dsp:sp modelId="{B79411B3-BF43-4474-B1D8-6DFA1109694B}">
      <dsp:nvSpPr>
        <dsp:cNvPr id="0" name=""/>
        <dsp:cNvSpPr/>
      </dsp:nvSpPr>
      <dsp:spPr>
        <a:xfrm>
          <a:off x="3844759" y="1742241"/>
          <a:ext cx="2786045" cy="12255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擾動理論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Perturbation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4759" y="1742241"/>
        <a:ext cx="2786045" cy="1225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A6A07-1719-4D0B-B6B7-F94FD9E1ED4D}" type="datetimeFigureOut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3B6D-67E6-41BD-8EE2-F8FF8BEAF3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5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19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1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67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293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406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6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3B6D-67E6-41BD-8EE2-F8FF8BEAF371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25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2EA9A-F22A-4C9E-B5E5-BEC104BC5285}" type="datetime1">
              <a:rPr lang="zh-TW" altLang="en-US" smtClean="0"/>
              <a:t>20/03/07 Saturday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454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C0F-9E1A-46D9-906D-6911120F4796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95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7A81-0063-4BD7-A763-98F9EF4BB7DA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43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4CFA-9F39-461D-9375-4AECFC2A336C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8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41AD-85E7-45E8-A617-17B42D285A45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74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4A7D-7DA9-4A41-8F04-792C4BA17994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57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FD07-D78C-4C8C-A5CC-6B9C4121352A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35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0F6E-DB2D-4115-814B-25A34BDAC92F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25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35B0-EEC3-44CB-87AF-81F042CB868B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12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4E3-0FFA-4627-964C-DE0B06AC645C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65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20F6-8A4A-40A2-9E74-3E3080C4E501}" type="datetime1">
              <a:rPr lang="zh-TW" altLang="en-US" smtClean="0"/>
              <a:t>20/03/07 Saturday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15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8612" y="0"/>
            <a:ext cx="9162612" cy="4586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548616"/>
            <a:ext cx="8229600" cy="81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448736"/>
            <a:ext cx="8229600" cy="495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22300" y="64843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ejaVu Sans Condensed" panose="020B0606030804020204" pitchFamily="34" charset="0"/>
                <a:cs typeface="DejaVu Sans Condensed" panose="020B0606030804020204" pitchFamily="34" charset="0"/>
              </a:defRPr>
            </a:lvl1pPr>
          </a:lstStyle>
          <a:p>
            <a:fld id="{5BF9FF94-DE88-41F6-B31C-5D02C5B7BB74}" type="datetime1">
              <a:rPr lang="zh-TW" altLang="en-US" smtClean="0"/>
              <a:t>20/03/07 Saturday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61412" y="648433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ejaVu Sans Condensed" panose="020B0606030804020204" pitchFamily="34" charset="0"/>
                <a:cs typeface="DejaVu Sans Condensed" panose="020B0606030804020204" pitchFamily="34" charset="0"/>
              </a:defRPr>
            </a:lvl1pPr>
          </a:lstStyle>
          <a:p>
            <a:r>
              <a:rPr lang="en-US" altLang="zh-TW" smtClean="0"/>
              <a:t>Phonetics: the sounds of language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442516" y="46739"/>
            <a:ext cx="630084" cy="365125"/>
          </a:xfrm>
          <a:prstGeom prst="rect">
            <a:avLst/>
          </a:prstGeom>
          <a:ln w="15875">
            <a:solidFill>
              <a:schemeClr val="bg1"/>
            </a:solidFill>
          </a:ln>
          <a:effectLst>
            <a:outerShdw blurRad="25400" dist="12700" dir="2700000" algn="tl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effectLst/>
                <a:latin typeface="DejaVu Sans Condensed" panose="020B0606030804020204" pitchFamily="34" charset="0"/>
                <a:cs typeface="DejaVu Sans Condensed" panose="020B0606030804020204" pitchFamily="34" charset="0"/>
              </a:defRPr>
            </a:lvl1pPr>
          </a:lstStyle>
          <a:p>
            <a:fld id="{0AFC63E9-788F-47E1-8483-66C40E435A3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1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DejaVu Sans Condensed" panose="020B0606030804020204" pitchFamily="34" charset="0"/>
          <a:ea typeface="+mj-ea"/>
          <a:cs typeface="DejaVu Sans Condensed" panose="020B06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DejaVu Sans Condensed" panose="020B0606030804020204" pitchFamily="34" charset="0"/>
          <a:ea typeface="+mn-ea"/>
          <a:cs typeface="DejaVu Sans Condensed" panose="020B06060308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DejaVu Sans Condensed" panose="020B0606030804020204" pitchFamily="34" charset="0"/>
          <a:ea typeface="+mn-ea"/>
          <a:cs typeface="DejaVu Sans Condensed" panose="020B06060308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/>
        </a:buClr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DejaVu Sans Condensed" panose="020B0606030804020204" pitchFamily="34" charset="0"/>
          <a:ea typeface="+mn-ea"/>
          <a:cs typeface="DejaVu Sans Condensed" panose="020B06060308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DejaVu Sans Condensed" panose="020B0606030804020204" pitchFamily="34" charset="0"/>
          <a:ea typeface="+mn-ea"/>
          <a:cs typeface="DejaVu Sans Condensed" panose="020B06060308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DejaVu Sans Condensed" panose="020B0606030804020204" pitchFamily="34" charset="0"/>
          <a:ea typeface="+mn-ea"/>
          <a:cs typeface="DejaVu Sans Condensed" panose="020B06060308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playlist?list=PLbKSbFnKYVY2Svh4JERzDT1WjeTxykiM0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homepage.ntu.edu.tw/~karchun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playlist?list=PLRIMXVU7SGRJwPnGUNly2eyISuF5iFwCv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cs.psu.edu/drussell/demos.html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junyiacademy.org/junyi-science/middle-school-physics-chemistry/s4zpd-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junyiacademy.org/junyi-science/junyi-physics/junyi-waves-1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hyperlink" Target="https://youtu.be/Akl1GLZcfgQ" TargetMode="External"/><Relationship Id="rId26" Type="http://schemas.openxmlformats.org/officeDocument/2006/relationships/hyperlink" Target="https://www.youtube.com/channel/UCVXstWyJeO6No3jYELxYrjg" TargetMode="External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hyperlink" Target="https://youtu.be/lAEIrown7GI" TargetMode="Externa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microsoft.com/office/2007/relationships/hdphoto" Target="../media/hdphoto2.wdp"/><Relationship Id="rId2" Type="http://schemas.openxmlformats.org/officeDocument/2006/relationships/hyperlink" Target="https://youtu.be/mqPUfBE4UMQ" TargetMode="External"/><Relationship Id="rId16" Type="http://schemas.openxmlformats.org/officeDocument/2006/relationships/hyperlink" Target="https://youtu.be/U7BTYMJ2_7w" TargetMode="External"/><Relationship Id="rId20" Type="http://schemas.openxmlformats.org/officeDocument/2006/relationships/hyperlink" Target="https://youtu.be/W_UyQqiocCw" TargetMode="Externa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qSztFE--FuA" TargetMode="External"/><Relationship Id="rId11" Type="http://schemas.openxmlformats.org/officeDocument/2006/relationships/image" Target="../media/image14.png"/><Relationship Id="rId24" Type="http://schemas.openxmlformats.org/officeDocument/2006/relationships/hyperlink" Target="https://youtu.be/OTG_oj_uVKg" TargetMode="External"/><Relationship Id="rId32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hyperlink" Target="https://youtu.be/IaD-AsurQXg" TargetMode="External"/><Relationship Id="rId10" Type="http://schemas.openxmlformats.org/officeDocument/2006/relationships/hyperlink" Target="https://youtu.be/rpZV2YO4LJA" TargetMode="Externa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hyperlink" Target="https://youtu.be/p6f__AYhqUA" TargetMode="External"/><Relationship Id="rId9" Type="http://schemas.openxmlformats.org/officeDocument/2006/relationships/image" Target="../media/image13.png"/><Relationship Id="rId14" Type="http://schemas.openxmlformats.org/officeDocument/2006/relationships/hyperlink" Target="https://youtu.be/X88XH7SLdZo" TargetMode="External"/><Relationship Id="rId22" Type="http://schemas.openxmlformats.org/officeDocument/2006/relationships/hyperlink" Target="https://youtu.be/U55KRu68ls8" TargetMode="External"/><Relationship Id="rId27" Type="http://schemas.openxmlformats.org/officeDocument/2006/relationships/image" Target="../media/image22.png"/><Relationship Id="rId30" Type="http://schemas.openxmlformats.org/officeDocument/2006/relationships/hyperlink" Target="https://youtu.be/Zp8Q3wJKKhA" TargetMode="External"/><Relationship Id="rId8" Type="http://schemas.openxmlformats.org/officeDocument/2006/relationships/hyperlink" Target="https://youtu.be/0iJmDhNocaQ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ifnTkTd6fu8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moseleytw.com/uploads/1/6/0/4/16043318/103_83_u3.pdf" TargetMode="Externa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ekpng.com/png/full/280-2800688_pix-1fig7-sound-wave-pressure-wave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desmos.com/calculator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omepage.ntu.edu.tw/~karchung/Phonetics%20II%20page%20sixteen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.ntu.edu.tw/~karchung/Phonetics%20II%20page%20thirteen.htm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LzSIQbSX1U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youtu.be/cnH2ltfW48U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youtu.be/tgQraC2Y2n4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iJmDhNocaQ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8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8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t.phys.unsw.edu.au/jw/graphics/voice3.gif" TargetMode="External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ipsa-lab.grenoble-inp.fr/~annemie.vanhirtum/_publi/Arnela_JASA2016.pdf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6.wdp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s.psu.edu/drussell/demos/standingwaves/standingwaves.html?fbclid=IwAR3R3pEkbjew8GbpIRydtok-Ke21y8wiS8UDqNOfsJyXn4VozrTh5IhFEBA" TargetMode="External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s.psu.edu/drussell/demos/standingwaves/standingwaves.html?fbclid=IwAR3R3pEkbjew8GbpIRydtok-Ke21y8wiS8UDqNOfsJyXn4VozrTh5IhFEBA" TargetMode="External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70497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Phonetics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b="0" dirty="0" smtClean="0"/>
              <a:t>the sounds of language</a:t>
            </a:r>
            <a:endParaRPr lang="zh-TW" altLang="en-US" b="0" dirty="0">
              <a:ea typeface="DejaVu Sans Condensed" panose="020B0606030804020204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520" y="4426272"/>
            <a:ext cx="7200960" cy="1523064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Roger Cheng-yen Liu</a:t>
            </a:r>
          </a:p>
          <a:p>
            <a:r>
              <a:rPr lang="en-US" altLang="zh-TW" dirty="0" smtClean="0"/>
              <a:t>TA session for Articulatory Phonetics, </a:t>
            </a:r>
            <a:r>
              <a:rPr lang="en-US" altLang="zh-TW" dirty="0" err="1" smtClean="0"/>
              <a:t>F2019</a:t>
            </a:r>
            <a:endParaRPr lang="en-US" altLang="zh-TW" dirty="0" smtClean="0"/>
          </a:p>
          <a:p>
            <a:r>
              <a:rPr lang="en-US" altLang="zh-TW" dirty="0" smtClean="0"/>
              <a:t>Dec. 10, 2019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42516" y="46739"/>
            <a:ext cx="630084" cy="365125"/>
          </a:xfrm>
        </p:spPr>
        <p:txBody>
          <a:bodyPr/>
          <a:lstStyle/>
          <a:p>
            <a:fld id="{0AFC63E9-788F-47E1-8483-66C40E435A3E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84" y="1088688"/>
            <a:ext cx="3240432" cy="1599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7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Khan Academy: Sound </a:t>
            </a:r>
            <a:r>
              <a:rPr lang="en-US" altLang="zh-TW" baseline="-25000" dirty="0" smtClean="0"/>
              <a:t>[in English]</a:t>
            </a:r>
            <a:endParaRPr lang="zh-TW" altLang="en-US" baseline="-2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" y="1358724"/>
            <a:ext cx="7561008" cy="535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3131808" y="1358724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131808" y="1982676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131808" y="2606628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131808" y="5726388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131808" y="6350337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6" y="1438428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Lateral approximants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100</a:t>
            </a:fld>
            <a:endParaRPr lang="zh-TW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63" y="638629"/>
            <a:ext cx="3044956" cy="342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20" y="4140269"/>
            <a:ext cx="5310708" cy="23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2708904"/>
            <a:ext cx="2738397" cy="367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Anti-formants appear at approx.</a:t>
            </a:r>
            <a:br>
              <a:rPr lang="en-US" altLang="zh-TW" sz="2400" dirty="0" smtClean="0"/>
            </a:br>
            <a:r>
              <a:rPr lang="en-US" altLang="zh-TW" sz="2400" dirty="0" smtClean="0"/>
              <a:t>850, 2000, and 3400 Hz, attenuating </a:t>
            </a:r>
            <a:br>
              <a:rPr lang="en-US" altLang="zh-TW" sz="2400" dirty="0" smtClean="0"/>
            </a:br>
            <a:r>
              <a:rPr lang="en-US" altLang="zh-TW" sz="2400" dirty="0" err="1" smtClean="0"/>
              <a:t>F2</a:t>
            </a:r>
            <a:r>
              <a:rPr lang="en-US" altLang="zh-TW" sz="2400" dirty="0" smtClean="0"/>
              <a:t> &amp; </a:t>
            </a:r>
            <a:r>
              <a:rPr lang="en-US" altLang="zh-TW" sz="2400" dirty="0" err="1" smtClean="0"/>
              <a:t>F4</a:t>
            </a:r>
            <a:r>
              <a:rPr lang="en-US" altLang="zh-TW" sz="2400" dirty="0" smtClean="0"/>
              <a:t>, relative to </a:t>
            </a:r>
            <a:r>
              <a:rPr lang="en-US" altLang="zh-TW" sz="2400" dirty="0" err="1" smtClean="0"/>
              <a:t>F1</a:t>
            </a:r>
            <a:r>
              <a:rPr lang="en-US" altLang="zh-TW" sz="2400" dirty="0" smtClean="0"/>
              <a:t> and </a:t>
            </a:r>
            <a:r>
              <a:rPr lang="en-US" altLang="zh-TW" sz="2400" dirty="0" err="1" smtClean="0"/>
              <a:t>F3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331568" y="6275287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821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Nasalized vowels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4294824" cy="4950660"/>
          </a:xfrm>
        </p:spPr>
        <p:txBody>
          <a:bodyPr>
            <a:normAutofit/>
          </a:bodyPr>
          <a:lstStyle/>
          <a:p>
            <a:r>
              <a:rPr lang="en-US" altLang="zh-TW" sz="2200" dirty="0" smtClean="0"/>
              <a:t>Anti-formants</a:t>
            </a:r>
          </a:p>
          <a:p>
            <a:r>
              <a:rPr lang="en-US" altLang="zh-TW" sz="2200" dirty="0" smtClean="0"/>
              <a:t>Lower amplitude</a:t>
            </a:r>
          </a:p>
          <a:p>
            <a:r>
              <a:rPr lang="en-US" altLang="zh-TW" sz="2200" dirty="0" smtClean="0"/>
              <a:t>Wider formant bandwidths</a:t>
            </a:r>
          </a:p>
          <a:p>
            <a:r>
              <a:rPr lang="en-US" altLang="zh-TW" sz="2200" dirty="0" smtClean="0"/>
              <a:t>Low-frequency nasal formant</a:t>
            </a:r>
          </a:p>
          <a:p>
            <a:r>
              <a:rPr lang="en-US" altLang="zh-TW" sz="2200" dirty="0" smtClean="0"/>
              <a:t>Higher energy in the second harmonic (</a:t>
            </a:r>
            <a:r>
              <a:rPr lang="en-US" altLang="zh-TW" sz="2200" dirty="0" err="1" smtClean="0"/>
              <a:t>H2</a:t>
            </a:r>
            <a:r>
              <a:rPr lang="en-US" altLang="zh-TW" sz="2200" dirty="0" smtClean="0"/>
              <a:t>)</a:t>
            </a:r>
            <a:endParaRPr lang="zh-TW" altLang="en-US" sz="2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101</a:t>
            </a:fld>
            <a:endParaRPr lang="zh-TW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6" y="728640"/>
            <a:ext cx="3781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79" y="4779180"/>
            <a:ext cx="5024927" cy="16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手繪多邊形 5"/>
          <p:cNvSpPr/>
          <p:nvPr/>
        </p:nvSpPr>
        <p:spPr>
          <a:xfrm>
            <a:off x="5286375" y="1200233"/>
            <a:ext cx="3028743" cy="3276517"/>
          </a:xfrm>
          <a:custGeom>
            <a:avLst/>
            <a:gdLst>
              <a:gd name="connsiteX0" fmla="*/ 2286000 w 3028743"/>
              <a:gd name="connsiteY0" fmla="*/ 3276517 h 3276517"/>
              <a:gd name="connsiteX1" fmla="*/ 2933700 w 3028743"/>
              <a:gd name="connsiteY1" fmla="*/ 2047792 h 3276517"/>
              <a:gd name="connsiteX2" fmla="*/ 2924175 w 3028743"/>
              <a:gd name="connsiteY2" fmla="*/ 790492 h 3276517"/>
              <a:gd name="connsiteX3" fmla="*/ 1981200 w 3028743"/>
              <a:gd name="connsiteY3" fmla="*/ 104692 h 3276517"/>
              <a:gd name="connsiteX4" fmla="*/ 666750 w 3028743"/>
              <a:gd name="connsiteY4" fmla="*/ 57067 h 3276517"/>
              <a:gd name="connsiteX5" fmla="*/ 0 w 3028743"/>
              <a:gd name="connsiteY5" fmla="*/ 638092 h 32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8743" h="3276517">
                <a:moveTo>
                  <a:pt x="2286000" y="3276517"/>
                </a:moveTo>
                <a:cubicBezTo>
                  <a:pt x="2556669" y="2869323"/>
                  <a:pt x="2827338" y="2462129"/>
                  <a:pt x="2933700" y="2047792"/>
                </a:cubicBezTo>
                <a:cubicBezTo>
                  <a:pt x="3040062" y="1633455"/>
                  <a:pt x="3082925" y="1114342"/>
                  <a:pt x="2924175" y="790492"/>
                </a:cubicBezTo>
                <a:cubicBezTo>
                  <a:pt x="2765425" y="466642"/>
                  <a:pt x="2357437" y="226929"/>
                  <a:pt x="1981200" y="104692"/>
                </a:cubicBezTo>
                <a:cubicBezTo>
                  <a:pt x="1604963" y="-17545"/>
                  <a:pt x="996950" y="-31833"/>
                  <a:pt x="666750" y="57067"/>
                </a:cubicBezTo>
                <a:cubicBezTo>
                  <a:pt x="336550" y="145967"/>
                  <a:pt x="168275" y="392029"/>
                  <a:pt x="0" y="638092"/>
                </a:cubicBezTo>
              </a:path>
            </a:pathLst>
          </a:custGeom>
          <a:noFill/>
          <a:ln>
            <a:solidFill>
              <a:schemeClr val="accent5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 6"/>
          <p:cNvSpPr/>
          <p:nvPr/>
        </p:nvSpPr>
        <p:spPr>
          <a:xfrm>
            <a:off x="5419725" y="2360447"/>
            <a:ext cx="2724914" cy="1182853"/>
          </a:xfrm>
          <a:custGeom>
            <a:avLst/>
            <a:gdLst>
              <a:gd name="connsiteX0" fmla="*/ 2724150 w 2724914"/>
              <a:gd name="connsiteY0" fmla="*/ 1182853 h 1182853"/>
              <a:gd name="connsiteX1" fmla="*/ 2514600 w 2724914"/>
              <a:gd name="connsiteY1" fmla="*/ 239878 h 1182853"/>
              <a:gd name="connsiteX2" fmla="*/ 1428750 w 2724914"/>
              <a:gd name="connsiteY2" fmla="*/ 1753 h 1182853"/>
              <a:gd name="connsiteX3" fmla="*/ 533400 w 2724914"/>
              <a:gd name="connsiteY3" fmla="*/ 316078 h 1182853"/>
              <a:gd name="connsiteX4" fmla="*/ 0 w 2724914"/>
              <a:gd name="connsiteY4" fmla="*/ 258928 h 118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914" h="1182853">
                <a:moveTo>
                  <a:pt x="2724150" y="1182853"/>
                </a:moveTo>
                <a:cubicBezTo>
                  <a:pt x="2727325" y="809790"/>
                  <a:pt x="2730500" y="436728"/>
                  <a:pt x="2514600" y="239878"/>
                </a:cubicBezTo>
                <a:cubicBezTo>
                  <a:pt x="2298700" y="43028"/>
                  <a:pt x="1758950" y="-10947"/>
                  <a:pt x="1428750" y="1753"/>
                </a:cubicBezTo>
                <a:cubicBezTo>
                  <a:pt x="1098550" y="14453"/>
                  <a:pt x="771525" y="273215"/>
                  <a:pt x="533400" y="316078"/>
                </a:cubicBezTo>
                <a:cubicBezTo>
                  <a:pt x="295275" y="358941"/>
                  <a:pt x="147637" y="308934"/>
                  <a:pt x="0" y="258928"/>
                </a:cubicBezTo>
              </a:path>
            </a:pathLst>
          </a:custGeom>
          <a:noFill/>
          <a:ln>
            <a:solidFill>
              <a:schemeClr val="accent5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5410200" y="1279904"/>
            <a:ext cx="2847975" cy="1263271"/>
          </a:xfrm>
          <a:custGeom>
            <a:avLst/>
            <a:gdLst>
              <a:gd name="connsiteX0" fmla="*/ 0 w 2847975"/>
              <a:gd name="connsiteY0" fmla="*/ 548896 h 1263271"/>
              <a:gd name="connsiteX1" fmla="*/ 190500 w 2847975"/>
              <a:gd name="connsiteY1" fmla="*/ 320296 h 1263271"/>
              <a:gd name="connsiteX2" fmla="*/ 438150 w 2847975"/>
              <a:gd name="connsiteY2" fmla="*/ 120271 h 1263271"/>
              <a:gd name="connsiteX3" fmla="*/ 866775 w 2847975"/>
              <a:gd name="connsiteY3" fmla="*/ 5971 h 1263271"/>
              <a:gd name="connsiteX4" fmla="*/ 1428750 w 2847975"/>
              <a:gd name="connsiteY4" fmla="*/ 25021 h 1263271"/>
              <a:gd name="connsiteX5" fmla="*/ 1809750 w 2847975"/>
              <a:gd name="connsiteY5" fmla="*/ 101221 h 1263271"/>
              <a:gd name="connsiteX6" fmla="*/ 2352675 w 2847975"/>
              <a:gd name="connsiteY6" fmla="*/ 348871 h 1263271"/>
              <a:gd name="connsiteX7" fmla="*/ 2695575 w 2847975"/>
              <a:gd name="connsiteY7" fmla="*/ 682246 h 1263271"/>
              <a:gd name="connsiteX8" fmla="*/ 2847975 w 2847975"/>
              <a:gd name="connsiteY8" fmla="*/ 1263271 h 126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7975" h="1263271">
                <a:moveTo>
                  <a:pt x="0" y="548896"/>
                </a:moveTo>
                <a:cubicBezTo>
                  <a:pt x="58737" y="470314"/>
                  <a:pt x="117475" y="391733"/>
                  <a:pt x="190500" y="320296"/>
                </a:cubicBezTo>
                <a:cubicBezTo>
                  <a:pt x="263525" y="248858"/>
                  <a:pt x="325438" y="172658"/>
                  <a:pt x="438150" y="120271"/>
                </a:cubicBezTo>
                <a:cubicBezTo>
                  <a:pt x="550862" y="67884"/>
                  <a:pt x="701675" y="21846"/>
                  <a:pt x="866775" y="5971"/>
                </a:cubicBezTo>
                <a:cubicBezTo>
                  <a:pt x="1031875" y="-9904"/>
                  <a:pt x="1271588" y="9146"/>
                  <a:pt x="1428750" y="25021"/>
                </a:cubicBezTo>
                <a:cubicBezTo>
                  <a:pt x="1585913" y="40896"/>
                  <a:pt x="1655763" y="47246"/>
                  <a:pt x="1809750" y="101221"/>
                </a:cubicBezTo>
                <a:cubicBezTo>
                  <a:pt x="1963737" y="155196"/>
                  <a:pt x="2205038" y="252034"/>
                  <a:pt x="2352675" y="348871"/>
                </a:cubicBezTo>
                <a:cubicBezTo>
                  <a:pt x="2500312" y="445708"/>
                  <a:pt x="2613025" y="529846"/>
                  <a:pt x="2695575" y="682246"/>
                </a:cubicBezTo>
                <a:cubicBezTo>
                  <a:pt x="2778125" y="834646"/>
                  <a:pt x="2813050" y="1048958"/>
                  <a:pt x="2847975" y="1263271"/>
                </a:cubicBezTo>
              </a:path>
            </a:pathLst>
          </a:custGeom>
          <a:noFill/>
          <a:ln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6438"/>
            <a:ext cx="3870479" cy="25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7561516" y="6510744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144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References and suggested readings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b="1" u="sng" dirty="0" smtClean="0"/>
              <a:t>Introductory readings (general phonetics)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smtClean="0"/>
              <a:t>The </a:t>
            </a:r>
            <a:r>
              <a:rPr lang="en-US" altLang="zh-TW" sz="1600" dirty="0"/>
              <a:t>Ohio State University. 2011/2016. </a:t>
            </a:r>
            <a:r>
              <a:rPr lang="en-US" altLang="zh-TW" sz="1600" b="1" i="1" dirty="0"/>
              <a:t>Language Files</a:t>
            </a:r>
            <a:r>
              <a:rPr lang="en-US" altLang="zh-TW" sz="1600" dirty="0"/>
              <a:t>. </a:t>
            </a:r>
            <a:r>
              <a:rPr lang="en-US" altLang="zh-TW" sz="1600" dirty="0" smtClean="0"/>
              <a:t>11</a:t>
            </a:r>
            <a:r>
              <a:rPr lang="en-US" altLang="zh-TW" sz="1600" baseline="30000" dirty="0" smtClean="0"/>
              <a:t>th</a:t>
            </a:r>
            <a:r>
              <a:rPr lang="en-US" altLang="zh-TW" sz="1600" dirty="0" smtClean="0"/>
              <a:t>/12</a:t>
            </a:r>
            <a:r>
              <a:rPr lang="en-US" altLang="zh-TW" sz="1600" baseline="30000" dirty="0" smtClean="0"/>
              <a:t>th</a:t>
            </a:r>
            <a:r>
              <a:rPr lang="en-US" altLang="zh-TW" sz="1600" dirty="0" smtClean="0"/>
              <a:t> </a:t>
            </a:r>
            <a:r>
              <a:rPr lang="en-US" altLang="zh-TW" sz="1600" dirty="0"/>
              <a:t>ed. </a:t>
            </a:r>
            <a:r>
              <a:rPr lang="en-US" altLang="zh-TW" sz="1600" dirty="0" smtClean="0"/>
              <a:t>Bookman</a:t>
            </a:r>
            <a:r>
              <a:rPr lang="en-US" altLang="zh-TW" sz="1600" dirty="0"/>
              <a:t>.</a:t>
            </a:r>
            <a:endParaRPr lang="en-US" altLang="zh-TW" sz="1600" dirty="0" smtClean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err="1"/>
              <a:t>Ladefoged</a:t>
            </a:r>
            <a:r>
              <a:rPr lang="en-US" altLang="zh-TW" sz="1600" dirty="0"/>
              <a:t>, Peter, &amp; Keith Johnson. 2011. </a:t>
            </a:r>
            <a:r>
              <a:rPr lang="en-US" altLang="zh-TW" sz="1600" b="1" i="1" dirty="0"/>
              <a:t>A Course in Phonetics</a:t>
            </a:r>
            <a:r>
              <a:rPr lang="en-US" altLang="zh-TW" sz="1600" dirty="0"/>
              <a:t>. 6</a:t>
            </a:r>
            <a:r>
              <a:rPr lang="en-US" altLang="zh-TW" sz="1600" baseline="30000" dirty="0"/>
              <a:t>th</a:t>
            </a:r>
            <a:r>
              <a:rPr lang="en-US" altLang="zh-TW" sz="1600" dirty="0"/>
              <a:t> ed. Wadsworth Cengage Learning</a:t>
            </a:r>
            <a:r>
              <a:rPr lang="en-US" altLang="zh-TW" sz="1600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, Peter, &amp; Sandra Ferrari </a:t>
            </a:r>
            <a:r>
              <a:rPr lang="en-US" altLang="zh-TW" sz="1600" dirty="0" err="1" smtClean="0"/>
              <a:t>Disnter</a:t>
            </a:r>
            <a:r>
              <a:rPr lang="en-US" altLang="zh-TW" sz="1600" dirty="0" smtClean="0"/>
              <a:t>. 2012. </a:t>
            </a:r>
            <a:r>
              <a:rPr lang="en-US" altLang="zh-TW" sz="1600" b="1" i="1" dirty="0" smtClean="0"/>
              <a:t>Vowels and Consonants</a:t>
            </a:r>
            <a:r>
              <a:rPr lang="en-US" altLang="zh-TW" sz="1600" dirty="0" smtClean="0"/>
              <a:t>. 3</a:t>
            </a:r>
            <a:r>
              <a:rPr lang="en-US" altLang="zh-TW" sz="1600" baseline="30000" dirty="0" smtClean="0"/>
              <a:t>rd</a:t>
            </a:r>
            <a:r>
              <a:rPr lang="en-US" altLang="zh-TW" sz="1600" dirty="0" smtClean="0"/>
              <a:t> ed. Wiley-Blackwell.</a:t>
            </a:r>
            <a:endParaRPr lang="en-US" altLang="zh-TW" sz="1600" dirty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err="1"/>
              <a:t>Ratree</a:t>
            </a:r>
            <a:r>
              <a:rPr lang="en-US" altLang="zh-TW" sz="1600" dirty="0"/>
              <a:t> Wayland. 2019. </a:t>
            </a:r>
            <a:r>
              <a:rPr lang="en-US" altLang="zh-TW" sz="1600" b="1" i="1" dirty="0"/>
              <a:t>Phonetics: A Practical Introduction</a:t>
            </a:r>
            <a:r>
              <a:rPr lang="en-US" altLang="zh-TW" sz="1600" dirty="0"/>
              <a:t>. Cambridge UP.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smtClean="0"/>
              <a:t>Ashby</a:t>
            </a:r>
            <a:r>
              <a:rPr lang="en-US" altLang="zh-TW" sz="1600" dirty="0"/>
              <a:t>, Michael, &amp; John </a:t>
            </a:r>
            <a:r>
              <a:rPr lang="en-US" altLang="zh-TW" sz="1600" dirty="0" err="1"/>
              <a:t>Maidment</a:t>
            </a:r>
            <a:r>
              <a:rPr lang="en-US" altLang="zh-TW" sz="1600" dirty="0"/>
              <a:t>. 2005. </a:t>
            </a:r>
            <a:r>
              <a:rPr lang="en-US" altLang="zh-TW" sz="1600" b="1" i="1" dirty="0"/>
              <a:t>Introducing Phonetic Science</a:t>
            </a:r>
            <a:r>
              <a:rPr lang="en-US" altLang="zh-TW" sz="1600" dirty="0"/>
              <a:t>. Cambridge UP</a:t>
            </a:r>
            <a:r>
              <a:rPr lang="en-US" altLang="zh-TW" sz="1600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err="1"/>
              <a:t>Reetz</a:t>
            </a:r>
            <a:r>
              <a:rPr lang="en-US" altLang="zh-TW" sz="1600" dirty="0"/>
              <a:t>, Henning, &amp; Allard </a:t>
            </a:r>
            <a:r>
              <a:rPr lang="en-US" altLang="zh-TW" sz="1600" dirty="0" err="1"/>
              <a:t>Jongman</a:t>
            </a:r>
            <a:r>
              <a:rPr lang="en-US" altLang="zh-TW" sz="1600" dirty="0"/>
              <a:t>. 2009. </a:t>
            </a:r>
            <a:r>
              <a:rPr lang="en-US" altLang="zh-TW" sz="1600" b="1" i="1" dirty="0"/>
              <a:t>Phonetics: Transcription, Production, Acoustics, and Perception</a:t>
            </a:r>
            <a:r>
              <a:rPr lang="en-US" altLang="zh-TW" sz="1600" dirty="0"/>
              <a:t>. Wiley-Blackwell</a:t>
            </a:r>
            <a:r>
              <a:rPr lang="en-US" altLang="zh-TW" sz="1600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smtClean="0"/>
              <a:t>Karen Steffen Chung’s (</a:t>
            </a:r>
            <a:r>
              <a:rPr lang="zh-TW" altLang="en-US" sz="1600" dirty="0" smtClean="0"/>
              <a:t>史嘉琳</a:t>
            </a:r>
            <a:r>
              <a:rPr lang="en-US" altLang="zh-TW" sz="1600" dirty="0" smtClean="0"/>
              <a:t>) homepage: </a:t>
            </a:r>
            <a:r>
              <a:rPr lang="en-US" altLang="zh-TW" sz="1600" dirty="0">
                <a:hlinkClick r:id="rId2"/>
              </a:rPr>
              <a:t>http://</a:t>
            </a:r>
            <a:r>
              <a:rPr lang="en-US" altLang="zh-TW" sz="1600" dirty="0" err="1">
                <a:hlinkClick r:id="rId2"/>
              </a:rPr>
              <a:t>homepage.ntu.edu.tw</a:t>
            </a:r>
            <a:r>
              <a:rPr lang="en-US" altLang="zh-TW" sz="1600" dirty="0">
                <a:hlinkClick r:id="rId2"/>
              </a:rPr>
              <a:t>/~</a:t>
            </a:r>
            <a:r>
              <a:rPr lang="en-US" altLang="zh-TW" sz="1600" dirty="0" err="1">
                <a:hlinkClick r:id="rId2"/>
              </a:rPr>
              <a:t>karchung</a:t>
            </a:r>
            <a:r>
              <a:rPr lang="en-US" altLang="zh-TW" sz="1600" dirty="0">
                <a:hlinkClick r:id="rId2"/>
              </a:rPr>
              <a:t>/</a:t>
            </a:r>
            <a:endParaRPr lang="en-US" altLang="zh-TW" sz="1600" dirty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endParaRPr lang="en-US" altLang="zh-TW" sz="1600" b="1" u="sng" dirty="0" smtClean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b="1" u="sng" dirty="0" smtClean="0"/>
              <a:t>Advanced readings (with a focus on acoustic phonetics)</a:t>
            </a:r>
            <a:endParaRPr lang="en-US" altLang="zh-TW" sz="1600" b="1" u="sng" dirty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smtClean="0"/>
              <a:t>Fry</a:t>
            </a:r>
            <a:r>
              <a:rPr lang="en-US" altLang="zh-TW" sz="1600" dirty="0"/>
              <a:t>. </a:t>
            </a:r>
            <a:r>
              <a:rPr lang="en-US" altLang="zh-TW" sz="1600" dirty="0" smtClean="0"/>
              <a:t>D. B. 1979. </a:t>
            </a:r>
            <a:r>
              <a:rPr lang="en-US" altLang="zh-TW" sz="1600" b="1" i="1" dirty="0" smtClean="0"/>
              <a:t>The Physics of Speech</a:t>
            </a:r>
            <a:r>
              <a:rPr lang="en-US" altLang="zh-TW" sz="1600" dirty="0" smtClean="0"/>
              <a:t>. Cambridge UP.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smtClean="0"/>
              <a:t>Pickett</a:t>
            </a:r>
            <a:r>
              <a:rPr lang="en-US" altLang="zh-TW" sz="1600" dirty="0"/>
              <a:t>, J. M. 1999. </a:t>
            </a:r>
            <a:r>
              <a:rPr lang="en-US" altLang="zh-TW" sz="1600" b="1" i="1" dirty="0"/>
              <a:t>The Acoustics of Speech Communication</a:t>
            </a:r>
            <a:r>
              <a:rPr lang="en-US" altLang="zh-TW" sz="1600" dirty="0"/>
              <a:t>. Allyn and Bacon.</a:t>
            </a:r>
            <a:endParaRPr lang="en-US" altLang="zh-TW" sz="1600" dirty="0" smtClean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/>
              <a:t>Johnson, Keith. 2012. </a:t>
            </a:r>
            <a:r>
              <a:rPr lang="en-US" altLang="zh-TW" sz="1600" b="1" i="1" dirty="0"/>
              <a:t>Acoustic and Auditory Phonetics</a:t>
            </a:r>
            <a:r>
              <a:rPr lang="en-US" altLang="zh-TW" sz="1600" dirty="0"/>
              <a:t>. </a:t>
            </a:r>
            <a:r>
              <a:rPr lang="en-US" altLang="zh-TW" sz="1600" dirty="0" smtClean="0"/>
              <a:t>3</a:t>
            </a:r>
            <a:r>
              <a:rPr lang="en-US" altLang="zh-TW" sz="1600" baseline="30000" dirty="0" smtClean="0"/>
              <a:t>rd</a:t>
            </a:r>
            <a:r>
              <a:rPr lang="en-US" altLang="zh-TW" sz="1600" dirty="0" smtClean="0"/>
              <a:t> ed. Oxford</a:t>
            </a:r>
            <a:r>
              <a:rPr lang="en-US" altLang="zh-TW" sz="1600" dirty="0"/>
              <a:t>: Wiley-Blackwell.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altLang="zh-TW" sz="1600" dirty="0" err="1"/>
              <a:t>Ladefoged</a:t>
            </a:r>
            <a:r>
              <a:rPr lang="en-US" altLang="zh-TW" sz="1600" dirty="0"/>
              <a:t>, Peter. 2003. </a:t>
            </a:r>
            <a:r>
              <a:rPr lang="en-US" altLang="zh-TW" sz="1600" b="1" i="1" dirty="0"/>
              <a:t>Phonetic Data Analysis: An Introduction to Fieldwork and Instrumental Techniques</a:t>
            </a:r>
            <a:r>
              <a:rPr lang="en-US" altLang="zh-TW" sz="1600" dirty="0"/>
              <a:t>. </a:t>
            </a:r>
            <a:r>
              <a:rPr lang="en-US" altLang="zh-TW" sz="1600" dirty="0" smtClean="0"/>
              <a:t>Blackwell.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zh-TW" altLang="en-US" sz="1600" dirty="0" smtClean="0"/>
              <a:t>鄭靜宜</a:t>
            </a:r>
            <a:r>
              <a:rPr lang="en-US" altLang="zh-TW" sz="1600" dirty="0" smtClean="0"/>
              <a:t>.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2011.</a:t>
            </a:r>
            <a:r>
              <a:rPr lang="zh-TW" altLang="en-US" sz="1600" dirty="0" smtClean="0"/>
              <a:t> </a:t>
            </a:r>
            <a:r>
              <a:rPr lang="en-US" altLang="zh-TW" sz="1600" b="1" dirty="0" smtClean="0"/>
              <a:t>《</a:t>
            </a:r>
            <a:r>
              <a:rPr lang="zh-TW" altLang="en-US" sz="1600" b="1" dirty="0" smtClean="0"/>
              <a:t>語音聲學：說話聲音的科學</a:t>
            </a:r>
            <a:r>
              <a:rPr lang="en-US" altLang="zh-TW" sz="1600" b="1" dirty="0" smtClean="0"/>
              <a:t>》</a:t>
            </a:r>
            <a:r>
              <a:rPr lang="zh-TW" altLang="en-US" sz="1600" dirty="0" smtClean="0"/>
              <a:t>。心理出版社。</a:t>
            </a:r>
            <a:endParaRPr lang="en-US" altLang="zh-TW" sz="16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8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Virtual Linguistics Campus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74" y="1448736"/>
            <a:ext cx="6390852" cy="518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6"/>
          <p:cNvSpPr/>
          <p:nvPr/>
        </p:nvSpPr>
        <p:spPr>
          <a:xfrm>
            <a:off x="3993828" y="2386956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993828" y="3853806"/>
            <a:ext cx="360048" cy="360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6" y="1438428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>
                <a:hlinkClick r:id="rId2"/>
              </a:rPr>
              <a:t>https://</a:t>
            </a:r>
            <a:r>
              <a:rPr lang="en-US" altLang="zh-TW" sz="2400" dirty="0" err="1">
                <a:hlinkClick r:id="rId2"/>
              </a:rPr>
              <a:t>www.acs.psu.edu</a:t>
            </a:r>
            <a:r>
              <a:rPr lang="en-US" altLang="zh-TW" sz="2400" dirty="0">
                <a:hlinkClick r:id="rId2"/>
              </a:rPr>
              <a:t>/</a:t>
            </a:r>
            <a:r>
              <a:rPr lang="en-US" altLang="zh-TW" sz="2400" dirty="0" err="1">
                <a:hlinkClick r:id="rId2"/>
              </a:rPr>
              <a:t>drussell</a:t>
            </a:r>
            <a:r>
              <a:rPr lang="en-US" altLang="zh-TW" sz="2400" dirty="0">
                <a:hlinkClick r:id="rId2"/>
              </a:rPr>
              <a:t>/</a:t>
            </a:r>
            <a:r>
              <a:rPr lang="en-US" altLang="zh-TW" sz="2400" dirty="0" err="1">
                <a:hlinkClick r:id="rId2"/>
              </a:rPr>
              <a:t>demos.html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Phonetics: the sounds of language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268712"/>
            <a:ext cx="8461128" cy="518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6" y="1438428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均一教育平台：波動與</a:t>
            </a:r>
            <a:r>
              <a:rPr lang="zh-TW" altLang="en-US" dirty="0" smtClean="0"/>
              <a:t>聲音 </a:t>
            </a:r>
            <a:r>
              <a:rPr lang="en-US" altLang="zh-TW" dirty="0" smtClean="0"/>
              <a:t>[</a:t>
            </a:r>
            <a:r>
              <a:rPr lang="zh-TW" altLang="en-US" dirty="0" smtClean="0"/>
              <a:t>國中理化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均一教育平台：波動與聲音 </a:t>
            </a:r>
            <a:r>
              <a:rPr lang="en-US" altLang="zh-TW" dirty="0" smtClean="0"/>
              <a:t>[in Mandarin]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2" y="2078820"/>
            <a:ext cx="6120816" cy="43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312" y="2168832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均一教育</a:t>
            </a:r>
            <a:r>
              <a:rPr lang="zh-TW" altLang="en-US" dirty="0" smtClean="0"/>
              <a:t>平台：波動 </a:t>
            </a:r>
            <a:r>
              <a:rPr lang="en-US" altLang="zh-TW" dirty="0" smtClean="0"/>
              <a:t>[</a:t>
            </a:r>
            <a:r>
              <a:rPr lang="zh-TW" altLang="en-US" dirty="0" smtClean="0"/>
              <a:t>高三選修物理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均一教育平台：</a:t>
            </a:r>
            <a:r>
              <a:rPr lang="zh-TW" altLang="en-US" dirty="0" smtClean="0"/>
              <a:t>波動 </a:t>
            </a:r>
            <a:r>
              <a:rPr lang="en-US" altLang="zh-TW" dirty="0" smtClean="0"/>
              <a:t>[in Mandarin]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6" y="1946262"/>
            <a:ext cx="8384748" cy="44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6" y="2112540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4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5"/>
          <a:stretch/>
        </p:blipFill>
        <p:spPr bwMode="auto">
          <a:xfrm>
            <a:off x="207591" y="4719660"/>
            <a:ext cx="2049780" cy="9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0"/>
          <a:stretch/>
        </p:blipFill>
        <p:spPr bwMode="auto">
          <a:xfrm>
            <a:off x="207591" y="5778826"/>
            <a:ext cx="2042160" cy="8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1"/>
          <a:stretch/>
        </p:blipFill>
        <p:spPr bwMode="auto">
          <a:xfrm>
            <a:off x="207591" y="2583558"/>
            <a:ext cx="2087880" cy="8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5"/>
          <a:stretch/>
        </p:blipFill>
        <p:spPr bwMode="auto">
          <a:xfrm>
            <a:off x="207591" y="1240101"/>
            <a:ext cx="2057400" cy="12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6"/>
          <a:stretch/>
        </p:blipFill>
        <p:spPr bwMode="auto">
          <a:xfrm>
            <a:off x="207591" y="3540066"/>
            <a:ext cx="2087880" cy="10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73" y="1240101"/>
            <a:ext cx="2034540" cy="162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72" y="1240101"/>
            <a:ext cx="202692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12" y="4881495"/>
            <a:ext cx="204978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12" y="3073424"/>
            <a:ext cx="204978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33" y="4937227"/>
            <a:ext cx="204978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073424"/>
            <a:ext cx="2057400" cy="16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hlinkClick r:id="rId24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94" y="3073424"/>
            <a:ext cx="205740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1" y="98556"/>
            <a:ext cx="2571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>
            <a:hlinkClick r:id="rId28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74" y="1202001"/>
            <a:ext cx="2026920" cy="16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149637" y="1088688"/>
            <a:ext cx="2141088" cy="567075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2388488" y="1088688"/>
            <a:ext cx="2141088" cy="567075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4627339" y="1088688"/>
            <a:ext cx="2141088" cy="5670756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6866190" y="1088688"/>
            <a:ext cx="2141088" cy="5670756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9637" y="728640"/>
            <a:ext cx="2145834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Pitch,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Harmonic series</a:t>
            </a:r>
            <a:endParaRPr lang="zh-TW" altLang="en-US" sz="1500" b="1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388488" y="728640"/>
            <a:ext cx="2141088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Quantization</a:t>
            </a:r>
            <a:endParaRPr lang="zh-TW" altLang="en-US" sz="1500" b="1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627340" y="728640"/>
            <a:ext cx="214108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Noise</a:t>
            </a:r>
            <a:endParaRPr lang="en-US" altLang="zh-TW" sz="1500" b="1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500" b="1" dirty="0" smtClean="0"/>
              <a:t>Acoustic filter</a:t>
            </a:r>
            <a:endParaRPr lang="zh-TW" altLang="en-US" sz="1500" b="1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866190" y="728640"/>
            <a:ext cx="2141087" cy="5386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/>
              <a:t>speech and acoustics: </a:t>
            </a:r>
            <a:r>
              <a:rPr lang="en-US" altLang="zh-TW" sz="1500" b="1" dirty="0" smtClean="0"/>
              <a:t>applications</a:t>
            </a:r>
            <a:endParaRPr lang="zh-TW" altLang="en-US" sz="1500" b="1" dirty="0"/>
          </a:p>
        </p:txBody>
      </p:sp>
      <p:pic>
        <p:nvPicPr>
          <p:cNvPr id="1040" name="Picture 16">
            <a:hlinkClick r:id="rId30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74" y="4902478"/>
            <a:ext cx="204978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3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60" y="21888"/>
            <a:ext cx="645231" cy="7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Let us begin!:</a:t>
            </a:r>
            <a:br>
              <a:rPr lang="en-US" altLang="zh-TW" dirty="0" smtClean="0"/>
            </a:br>
            <a:r>
              <a:rPr lang="en-US" altLang="zh-TW" dirty="0"/>
              <a:t>I. Basic </a:t>
            </a:r>
            <a:r>
              <a:rPr lang="en-US" altLang="zh-TW" dirty="0" smtClean="0"/>
              <a:t>Acoustics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Part 1: Basic properties of sound waves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0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Sound</a:t>
            </a:r>
            <a:endParaRPr lang="zh-TW" altLang="en-US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altLang="zh-TW" sz="2200" b="1" dirty="0" smtClean="0"/>
              <a:t>Sound energy </a:t>
            </a:r>
            <a:r>
              <a:rPr lang="en-US" altLang="zh-TW" sz="2200" dirty="0" smtClean="0"/>
              <a:t>can be transported from</a:t>
            </a:r>
            <a:br>
              <a:rPr lang="en-US" altLang="zh-TW" sz="2200" dirty="0" smtClean="0"/>
            </a:br>
            <a:r>
              <a:rPr lang="en-US" altLang="zh-TW" sz="2200" dirty="0" smtClean="0"/>
              <a:t>one place to another through a medium</a:t>
            </a:r>
            <a:r>
              <a:rPr lang="zh-TW" altLang="en-US" sz="2200" baseline="-25000" dirty="0" smtClean="0"/>
              <a:t>介質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en-US" altLang="zh-TW" sz="2200" dirty="0" smtClean="0"/>
              <a:t>(such as air, water, or wood) by causing </a:t>
            </a:r>
            <a:br>
              <a:rPr lang="en-US" altLang="zh-TW" sz="2200" dirty="0" smtClean="0"/>
            </a:br>
            <a:r>
              <a:rPr lang="en-US" altLang="zh-TW" sz="2200" dirty="0" smtClean="0"/>
              <a:t>particles to vibrate.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en-US" altLang="zh-TW" sz="2200" dirty="0" smtClean="0"/>
              <a:t>As the sound wave vibrates, individual </a:t>
            </a:r>
            <a:br>
              <a:rPr lang="en-US" altLang="zh-TW" sz="2200" dirty="0" smtClean="0"/>
            </a:br>
            <a:r>
              <a:rPr lang="en-US" altLang="zh-TW" sz="2200" dirty="0" smtClean="0"/>
              <a:t>medium particles simply </a:t>
            </a:r>
            <a:r>
              <a:rPr lang="en-US" altLang="zh-TW" sz="2200" b="1" dirty="0" smtClean="0"/>
              <a:t>oscillate</a:t>
            </a:r>
            <a:r>
              <a:rPr lang="en-US" altLang="zh-TW" sz="2200" dirty="0" smtClean="0"/>
              <a:t> in </a:t>
            </a:r>
            <a:br>
              <a:rPr lang="en-US" altLang="zh-TW" sz="2200" dirty="0" smtClean="0"/>
            </a:br>
            <a:r>
              <a:rPr lang="en-US" altLang="zh-TW" sz="2200" dirty="0" smtClean="0"/>
              <a:t>place </a:t>
            </a:r>
            <a:r>
              <a:rPr lang="en-US" altLang="zh-TW" sz="2200" dirty="0"/>
              <a:t>(moving back and </a:t>
            </a:r>
            <a:r>
              <a:rPr lang="en-US" altLang="zh-TW" sz="2200" dirty="0" smtClean="0"/>
              <a:t>forth rapidly).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altLang="zh-TW" sz="2200" dirty="0" smtClean="0"/>
              <a:t>A sound is heard when . . .</a:t>
            </a:r>
          </a:p>
          <a:p>
            <a:pPr lvl="1">
              <a:lnSpc>
                <a:spcPct val="85000"/>
              </a:lnSpc>
            </a:pPr>
            <a:r>
              <a:rPr lang="en-US" altLang="zh-TW" sz="2200" i="1" u="sng" dirty="0" smtClean="0"/>
              <a:t>Oscillations</a:t>
            </a:r>
            <a:r>
              <a:rPr lang="en-US" altLang="zh-TW" sz="2200" dirty="0" smtClean="0"/>
              <a:t> (at 20–20,000 times per second) reach the listener’s ears, causing the eardrum to move.</a:t>
            </a:r>
          </a:p>
          <a:p>
            <a:pPr lvl="2">
              <a:lnSpc>
                <a:spcPct val="85000"/>
              </a:lnSpc>
              <a:spcAft>
                <a:spcPts val="600"/>
              </a:spcAft>
            </a:pPr>
            <a:r>
              <a:rPr lang="en-US" altLang="zh-TW" sz="2200" dirty="0" smtClean="0"/>
              <a:t>Sustained movements of high pressure alternating with low pressure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en-US" altLang="zh-TW" sz="2200" dirty="0" smtClean="0"/>
              <a:t>There is a sudden change in pressure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endParaRPr lang="zh-TW" altLang="en-US" sz="22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1026" name="Picture 2" descr="animation showing particle motion in radiated sound field from a monopol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40" y="1094877"/>
            <a:ext cx="2514146" cy="25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7629312" y="2293140"/>
            <a:ext cx="1257073" cy="93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 rot="21324168">
            <a:off x="2429619" y="792224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 smtClean="0">
                <a:solidFill>
                  <a:srgbClr val="C00000"/>
                </a:solidFill>
              </a:rPr>
              <a:t>It is the energy that is transported!</a:t>
            </a:r>
            <a:endParaRPr lang="zh-TW" altLang="en-US" i="1" dirty="0">
              <a:solidFill>
                <a:srgbClr val="C0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 rot="21324168">
            <a:off x="3178994" y="1054168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 smtClean="0">
                <a:solidFill>
                  <a:srgbClr val="C00000"/>
                </a:solidFill>
              </a:rPr>
              <a:t>(not the particles)</a:t>
            </a:r>
            <a:endParaRPr lang="zh-TW" alt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Transverse vs. longitudinal waves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600" b="1" dirty="0" smtClean="0"/>
              <a:t>Transverse wave </a:t>
            </a:r>
            <a:r>
              <a:rPr lang="zh-TW" altLang="en-US" sz="2600" b="1" dirty="0" smtClean="0"/>
              <a:t>橫波</a:t>
            </a:r>
            <a:endParaRPr lang="en-US" altLang="zh-TW" sz="2600" b="1" dirty="0" smtClean="0"/>
          </a:p>
          <a:p>
            <a:endParaRPr lang="en-US" altLang="zh-TW" sz="2600" dirty="0"/>
          </a:p>
          <a:p>
            <a:endParaRPr lang="en-US" altLang="zh-TW" sz="2600" dirty="0" smtClean="0"/>
          </a:p>
          <a:p>
            <a:endParaRPr lang="en-US" altLang="zh-TW" sz="2600" dirty="0"/>
          </a:p>
          <a:p>
            <a:endParaRPr lang="en-US" altLang="zh-TW" sz="2600" dirty="0" smtClean="0"/>
          </a:p>
          <a:p>
            <a:endParaRPr lang="zh-TW" altLang="en-US" sz="2600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600" b="1" dirty="0" smtClean="0"/>
              <a:t>Longitudinal wave </a:t>
            </a:r>
            <a:r>
              <a:rPr lang="zh-TW" altLang="en-US" sz="2600" b="1" dirty="0" smtClean="0"/>
              <a:t>縱波</a:t>
            </a:r>
            <a:endParaRPr lang="en-US" altLang="zh-TW" sz="2600" b="1" dirty="0" smtClean="0"/>
          </a:p>
          <a:p>
            <a:endParaRPr lang="en-US" altLang="zh-TW" sz="2600" dirty="0"/>
          </a:p>
          <a:p>
            <a:endParaRPr lang="en-US" altLang="zh-TW" sz="2600" dirty="0" smtClean="0"/>
          </a:p>
          <a:p>
            <a:endParaRPr lang="en-US" altLang="zh-TW" sz="2600" dirty="0"/>
          </a:p>
          <a:p>
            <a:endParaRPr lang="en-US" altLang="zh-TW" sz="2600" dirty="0" smtClean="0"/>
          </a:p>
          <a:p>
            <a:endParaRPr lang="zh-TW" altLang="en-US" sz="26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2050" name="Picture 2" descr="animation showing particle motion for a longitudinal pressure wave highlighting the difference between particle motion and wave propagation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56" y="2078820"/>
            <a:ext cx="4590612" cy="15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57200" y="3789048"/>
            <a:ext cx="3960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smtClean="0"/>
              <a:t>The </a:t>
            </a:r>
            <a:r>
              <a:rPr lang="en-US" altLang="zh-TW" b="1" dirty="0"/>
              <a:t>particle displacement </a:t>
            </a:r>
            <a:r>
              <a:rPr lang="en-US" altLang="zh-TW" dirty="0"/>
              <a:t>is </a:t>
            </a:r>
            <a:r>
              <a:rPr lang="en-US" altLang="zh-TW" b="1" dirty="0" smtClean="0">
                <a:solidFill>
                  <a:srgbClr val="C00000"/>
                </a:solidFill>
              </a:rPr>
              <a:t>perpendicular</a:t>
            </a:r>
            <a:r>
              <a:rPr lang="zh-TW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(⊥)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/>
              <a:t>to the direction of </a:t>
            </a:r>
            <a:r>
              <a:rPr lang="en-US" altLang="zh-TW" b="1" dirty="0"/>
              <a:t>wave </a:t>
            </a:r>
            <a:r>
              <a:rPr lang="en-US" altLang="zh-TW" b="1" dirty="0" smtClean="0"/>
              <a:t>propagation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smtClean="0"/>
              <a:t>Examples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dirty="0" smtClean="0"/>
              <a:t>Rope waves </a:t>
            </a:r>
            <a:r>
              <a:rPr lang="zh-TW" altLang="en-US" dirty="0" smtClean="0"/>
              <a:t>繩波</a:t>
            </a:r>
            <a:endParaRPr lang="en-US" altLang="zh-TW" dirty="0" smtClean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dirty="0" smtClean="0"/>
              <a:t>S </a:t>
            </a:r>
            <a:r>
              <a:rPr lang="en-US" altLang="zh-TW" dirty="0"/>
              <a:t>waves (Secondary waves) in an earthquake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648200" y="3789048"/>
            <a:ext cx="3960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smtClean="0"/>
              <a:t>The </a:t>
            </a:r>
            <a:r>
              <a:rPr lang="en-US" altLang="zh-TW" b="1" dirty="0"/>
              <a:t>particle displacement </a:t>
            </a:r>
            <a:r>
              <a:rPr lang="en-US" altLang="zh-TW" dirty="0"/>
              <a:t>is </a:t>
            </a:r>
            <a:r>
              <a:rPr lang="en-US" altLang="zh-TW" b="1" dirty="0" smtClean="0">
                <a:solidFill>
                  <a:srgbClr val="C00000"/>
                </a:solidFill>
              </a:rPr>
              <a:t>parallel</a:t>
            </a:r>
            <a:r>
              <a:rPr lang="zh-TW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(∥)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/>
              <a:t>to the direction of </a:t>
            </a:r>
            <a:r>
              <a:rPr lang="en-US" altLang="zh-TW" b="1" dirty="0"/>
              <a:t>wave </a:t>
            </a:r>
            <a:r>
              <a:rPr lang="en-US" altLang="zh-TW" b="1" dirty="0" smtClean="0"/>
              <a:t>propagation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/>
              <a:t>Examples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dirty="0" smtClean="0"/>
              <a:t>Sound waves </a:t>
            </a:r>
            <a:r>
              <a:rPr lang="zh-TW" altLang="en-US" dirty="0" smtClean="0"/>
              <a:t>聲波</a:t>
            </a:r>
            <a:endParaRPr lang="en-US" altLang="zh-TW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dirty="0" smtClean="0"/>
              <a:t>P </a:t>
            </a:r>
            <a:r>
              <a:rPr lang="en-US" altLang="zh-TW" dirty="0"/>
              <a:t>waves </a:t>
            </a:r>
            <a:r>
              <a:rPr lang="en-US" altLang="zh-TW" dirty="0" smtClean="0"/>
              <a:t>(Primary </a:t>
            </a:r>
            <a:r>
              <a:rPr lang="en-US" altLang="zh-TW" dirty="0"/>
              <a:t>waves)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in </a:t>
            </a:r>
            <a:r>
              <a:rPr lang="en-US" altLang="zh-TW" dirty="0"/>
              <a:t>an </a:t>
            </a:r>
            <a:r>
              <a:rPr lang="en-US" altLang="zh-TW" dirty="0" smtClean="0"/>
              <a:t>earthquake</a:t>
            </a:r>
            <a:endParaRPr lang="zh-TW" altLang="en-US" dirty="0"/>
          </a:p>
        </p:txBody>
      </p:sp>
      <p:pic>
        <p:nvPicPr>
          <p:cNvPr id="2054" name="Picture 6" descr="animation showing particle motion for a transeverse shear 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" y="2078820"/>
            <a:ext cx="4276697" cy="15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Representing a longitudinal wave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19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710118" y="1255881"/>
            <a:ext cx="4902522" cy="3343275"/>
            <a:chOff x="3941916" y="3158964"/>
            <a:chExt cx="4902522" cy="33432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988" y="3158964"/>
              <a:ext cx="436245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5539776" y="3190392"/>
              <a:ext cx="2075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Longitudinal wave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 rot="16200000">
              <a:off x="3232459" y="4768541"/>
              <a:ext cx="2065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/>
                <a:t>Density / Pressure</a:t>
              </a:r>
              <a:br>
                <a:rPr lang="en-US" altLang="zh-TW" dirty="0" smtClean="0"/>
              </a:br>
              <a:r>
                <a:rPr lang="en-US" altLang="zh-TW" dirty="0" smtClean="0"/>
                <a:t>of air particles</a:t>
              </a:r>
              <a:endParaRPr lang="zh-TW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5948899" y="4599156"/>
              <a:ext cx="867289" cy="646331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 smtClean="0"/>
                <a:t>/</a:t>
              </a:r>
              <a:r>
                <a:rPr lang="en-US" altLang="zh-TW" dirty="0" err="1" smtClean="0"/>
                <a:t>trɔf</a:t>
              </a:r>
              <a:r>
                <a:rPr lang="en-US" altLang="zh-TW" dirty="0" smtClean="0"/>
                <a:t>/</a:t>
              </a:r>
              <a:r>
                <a:rPr lang="en-US" altLang="zh-TW" dirty="0"/>
                <a:t/>
              </a:r>
              <a:br>
                <a:rPr lang="en-US" altLang="zh-TW" dirty="0"/>
              </a:br>
              <a:r>
                <a:rPr lang="en-US" altLang="zh-TW" dirty="0"/>
                <a:t>trough</a:t>
              </a:r>
              <a:endParaRPr lang="zh-TW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7466196" y="4542006"/>
              <a:ext cx="697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mtClean="0"/>
                <a:t>crest</a:t>
              </a:r>
              <a:endParaRPr lang="zh-TW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7021894" y="6082667"/>
              <a:ext cx="10647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distance</a:t>
              </a:r>
              <a:endParaRPr lang="zh-TW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4827638" y="3836673"/>
              <a:ext cx="1500475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compression</a:t>
              </a:r>
              <a:endParaRPr lang="zh-TW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7486434" y="3836673"/>
              <a:ext cx="1316130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rarefaction</a:t>
              </a:r>
              <a:endParaRPr lang="zh-TW" altLang="en-US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3943565" y="6581001"/>
            <a:ext cx="52004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4"/>
              </a:rPr>
              <a:t>http://</a:t>
            </a:r>
            <a:r>
              <a:rPr lang="en-US" altLang="zh-TW" sz="1200" dirty="0" err="1">
                <a:hlinkClick r:id="rId4"/>
              </a:rPr>
              <a:t>www.moseleytw.com</a:t>
            </a:r>
            <a:r>
              <a:rPr lang="en-US" altLang="zh-TW" sz="1200" dirty="0">
                <a:hlinkClick r:id="rId4"/>
              </a:rPr>
              <a:t>/uploads/1/6/0/4/16043318/</a:t>
            </a:r>
            <a:r>
              <a:rPr lang="en-US" altLang="zh-TW" sz="1200" dirty="0" err="1">
                <a:hlinkClick r:id="rId4"/>
              </a:rPr>
              <a:t>103_83_u3.pdf</a:t>
            </a:r>
            <a:endParaRPr lang="zh-TW" altLang="en-US" sz="1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/>
          <a:stretch/>
        </p:blipFill>
        <p:spPr bwMode="auto">
          <a:xfrm>
            <a:off x="1196612" y="4548916"/>
            <a:ext cx="6750776" cy="198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40" y="1538748"/>
            <a:ext cx="2590800" cy="1914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09" y="3188623"/>
            <a:ext cx="645231" cy="7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995221"/>
              </p:ext>
            </p:extLst>
          </p:nvPr>
        </p:nvGraphicFramePr>
        <p:xfrm>
          <a:off x="457200" y="1268712"/>
          <a:ext cx="8229600" cy="5130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7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Representing a longitudinal wave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6" name="Picture 2" descr="https://www.seekpng.com/png/full/280-2800688_pix-1fig7-sound-wave-pressure-wa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538748"/>
            <a:ext cx="8461128" cy="45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481988" y="62362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dirty="0">
                <a:hlinkClick r:id="rId3"/>
              </a:rPr>
              <a:t>https://</a:t>
            </a:r>
            <a:r>
              <a:rPr lang="en-US" altLang="zh-TW" sz="1400" dirty="0" err="1">
                <a:hlinkClick r:id="rId3"/>
              </a:rPr>
              <a:t>www.seekpng.com</a:t>
            </a:r>
            <a:r>
              <a:rPr lang="en-US" altLang="zh-TW" sz="1400" dirty="0">
                <a:hlinkClick r:id="rId3"/>
              </a:rPr>
              <a:t>/</a:t>
            </a:r>
            <a:r>
              <a:rPr lang="en-US" altLang="zh-TW" sz="1400" dirty="0" err="1">
                <a:hlinkClick r:id="rId3"/>
              </a:rPr>
              <a:t>png</a:t>
            </a:r>
            <a:r>
              <a:rPr lang="en-US" altLang="zh-TW" sz="1400" dirty="0">
                <a:hlinkClick r:id="rId3"/>
              </a:rPr>
              <a:t>/full/280-</a:t>
            </a:r>
            <a:r>
              <a:rPr lang="en-US" altLang="zh-TW" sz="1400" dirty="0" err="1">
                <a:hlinkClick r:id="rId3"/>
              </a:rPr>
              <a:t>2800688_pix</a:t>
            </a:r>
            <a:r>
              <a:rPr lang="en-US" altLang="zh-TW" sz="1400" dirty="0">
                <a:hlinkClick r:id="rId3"/>
              </a:rPr>
              <a:t>-</a:t>
            </a:r>
            <a:r>
              <a:rPr lang="en-US" altLang="zh-TW" sz="1400" dirty="0" err="1">
                <a:hlinkClick r:id="rId3"/>
              </a:rPr>
              <a:t>1fig7</a:t>
            </a:r>
            <a:r>
              <a:rPr lang="en-US" altLang="zh-TW" sz="1400" dirty="0">
                <a:hlinkClick r:id="rId3"/>
              </a:rPr>
              <a:t>-sound-wave-pressure-</a:t>
            </a:r>
            <a:r>
              <a:rPr lang="en-US" altLang="zh-TW" sz="1400" dirty="0" err="1">
                <a:hlinkClick r:id="rId3"/>
              </a:rPr>
              <a:t>wave.png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452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Waves: basic properties (1)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28" y="1330087"/>
            <a:ext cx="4856806" cy="49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41436" y="1628760"/>
            <a:ext cx="360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Frequency (</a:t>
            </a:r>
            <a:r>
              <a:rPr lang="zh-TW" altLang="en-US" b="1" dirty="0" smtClean="0"/>
              <a:t>頻率</a:t>
            </a:r>
            <a:r>
              <a:rPr lang="en-US" altLang="zh-TW" b="1" dirty="0" smtClean="0"/>
              <a:t>, </a:t>
            </a:r>
            <a:r>
              <a:rPr lang="en-US" altLang="zh-TW" b="1" i="1" dirty="0" smtClean="0"/>
              <a:t>f</a:t>
            </a:r>
            <a:r>
              <a:rPr lang="en-US" altLang="zh-TW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The number of times the sine wave repeats, in a given unit time (e.g., 1s = 1000 </a:t>
            </a:r>
            <a:r>
              <a:rPr lang="en-US" altLang="zh-TW" dirty="0" err="1" smtClean="0"/>
              <a:t>ms</a:t>
            </a:r>
            <a:r>
              <a:rPr lang="en-US" altLang="zh-TW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Hz = </a:t>
            </a:r>
            <a:r>
              <a:rPr lang="en-US" altLang="zh-TW" b="1" dirty="0" smtClean="0"/>
              <a:t>c</a:t>
            </a:r>
            <a:r>
              <a:rPr lang="en-US" altLang="zh-TW" dirty="0" smtClean="0"/>
              <a:t>ycle </a:t>
            </a:r>
            <a:r>
              <a:rPr lang="en-US" altLang="zh-TW" b="1" dirty="0" smtClean="0"/>
              <a:t>p</a:t>
            </a:r>
            <a:r>
              <a:rPr lang="en-US" altLang="zh-TW" dirty="0" smtClean="0"/>
              <a:t>er </a:t>
            </a:r>
            <a:r>
              <a:rPr lang="en-US" altLang="zh-TW" b="1" dirty="0" smtClean="0"/>
              <a:t>s</a:t>
            </a:r>
            <a:r>
              <a:rPr lang="en-US" altLang="zh-TW" dirty="0" smtClean="0"/>
              <a:t>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Period (</a:t>
            </a:r>
            <a:r>
              <a:rPr lang="zh-TW" altLang="en-US" b="1" dirty="0" smtClean="0"/>
              <a:t>週期</a:t>
            </a:r>
            <a:r>
              <a:rPr lang="en-US" altLang="zh-TW" b="1" dirty="0" smtClean="0"/>
              <a:t>, </a:t>
            </a:r>
            <a:r>
              <a:rPr lang="en-US" altLang="zh-TW" b="1" i="1" dirty="0" smtClean="0"/>
              <a:t>T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is the time span that a wave takes to finish a cycle (A-B-A-C-A).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b="1" i="1" dirty="0" smtClean="0"/>
              <a:t>f</a:t>
            </a:r>
            <a:r>
              <a:rPr lang="en-US" altLang="zh-TW" b="1" dirty="0" smtClean="0"/>
              <a:t> = 1/</a:t>
            </a:r>
            <a:r>
              <a:rPr lang="en-US" altLang="zh-TW" b="1" i="1" dirty="0" smtClean="0"/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Auditory correlate: </a:t>
            </a:r>
            <a:br>
              <a:rPr lang="en-US" altLang="zh-TW" b="1" dirty="0" smtClean="0"/>
            </a:br>
            <a:r>
              <a:rPr lang="en-US" altLang="zh-TW" dirty="0" smtClean="0"/>
              <a:t>pitch </a:t>
            </a:r>
            <a:r>
              <a:rPr lang="zh-TW" altLang="en-US" dirty="0" smtClean="0"/>
              <a:t>音高</a:t>
            </a:r>
            <a:endParaRPr lang="en-US" altLang="zh-TW" dirty="0" smtClean="0"/>
          </a:p>
        </p:txBody>
      </p:sp>
      <p:sp>
        <p:nvSpPr>
          <p:cNvPr id="7" name="文字方塊 6"/>
          <p:cNvSpPr txBox="1"/>
          <p:nvPr/>
        </p:nvSpPr>
        <p:spPr>
          <a:xfrm>
            <a:off x="7986312" y="6423669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343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Waves: basic properties 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5" y="2888928"/>
            <a:ext cx="3276464" cy="316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92" y="2438868"/>
            <a:ext cx="5130684" cy="38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29125" y="1307663"/>
            <a:ext cx="8123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Amplitude </a:t>
            </a:r>
            <a:r>
              <a:rPr lang="zh-TW" altLang="en-US" b="1" dirty="0" smtClean="0"/>
              <a:t>振幅</a:t>
            </a:r>
            <a:endParaRPr lang="en-US" altLang="zh-TW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The amount of pressure fluctuation from normal (atmospheric)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Represented on the </a:t>
            </a:r>
            <a:r>
              <a:rPr lang="en-US" altLang="zh-TW" b="1" dirty="0" smtClean="0"/>
              <a:t>vertical axis </a:t>
            </a:r>
            <a:r>
              <a:rPr lang="en-US" altLang="zh-TW" dirty="0" smtClean="0"/>
              <a:t>of the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Auditory correlate: </a:t>
            </a:r>
            <a:r>
              <a:rPr lang="en-US" altLang="zh-TW" dirty="0" smtClean="0"/>
              <a:t>loudness </a:t>
            </a:r>
            <a:r>
              <a:rPr lang="zh-TW" altLang="en-US" dirty="0" smtClean="0"/>
              <a:t>響度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51434" y="6411971"/>
            <a:ext cx="26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(2012); Fry </a:t>
            </a:r>
            <a:r>
              <a:rPr lang="en-US" altLang="zh-TW" sz="1600" dirty="0" smtClean="0"/>
              <a:t>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525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Waves: basic properties 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4" y="2646063"/>
            <a:ext cx="4297898" cy="37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50" y="2777511"/>
            <a:ext cx="4710857" cy="371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06" y="638628"/>
            <a:ext cx="1796153" cy="35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2"/>
          <p:cNvCxnSpPr/>
          <p:nvPr/>
        </p:nvCxnSpPr>
        <p:spPr>
          <a:xfrm>
            <a:off x="823875" y="2877999"/>
            <a:ext cx="4738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890550" y="6002199"/>
            <a:ext cx="61117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5026347" y="455870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90°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667342" y="453631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180°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340924" y="455942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270°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13091" y="455942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360°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359935" y="45594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475983" y="40729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0°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849283" y="479706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zh-TW" alt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15763" y="4797067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zh-TW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TW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endParaRPr lang="zh-TW" alt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13091" y="479706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zh-TW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zh-TW" alt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5516" y="1141564"/>
            <a:ext cx="6566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Phase </a:t>
            </a:r>
            <a:r>
              <a:rPr lang="zh-TW" altLang="en-US" b="1" dirty="0" smtClean="0"/>
              <a:t>相位</a:t>
            </a:r>
            <a:endParaRPr lang="en-US" altLang="zh-TW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Timing of the waveform relative to some reference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Auditory correlate: (none)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But bear this in mind, </a:t>
            </a:r>
            <a:r>
              <a:rPr lang="en-US" altLang="zh-TW" dirty="0" err="1" smtClean="0"/>
              <a:t>b.c.</a:t>
            </a:r>
            <a:r>
              <a:rPr lang="en-US" altLang="zh-TW" dirty="0" smtClean="0"/>
              <a:t> we will use this concept to understand </a:t>
            </a:r>
            <a:r>
              <a:rPr lang="en-US" altLang="zh-TW" b="1" dirty="0" smtClean="0"/>
              <a:t>perturbation theory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999143" y="6490231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944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6.2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What is the frequency (in Hz) if the period of a sine wave is:</a:t>
            </a:r>
          </a:p>
          <a:p>
            <a:pPr lvl="1"/>
            <a:r>
              <a:rPr lang="en-US" altLang="zh-TW" sz="2200" dirty="0" smtClean="0"/>
              <a:t>0.25 s</a:t>
            </a:r>
          </a:p>
          <a:p>
            <a:pPr lvl="1"/>
            <a:r>
              <a:rPr lang="en-US" altLang="zh-TW" sz="2200" dirty="0" smtClean="0"/>
              <a:t>0.05 s</a:t>
            </a:r>
          </a:p>
          <a:p>
            <a:pPr lvl="1"/>
            <a:r>
              <a:rPr lang="en-US" altLang="zh-TW" sz="2200" dirty="0" smtClean="0"/>
              <a:t>20 </a:t>
            </a:r>
            <a:r>
              <a:rPr lang="en-US" altLang="zh-TW" sz="2200" dirty="0" err="1" smtClean="0"/>
              <a:t>ms</a:t>
            </a:r>
            <a:endParaRPr lang="en-US" altLang="zh-TW" sz="2200" dirty="0" smtClean="0"/>
          </a:p>
          <a:p>
            <a:pPr lvl="1"/>
            <a:r>
              <a:rPr lang="en-US" altLang="zh-TW" sz="2200" dirty="0" smtClean="0"/>
              <a:t>25 </a:t>
            </a:r>
            <a:r>
              <a:rPr lang="en-US" altLang="zh-TW" sz="2200" dirty="0" err="1" smtClean="0"/>
              <a:t>ms</a:t>
            </a:r>
            <a:endParaRPr lang="zh-TW" altLang="en-US" sz="22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16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6.2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What is the frequency (in Hz) if the period of a sine wave is:</a:t>
            </a:r>
          </a:p>
          <a:p>
            <a:pPr lvl="1"/>
            <a:r>
              <a:rPr lang="en-US" altLang="zh-TW" sz="2200" dirty="0" smtClean="0"/>
              <a:t>0.25 s</a:t>
            </a:r>
          </a:p>
          <a:p>
            <a:pPr lvl="2"/>
            <a:r>
              <a:rPr lang="en-US" altLang="zh-TW" sz="2200" dirty="0" smtClean="0"/>
              <a:t>1 cycle per 0.25 s = 4 cycles per 1 second ⇒ 4 Hz</a:t>
            </a:r>
          </a:p>
          <a:p>
            <a:pPr lvl="2"/>
            <a:r>
              <a:rPr lang="en-US" altLang="zh-TW" sz="2200" dirty="0" smtClean="0"/>
              <a:t>1/0.25 = 4 (Hz)</a:t>
            </a:r>
          </a:p>
          <a:p>
            <a:pPr lvl="1"/>
            <a:r>
              <a:rPr lang="en-US" altLang="zh-TW" sz="2200" dirty="0" smtClean="0"/>
              <a:t>0.05 s</a:t>
            </a:r>
          </a:p>
          <a:p>
            <a:pPr lvl="2"/>
            <a:r>
              <a:rPr lang="en-US" altLang="zh-TW" sz="2200" dirty="0" smtClean="0"/>
              <a:t>1/0.05 = 20 (Hz)</a:t>
            </a:r>
          </a:p>
          <a:p>
            <a:pPr lvl="1"/>
            <a:r>
              <a:rPr lang="en-US" altLang="zh-TW" sz="2200" dirty="0" smtClean="0"/>
              <a:t>20 </a:t>
            </a:r>
            <a:r>
              <a:rPr lang="en-US" altLang="zh-TW" sz="2200" dirty="0" err="1" smtClean="0"/>
              <a:t>ms</a:t>
            </a:r>
            <a:r>
              <a:rPr lang="en-US" altLang="zh-TW" sz="2200" dirty="0" smtClean="0"/>
              <a:t> = 0.02 s</a:t>
            </a:r>
          </a:p>
          <a:p>
            <a:pPr lvl="2"/>
            <a:r>
              <a:rPr lang="en-US" altLang="zh-TW" sz="2200" dirty="0" smtClean="0"/>
              <a:t>1/0.02 = 50 (Hz)</a:t>
            </a:r>
          </a:p>
          <a:p>
            <a:pPr lvl="1"/>
            <a:r>
              <a:rPr lang="en-US" altLang="zh-TW" sz="2200" dirty="0" smtClean="0"/>
              <a:t>25 </a:t>
            </a:r>
            <a:r>
              <a:rPr lang="en-US" altLang="zh-TW" sz="2200" dirty="0" err="1" smtClean="0"/>
              <a:t>ms</a:t>
            </a:r>
            <a:r>
              <a:rPr lang="en-US" altLang="zh-TW" sz="2200" dirty="0" smtClean="0"/>
              <a:t> = 0.025 s</a:t>
            </a:r>
          </a:p>
          <a:p>
            <a:pPr lvl="2"/>
            <a:r>
              <a:rPr lang="en-US" altLang="zh-TW" sz="2200" dirty="0" smtClean="0"/>
              <a:t>1/0.025 = 40 (Hz)</a:t>
            </a:r>
            <a:endParaRPr lang="zh-TW" altLang="en-US" sz="22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92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Sine waves as functions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31448" y="1465994"/>
            <a:ext cx="5130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2"/>
              </a:rPr>
              <a:t>https://</a:t>
            </a:r>
            <a:r>
              <a:rPr lang="en-US" altLang="zh-TW" sz="2400" dirty="0" err="1" smtClean="0">
                <a:hlinkClick r:id="rId2"/>
              </a:rPr>
              <a:t>www.desmos.com</a:t>
            </a:r>
            <a:r>
              <a:rPr lang="en-US" altLang="zh-TW" sz="2400" dirty="0" smtClean="0">
                <a:hlinkClick r:id="rId2"/>
              </a:rPr>
              <a:t>/calculator</a:t>
            </a:r>
            <a:endParaRPr lang="en-US" altLang="zh-TW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2888927"/>
            <a:ext cx="7921056" cy="348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9"/>
          <a:stretch/>
        </p:blipFill>
        <p:spPr bwMode="auto">
          <a:xfrm>
            <a:off x="6684993" y="515613"/>
            <a:ext cx="2117571" cy="2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Generating sine waves with </a:t>
            </a:r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1436" y="1268712"/>
            <a:ext cx="5760768" cy="300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4" y="3519012"/>
            <a:ext cx="51530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I don’t cover here . . .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Wavelength </a:t>
            </a:r>
            <a:r>
              <a:rPr lang="zh-TW" altLang="en-US" dirty="0" smtClean="0"/>
              <a:t>波長 </a:t>
            </a:r>
            <a:r>
              <a:rPr lang="en-US" altLang="zh-TW" dirty="0" smtClean="0"/>
              <a:t>(</a:t>
            </a:r>
            <a:r>
              <a:rPr lang="el-GR" altLang="zh-TW" b="1" dirty="0"/>
              <a:t>λ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Velocity of wave c</a:t>
            </a:r>
          </a:p>
          <a:p>
            <a:pPr lvl="1"/>
            <a:r>
              <a:rPr lang="en-US" altLang="zh-TW" i="1" dirty="0" smtClean="0"/>
              <a:t>c</a:t>
            </a:r>
            <a:r>
              <a:rPr lang="en-US" altLang="zh-TW" dirty="0" smtClean="0"/>
              <a:t> = </a:t>
            </a:r>
            <a:r>
              <a:rPr lang="el-GR" altLang="zh-TW" dirty="0" smtClean="0"/>
              <a:t>λ</a:t>
            </a:r>
            <a:r>
              <a:rPr lang="en-US" altLang="zh-TW" dirty="0" smtClean="0"/>
              <a:t> / T = </a:t>
            </a:r>
            <a:r>
              <a:rPr lang="el-GR" altLang="zh-TW" dirty="0" smtClean="0"/>
              <a:t>λ</a:t>
            </a:r>
            <a:r>
              <a:rPr lang="en-US" altLang="zh-TW" dirty="0" smtClean="0"/>
              <a:t> * f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Amplitude/intensity in dB </a:t>
            </a:r>
            <a:r>
              <a:rPr lang="zh-TW" altLang="en-US" dirty="0" smtClean="0"/>
              <a:t>分貝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Need logarithm</a:t>
            </a:r>
            <a:r>
              <a:rPr lang="zh-TW" altLang="en-US" dirty="0" smtClean="0"/>
              <a:t> </a:t>
            </a:r>
            <a:r>
              <a:rPr lang="zh-TW" altLang="en-US" dirty="0"/>
              <a:t>對數</a:t>
            </a:r>
            <a:r>
              <a:rPr lang="en-US" altLang="zh-TW" dirty="0" smtClean="0"/>
              <a:t>. Please Google it yourself.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I. Basic Acoustics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Part 2: </a:t>
            </a:r>
            <a:r>
              <a:rPr lang="en-US" altLang="zh-TW" dirty="0"/>
              <a:t>Periodicity and Fourier </a:t>
            </a:r>
            <a:r>
              <a:rPr lang="en-US" altLang="zh-TW" dirty="0" smtClean="0"/>
              <a:t>transform</a:t>
            </a:r>
            <a:endParaRPr lang="zh-TW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6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0. </a:t>
            </a:r>
            <a:r>
              <a:rPr lang="en-US" altLang="zh-TW" sz="3200" dirty="0" smtClean="0"/>
              <a:t>Acoustic phonetics: an overview</a:t>
            </a:r>
            <a:endParaRPr lang="zh-TW" altLang="en-US" sz="3200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7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Periodic vs. aperiodic waves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61412" y="1268712"/>
            <a:ext cx="4014787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022060" y="1323957"/>
            <a:ext cx="3919538" cy="17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2999910"/>
            <a:ext cx="8081963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4731570"/>
            <a:ext cx="7948613" cy="184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816688" y="6550223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 smtClean="0"/>
              <a:t>Ashby &amp; </a:t>
            </a:r>
            <a:r>
              <a:rPr lang="en-US" altLang="zh-TW" sz="1400" dirty="0" err="1" smtClean="0"/>
              <a:t>Maidment</a:t>
            </a:r>
            <a:r>
              <a:rPr lang="en-US" altLang="zh-TW" sz="1400" dirty="0" smtClean="0"/>
              <a:t> (2005)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88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(White) Noise vs. transient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358724"/>
            <a:ext cx="3924300" cy="498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8" y="1358724"/>
            <a:ext cx="3985260" cy="503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/>
          <p:cNvCxnSpPr/>
          <p:nvPr/>
        </p:nvCxnSpPr>
        <p:spPr>
          <a:xfrm>
            <a:off x="4572000" y="1628760"/>
            <a:ext cx="0" cy="459061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1996" y="449320"/>
            <a:ext cx="644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FYI: </a:t>
            </a:r>
            <a:r>
              <a:rPr lang="en-US" altLang="zh-TW" dirty="0" smtClean="0">
                <a:hlinkClick r:id="rId4"/>
              </a:rPr>
              <a:t>“White </a:t>
            </a:r>
            <a:r>
              <a:rPr lang="en-US" altLang="zh-TW" dirty="0">
                <a:hlinkClick r:id="rId4"/>
              </a:rPr>
              <a:t>noise, </a:t>
            </a:r>
            <a:r>
              <a:rPr lang="en-US" altLang="zh-TW" i="1" dirty="0">
                <a:hlinkClick r:id="rId4"/>
              </a:rPr>
              <a:t>pink</a:t>
            </a:r>
            <a:r>
              <a:rPr lang="en-US" altLang="zh-TW" dirty="0">
                <a:hlinkClick r:id="rId4"/>
              </a:rPr>
              <a:t> noise...</a:t>
            </a:r>
            <a:r>
              <a:rPr lang="en-US" altLang="zh-TW" i="1" dirty="0">
                <a:hlinkClick r:id="rId4"/>
              </a:rPr>
              <a:t>orange</a:t>
            </a:r>
            <a:r>
              <a:rPr lang="en-US" altLang="zh-TW" dirty="0">
                <a:hlinkClick r:id="rId4"/>
              </a:rPr>
              <a:t> noise</a:t>
            </a:r>
            <a:r>
              <a:rPr lang="en-US" altLang="zh-TW" dirty="0" smtClean="0">
                <a:hlinkClick r:id="rId4"/>
              </a:rPr>
              <a:t>?”</a:t>
            </a:r>
            <a:r>
              <a:rPr lang="en-US" altLang="zh-TW" dirty="0" smtClean="0"/>
              <a:t> (Karen Chung)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711163" y="6550223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 smtClean="0"/>
              <a:t>Johnson (2012)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3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Simple vs. complex periodic wave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2" y="1358724"/>
            <a:ext cx="2160288" cy="51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0" y="2178825"/>
            <a:ext cx="6663856" cy="332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8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Fourier transform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All we have to know: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" y="2078820"/>
            <a:ext cx="8371116" cy="417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單箭頭接點 9"/>
          <p:cNvCxnSpPr/>
          <p:nvPr/>
        </p:nvCxnSpPr>
        <p:spPr>
          <a:xfrm flipV="1">
            <a:off x="4211952" y="3420200"/>
            <a:ext cx="0" cy="1170156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311832" y="4679884"/>
            <a:ext cx="1858201" cy="369332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C00000"/>
                </a:solidFill>
              </a:rPr>
              <a:t>Any waveform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76916" y="2708904"/>
            <a:ext cx="3070071" cy="646331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</a:rPr>
              <a:t>Combination of different</a:t>
            </a:r>
          </a:p>
          <a:p>
            <a:pPr algn="ctr"/>
            <a:r>
              <a:rPr lang="en-US" altLang="zh-TW" b="1" dirty="0" smtClean="0">
                <a:solidFill>
                  <a:srgbClr val="C00000"/>
                </a:solidFill>
              </a:rPr>
              <a:t>component sine waves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3376" y="4005278"/>
            <a:ext cx="2398743" cy="369332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Fourier transform</a:t>
            </a:r>
            <a:endParaRPr lang="zh-TW" altLang="en-US" b="1" dirty="0"/>
          </a:p>
        </p:txBody>
      </p:sp>
      <p:cxnSp>
        <p:nvCxnSpPr>
          <p:cNvPr id="23" name="直線單箭頭接點 22"/>
          <p:cNvCxnSpPr/>
          <p:nvPr/>
        </p:nvCxnSpPr>
        <p:spPr>
          <a:xfrm flipH="1" flipV="1">
            <a:off x="1691616" y="2708904"/>
            <a:ext cx="895288" cy="32316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881508" y="1898796"/>
            <a:ext cx="3960528" cy="646331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C00000"/>
                </a:solidFill>
              </a:rPr>
              <a:t>A power spectrum “sorting” these component waves by frequency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Fundamental frequency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The rate at which the complex pattern repeats</a:t>
            </a:r>
          </a:p>
          <a:p>
            <a:endParaRPr lang="en-US" altLang="zh-TW" sz="2200" dirty="0"/>
          </a:p>
          <a:p>
            <a:endParaRPr lang="en-US" altLang="zh-TW" sz="2200" dirty="0" smtClean="0"/>
          </a:p>
          <a:p>
            <a:endParaRPr lang="en-US" altLang="zh-TW" sz="2200" dirty="0"/>
          </a:p>
          <a:p>
            <a:endParaRPr lang="en-US" altLang="zh-TW" sz="2200" dirty="0" smtClean="0"/>
          </a:p>
          <a:p>
            <a:endParaRPr lang="en-US" altLang="zh-TW" sz="2200" dirty="0"/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It is the greatest common denominator (</a:t>
            </a:r>
            <a:r>
              <a:rPr lang="en-US" altLang="zh-TW" sz="2200" dirty="0" err="1" smtClean="0"/>
              <a:t>GCD</a:t>
            </a:r>
            <a:r>
              <a:rPr lang="zh-TW" altLang="en-US" sz="2200" baseline="-25000" dirty="0" smtClean="0"/>
              <a:t>公因數</a:t>
            </a:r>
            <a:r>
              <a:rPr lang="en-US" altLang="zh-TW" sz="2200" dirty="0" smtClean="0"/>
              <a:t>) of the frequencies of the component sine waves.</a:t>
            </a:r>
          </a:p>
          <a:p>
            <a:pPr lvl="1"/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of a complex periodic wave with these components:</a:t>
            </a:r>
          </a:p>
          <a:p>
            <a:pPr lvl="2"/>
            <a:r>
              <a:rPr lang="en-US" altLang="zh-TW" sz="2000" dirty="0" smtClean="0"/>
              <a:t>200, 400, 600, 800, 1200 Hz</a:t>
            </a:r>
          </a:p>
          <a:p>
            <a:pPr lvl="2"/>
            <a:r>
              <a:rPr lang="en-US" altLang="zh-TW" sz="2000" dirty="0" smtClean="0"/>
              <a:t>300, 400, 500, 600, 1000 Hz</a:t>
            </a:r>
            <a:endParaRPr lang="en-US" altLang="zh-TW" sz="2000" dirty="0"/>
          </a:p>
          <a:p>
            <a:pPr lvl="2"/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1898796"/>
            <a:ext cx="8081963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/>
          <p:cNvCxnSpPr/>
          <p:nvPr/>
        </p:nvCxnSpPr>
        <p:spPr>
          <a:xfrm>
            <a:off x="1435392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642685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3859504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069179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293142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514723" y="1818295"/>
            <a:ext cx="0" cy="18002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791496" y="3699036"/>
            <a:ext cx="273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0000FF"/>
                </a:solidFill>
              </a:rPr>
              <a:t>T = (10.7-2.6) = 8.1 (</a:t>
            </a:r>
            <a:r>
              <a:rPr lang="en-US" altLang="zh-TW" sz="1200" dirty="0" err="1" smtClean="0">
                <a:solidFill>
                  <a:srgbClr val="0000FF"/>
                </a:solidFill>
              </a:rPr>
              <a:t>ms</a:t>
            </a:r>
            <a:r>
              <a:rPr lang="en-US" altLang="zh-TW" sz="1200" dirty="0" smtClean="0">
                <a:solidFill>
                  <a:srgbClr val="0000FF"/>
                </a:solidFill>
              </a:rPr>
              <a:t>) = 0.0081 s</a:t>
            </a:r>
          </a:p>
          <a:p>
            <a:r>
              <a:rPr lang="en-US" altLang="zh-TW" sz="1200" dirty="0" err="1" smtClean="0">
                <a:solidFill>
                  <a:srgbClr val="0000FF"/>
                </a:solidFill>
              </a:rPr>
              <a:t>F0</a:t>
            </a:r>
            <a:r>
              <a:rPr lang="en-US" altLang="zh-TW" sz="1200" dirty="0">
                <a:solidFill>
                  <a:srgbClr val="0000FF"/>
                </a:solidFill>
              </a:rPr>
              <a:t> = 1/T = </a:t>
            </a:r>
            <a:r>
              <a:rPr lang="en-US" altLang="zh-TW" sz="1200" dirty="0" smtClean="0">
                <a:solidFill>
                  <a:srgbClr val="0000FF"/>
                </a:solidFill>
              </a:rPr>
              <a:t>123.456790 (Hz)</a:t>
            </a:r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0" y="458604"/>
            <a:ext cx="608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FYI</a:t>
            </a:r>
            <a:r>
              <a:rPr lang="en-US" altLang="zh-TW" dirty="0"/>
              <a:t>: </a:t>
            </a:r>
            <a:r>
              <a:rPr lang="en-US" altLang="zh-TW" dirty="0">
                <a:hlinkClick r:id="rId3"/>
              </a:rPr>
              <a:t>The Case of the Missing </a:t>
            </a:r>
            <a:r>
              <a:rPr lang="en-US" altLang="zh-TW" dirty="0" smtClean="0">
                <a:hlinkClick r:id="rId3"/>
              </a:rPr>
              <a:t>Fundamental</a:t>
            </a:r>
            <a:r>
              <a:rPr lang="en-US" altLang="zh-TW" dirty="0" smtClean="0"/>
              <a:t> (Karen Chung)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816688" y="3545147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 smtClean="0"/>
              <a:t>Ashby &amp; </a:t>
            </a:r>
            <a:r>
              <a:rPr lang="en-US" altLang="zh-TW" sz="1400" dirty="0" err="1" smtClean="0"/>
              <a:t>Maidment</a:t>
            </a:r>
            <a:r>
              <a:rPr lang="en-US" altLang="zh-TW" sz="1400" dirty="0" smtClean="0"/>
              <a:t> (2005)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82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6.4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What are the frequencies of waves A and B?</a:t>
            </a:r>
          </a:p>
          <a:p>
            <a:endParaRPr lang="en-US" altLang="zh-TW" sz="2200" dirty="0"/>
          </a:p>
          <a:p>
            <a:r>
              <a:rPr lang="en-US" altLang="zh-TW" sz="2200" dirty="0" smtClean="0"/>
              <a:t>What is the fundamental frequency of wave </a:t>
            </a:r>
            <a:r>
              <a:rPr lang="en-US" altLang="zh-TW" sz="2200" dirty="0" err="1" smtClean="0"/>
              <a:t>A+B</a:t>
            </a:r>
            <a:r>
              <a:rPr lang="en-US" altLang="zh-TW" sz="2200" dirty="0" smtClean="0"/>
              <a:t>?</a:t>
            </a:r>
            <a:endParaRPr lang="zh-TW" altLang="en-US" sz="22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4" y="3338988"/>
            <a:ext cx="5202084" cy="307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1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6.4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What are the frequencies of waves A and B?</a:t>
            </a:r>
          </a:p>
          <a:p>
            <a:pPr lvl="1"/>
            <a:r>
              <a:rPr lang="en-US" altLang="zh-TW" sz="2000" dirty="0" smtClean="0"/>
              <a:t>A: 5 cycles per 0.008 s = 625 cycles per second (= 625 Hz)</a:t>
            </a:r>
          </a:p>
          <a:p>
            <a:pPr lvl="1"/>
            <a:r>
              <a:rPr lang="en-US" altLang="zh-TW" sz="2000" dirty="0" smtClean="0"/>
              <a:t>B: 2 cycles per 0.008 s ⇒ 2/0.008 = 250 (Hz)</a:t>
            </a:r>
            <a:endParaRPr lang="en-US" altLang="zh-TW" sz="2000" dirty="0"/>
          </a:p>
          <a:p>
            <a:r>
              <a:rPr lang="en-US" altLang="zh-TW" sz="2200" dirty="0" smtClean="0"/>
              <a:t>What is the fundamental frequency of wave </a:t>
            </a:r>
            <a:r>
              <a:rPr lang="en-US" altLang="zh-TW" sz="2200" dirty="0" err="1" smtClean="0"/>
              <a:t>A+B</a:t>
            </a:r>
            <a:r>
              <a:rPr lang="en-US" altLang="zh-TW" sz="2200" dirty="0" smtClean="0"/>
              <a:t>?</a:t>
            </a:r>
          </a:p>
          <a:p>
            <a:pPr lvl="1"/>
            <a:r>
              <a:rPr lang="en-US" altLang="zh-TW" sz="2000" dirty="0" err="1" smtClean="0"/>
              <a:t>GCD</a:t>
            </a:r>
            <a:r>
              <a:rPr lang="en-US" altLang="zh-TW" sz="2000" dirty="0" smtClean="0"/>
              <a:t> (625, 250) = 125 (Hz) (period = 0.008 s)</a:t>
            </a:r>
            <a:endParaRPr lang="zh-TW" altLang="en-US" sz="20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4" y="3338988"/>
            <a:ext cx="5202084" cy="307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21194"/>
          <a:stretch/>
        </p:blipFill>
        <p:spPr bwMode="auto">
          <a:xfrm>
            <a:off x="161412" y="3338987"/>
            <a:ext cx="7110948" cy="311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8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Look at the waveform. </a:t>
            </a:r>
            <a:br>
              <a:rPr lang="en-US" altLang="zh-TW" dirty="0" smtClean="0"/>
            </a:br>
            <a:r>
              <a:rPr lang="en-US" altLang="zh-TW" dirty="0" smtClean="0"/>
              <a:t>Does the sound has a </a:t>
            </a:r>
            <a:r>
              <a:rPr lang="en-US" altLang="zh-TW" i="1" dirty="0" smtClean="0"/>
              <a:t>falling</a:t>
            </a:r>
            <a:r>
              <a:rPr lang="en-US" altLang="zh-TW" dirty="0" smtClean="0"/>
              <a:t> or </a:t>
            </a:r>
            <a:r>
              <a:rPr lang="en-US" altLang="zh-TW" i="1" dirty="0" smtClean="0"/>
              <a:t>rising</a:t>
            </a:r>
            <a:r>
              <a:rPr lang="en-US" altLang="zh-TW" dirty="0" smtClean="0"/>
              <a:t> pitch? Why?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2" y="2438868"/>
            <a:ext cx="6120816" cy="360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8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Acoustic vs. auditory properties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38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49762"/>
              </p:ext>
            </p:extLst>
          </p:nvPr>
        </p:nvGraphicFramePr>
        <p:xfrm>
          <a:off x="251424" y="1654020"/>
          <a:ext cx="8641152" cy="2225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12282"/>
                <a:gridCol w="1578210"/>
                <a:gridCol w="3060408"/>
                <a:gridCol w="1890252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Acoustic property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Auditory property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Amplitude </a:t>
                      </a:r>
                      <a:r>
                        <a:rPr lang="zh-TW" altLang="en-US" b="1" dirty="0" smtClean="0"/>
                        <a:t>振幅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</a:t>
                      </a:r>
                      <a:r>
                        <a:rPr lang="el-GR" altLang="zh-TW" dirty="0" smtClean="0"/>
                        <a:t>μ</a:t>
                      </a:r>
                      <a:r>
                        <a:rPr lang="en-US" altLang="zh-TW" dirty="0" smtClean="0"/>
                        <a:t>Pa; dB SPL)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Loudness</a:t>
                      </a:r>
                      <a:r>
                        <a:rPr lang="zh-TW" altLang="en-US" b="1" dirty="0" smtClean="0"/>
                        <a:t> 響度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</a:t>
                      </a:r>
                      <a:r>
                        <a:rPr lang="en-US" altLang="zh-TW" dirty="0" err="1" smtClean="0"/>
                        <a:t>sone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Frequency</a:t>
                      </a:r>
                      <a:r>
                        <a:rPr lang="zh-TW" altLang="en-US" b="1" dirty="0" smtClean="0"/>
                        <a:t> 頻率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(Hz = </a:t>
                      </a:r>
                      <a:r>
                        <a:rPr lang="en-US" altLang="zh-TW" dirty="0" err="1" smtClean="0"/>
                        <a:t>c.p.s</a:t>
                      </a:r>
                      <a:r>
                        <a:rPr lang="en-US" altLang="zh-TW" dirty="0" smtClean="0"/>
                        <a:t>.)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1" i="0" dirty="0" smtClean="0"/>
                        <a:t>(Frequency response)</a:t>
                      </a:r>
                      <a:r>
                        <a:rPr lang="zh-TW" altLang="en-US" sz="1400" b="1" i="0" dirty="0" smtClean="0"/>
                        <a:t> 頻率響應</a:t>
                      </a:r>
                      <a:endParaRPr lang="zh-TW" alt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(Bark)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    </a:t>
                      </a:r>
                      <a:r>
                        <a:rPr lang="en-US" altLang="zh-TW" dirty="0" err="1" smtClean="0"/>
                        <a:t>F</a:t>
                      </a:r>
                      <a:r>
                        <a:rPr lang="en-US" altLang="zh-TW" baseline="-25000" dirty="0" err="1" smtClean="0"/>
                        <a:t>0</a:t>
                      </a:r>
                      <a:r>
                        <a:rPr lang="zh-TW" altLang="en-US" dirty="0" smtClean="0"/>
                        <a:t> 基頻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(Hz = </a:t>
                      </a:r>
                      <a:r>
                        <a:rPr lang="en-US" altLang="zh-TW" dirty="0" err="1" smtClean="0"/>
                        <a:t>c.p.s</a:t>
                      </a:r>
                      <a:r>
                        <a:rPr lang="en-US" altLang="zh-TW" dirty="0" smtClean="0"/>
                        <a:t>.)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    Pitch</a:t>
                      </a:r>
                      <a:r>
                        <a:rPr lang="zh-TW" altLang="en-US" dirty="0" smtClean="0"/>
                        <a:t> 音高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(Bark; semitone)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Phase</a:t>
                      </a:r>
                      <a:r>
                        <a:rPr lang="zh-TW" altLang="en-US" b="1" dirty="0" smtClean="0"/>
                        <a:t> 相位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(degree; </a:t>
                      </a:r>
                      <a:r>
                        <a:rPr lang="el-GR" altLang="zh-TW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(none)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Sound quality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Timbre</a:t>
                      </a:r>
                      <a:r>
                        <a:rPr lang="zh-TW" altLang="en-US" b="1" dirty="0" smtClean="0"/>
                        <a:t> </a:t>
                      </a:r>
                      <a:r>
                        <a:rPr lang="en-US" altLang="zh-TW" baseline="0" dirty="0" smtClean="0"/>
                        <a:t>[ˈ</a:t>
                      </a:r>
                      <a:r>
                        <a:rPr lang="en-US" altLang="zh-TW" baseline="0" dirty="0" err="1" smtClean="0"/>
                        <a:t>tæm.bɚ</a:t>
                      </a:r>
                      <a:r>
                        <a:rPr lang="en-US" altLang="zh-TW" baseline="0" dirty="0" smtClean="0"/>
                        <a:t>]</a:t>
                      </a:r>
                      <a:r>
                        <a:rPr lang="zh-TW" altLang="en-US" baseline="0" dirty="0" smtClean="0"/>
                        <a:t> </a:t>
                      </a:r>
                      <a:r>
                        <a:rPr lang="zh-TW" altLang="en-US" b="1" dirty="0" smtClean="0"/>
                        <a:t>音色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弧形接點 6"/>
          <p:cNvCxnSpPr/>
          <p:nvPr/>
        </p:nvCxnSpPr>
        <p:spPr>
          <a:xfrm>
            <a:off x="386443" y="3794768"/>
            <a:ext cx="675089" cy="534352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061532" y="4016938"/>
            <a:ext cx="747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Very roughly speaking, “the </a:t>
            </a:r>
            <a:r>
              <a:rPr lang="en-US" altLang="zh-TW" i="1" dirty="0" smtClean="0">
                <a:solidFill>
                  <a:srgbClr val="C00000"/>
                </a:solidFill>
              </a:rPr>
              <a:t>shape</a:t>
            </a:r>
            <a:r>
              <a:rPr lang="en-US" altLang="zh-TW" dirty="0" smtClean="0">
                <a:solidFill>
                  <a:srgbClr val="C00000"/>
                </a:solidFill>
              </a:rPr>
              <a:t> of the wave”</a:t>
            </a:r>
          </a:p>
          <a:p>
            <a:r>
              <a:rPr lang="en-US" altLang="zh-TW" dirty="0" smtClean="0">
                <a:solidFill>
                  <a:srgbClr val="C00000"/>
                </a:solidFill>
              </a:rPr>
              <a:t>It is a cover term affected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C00000"/>
                </a:solidFill>
              </a:rPr>
              <a:t>Spectral property (e.g., piano vs. violin; [a] vs. [</a:t>
            </a:r>
            <a:r>
              <a:rPr lang="en-US" altLang="zh-TW" dirty="0" err="1" smtClean="0">
                <a:solidFill>
                  <a:srgbClr val="C00000"/>
                </a:solidFill>
              </a:rPr>
              <a:t>i</a:t>
            </a:r>
            <a:r>
              <a:rPr lang="en-US" altLang="zh-TW" dirty="0" smtClean="0">
                <a:solidFill>
                  <a:srgbClr val="C00000"/>
                </a:solidFill>
              </a:rPr>
              <a:t>] vs. [u])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C00000"/>
                </a:solidFill>
              </a:rPr>
              <a:t>Timing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C00000"/>
                </a:solidFill>
              </a:rPr>
              <a:t>etc.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upload.wikimedia.org/wikipedia/commons/b/b0/C_Envelope_follower%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44" y="4923005"/>
            <a:ext cx="2700360" cy="13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3401845" y="6229824"/>
            <a:ext cx="270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A signal and its envelope marked with red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298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Basic audition (hearing)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Acoustic and auditory properties are mapped </a:t>
            </a:r>
            <a:br>
              <a:rPr lang="en-US" altLang="zh-TW" sz="2400" dirty="0" smtClean="0"/>
            </a:br>
            <a:r>
              <a:rPr lang="en-US" altLang="zh-TW" sz="2400" dirty="0" smtClean="0"/>
              <a:t>in a </a:t>
            </a:r>
            <a:r>
              <a:rPr lang="en-US" altLang="zh-TW" sz="2400" b="1" dirty="0" smtClean="0"/>
              <a:t>non-linear</a:t>
            </a:r>
            <a:r>
              <a:rPr lang="en-US" altLang="zh-TW" sz="2400" dirty="0" smtClean="0"/>
              <a:t> manner.</a:t>
            </a:r>
            <a:endParaRPr lang="zh-TW" altLang="en-US" sz="24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05" y="2258844"/>
            <a:ext cx="2757011" cy="21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1" y="4349141"/>
            <a:ext cx="2787015" cy="22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76" y="1808784"/>
            <a:ext cx="4273871" cy="27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33" y="4379823"/>
            <a:ext cx="2970396" cy="21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981075" y="2371726"/>
            <a:ext cx="2073275" cy="16287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5962650" y="4486275"/>
            <a:ext cx="2422525" cy="16795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981075" y="4549775"/>
            <a:ext cx="2073275" cy="1619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7711163" y="6550223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 smtClean="0"/>
              <a:t>Johnson (2012)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137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Speech Chain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028" name="Picture 4" descr="http://1.bp.blogspot.com/_rvWQRDdyLC8/TLb4HzvNTVI/AAAAAAAAAAs/mTwf52IdBIw/s1600/Blog%2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 bwMode="auto">
          <a:xfrm>
            <a:off x="386442" y="1358724"/>
            <a:ext cx="8371116" cy="45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490732" y="6480124"/>
            <a:ext cx="367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Denes &amp; Elliot (1993)</a:t>
            </a: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83728" y="5663053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Articulatory</a:t>
            </a:r>
          </a:p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phonetics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889397" y="5663053"/>
            <a:ext cx="119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Acoustic</a:t>
            </a:r>
          </a:p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phonetics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3086" y="5663053"/>
            <a:ext cx="119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Auditory</a:t>
            </a:r>
          </a:p>
          <a:p>
            <a:pPr algn="ctr"/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phonetics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70497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Phonetics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b="0" dirty="0" smtClean="0"/>
              <a:t>the sounds of language</a:t>
            </a:r>
            <a:endParaRPr lang="zh-TW" altLang="en-US" b="0" dirty="0">
              <a:ea typeface="DejaVu Sans Condensed" panose="020B0606030804020204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520" y="4426272"/>
            <a:ext cx="7200960" cy="1523064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Roger Cheng-yen Liu</a:t>
            </a:r>
          </a:p>
          <a:p>
            <a:r>
              <a:rPr lang="en-US" altLang="zh-TW" dirty="0" smtClean="0"/>
              <a:t>TA session for Articulatory Phonetics, </a:t>
            </a:r>
            <a:r>
              <a:rPr lang="en-US" altLang="zh-TW" dirty="0" err="1" smtClean="0"/>
              <a:t>F2019</a:t>
            </a:r>
            <a:endParaRPr lang="en-US" altLang="zh-TW" dirty="0" smtClean="0"/>
          </a:p>
          <a:p>
            <a:r>
              <a:rPr lang="en-US" altLang="zh-TW" dirty="0" smtClean="0"/>
              <a:t>Dec. 17, 2019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42516" y="46739"/>
            <a:ext cx="630084" cy="365125"/>
          </a:xfrm>
        </p:spPr>
        <p:txBody>
          <a:bodyPr/>
          <a:lstStyle/>
          <a:p>
            <a:fld id="{0AFC63E9-788F-47E1-8483-66C40E435A3E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84" y="1088688"/>
            <a:ext cx="3240432" cy="1599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2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660850"/>
              </p:ext>
            </p:extLst>
          </p:nvPr>
        </p:nvGraphicFramePr>
        <p:xfrm>
          <a:off x="457200" y="1268712"/>
          <a:ext cx="8229600" cy="5130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8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“Visible” sounds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"/>
          <a:stretch/>
        </p:blipFill>
        <p:spPr bwMode="auto">
          <a:xfrm>
            <a:off x="161412" y="1266824"/>
            <a:ext cx="4062767" cy="53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031928" y="1267165"/>
            <a:ext cx="4758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Waveform</a:t>
            </a:r>
            <a:r>
              <a:rPr lang="zh-TW" altLang="en-US" b="1" dirty="0" smtClean="0"/>
              <a:t> 波形圖 </a:t>
            </a:r>
            <a:r>
              <a:rPr lang="en-US" altLang="zh-TW" sz="1400" b="1" dirty="0" smtClean="0"/>
              <a:t>(a.k.a. </a:t>
            </a:r>
            <a:r>
              <a:rPr lang="en-US" altLang="zh-TW" sz="1400" b="1" dirty="0" err="1" smtClean="0"/>
              <a:t>oscillogram</a:t>
            </a:r>
            <a:r>
              <a:rPr lang="zh-TW" altLang="en-US" sz="1400" b="1" dirty="0" smtClean="0"/>
              <a:t> 示波圖</a:t>
            </a:r>
            <a:r>
              <a:rPr lang="en-US" altLang="zh-TW" sz="1400" b="1" dirty="0" smtClean="0"/>
              <a:t>)</a:t>
            </a:r>
            <a:endParaRPr lang="en-US" altLang="zh-TW" b="1" dirty="0" smtClean="0"/>
          </a:p>
          <a:p>
            <a:r>
              <a:rPr lang="en-US" altLang="zh-TW" dirty="0" smtClean="0"/>
              <a:t>The “transverse version” of the sound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Horizontal axis: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Vertical axis:</a:t>
            </a:r>
            <a:r>
              <a:rPr lang="zh-TW" altLang="en-US" dirty="0" smtClean="0"/>
              <a:t> </a:t>
            </a:r>
            <a:r>
              <a:rPr lang="en-US" altLang="zh-TW" dirty="0" smtClean="0"/>
              <a:t>amplitude/intensity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031928" y="2622768"/>
            <a:ext cx="4470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(Power)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Spectrum </a:t>
            </a:r>
            <a:r>
              <a:rPr lang="zh-TW" altLang="en-US" b="1" dirty="0" smtClean="0"/>
              <a:t>頻譜圖</a:t>
            </a:r>
            <a:endParaRPr lang="en-US" altLang="zh-TW" b="1" dirty="0" smtClean="0"/>
          </a:p>
          <a:p>
            <a:r>
              <a:rPr lang="en-US" altLang="zh-TW" dirty="0" smtClean="0"/>
              <a:t>A Fourier-analyzed frequency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Horizontal axis: frequency (Hz)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Vertical axis:</a:t>
            </a:r>
            <a:r>
              <a:rPr lang="zh-TW" altLang="en-US" dirty="0" smtClean="0"/>
              <a:t> </a:t>
            </a:r>
            <a:r>
              <a:rPr lang="en-US" altLang="zh-TW" dirty="0" smtClean="0"/>
              <a:t>amplitude/intensity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(dB)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031928" y="3978370"/>
            <a:ext cx="39891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Spectrogram</a:t>
            </a:r>
            <a:r>
              <a:rPr lang="zh-TW" altLang="en-US" b="1" dirty="0" smtClean="0"/>
              <a:t> 時</a:t>
            </a:r>
            <a:r>
              <a:rPr lang="zh-TW" altLang="en-US" b="1" dirty="0"/>
              <a:t>頻</a:t>
            </a:r>
            <a:r>
              <a:rPr lang="zh-TW" altLang="en-US" b="1" dirty="0" smtClean="0"/>
              <a:t>譜</a:t>
            </a:r>
            <a:r>
              <a:rPr lang="en-US" altLang="zh-TW" b="1" dirty="0" smtClean="0"/>
              <a:t>;</a:t>
            </a:r>
            <a:r>
              <a:rPr lang="zh-TW" altLang="en-US" b="1" dirty="0" smtClean="0"/>
              <a:t> 聲譜圖</a:t>
            </a:r>
            <a:endParaRPr lang="en-US" altLang="zh-TW" b="1" dirty="0" smtClean="0"/>
          </a:p>
          <a:p>
            <a:r>
              <a:rPr lang="en-US" altLang="zh-TW" dirty="0" smtClean="0"/>
              <a:t>Running spectral slices through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Horizontal axis: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Vertical axis:</a:t>
            </a:r>
            <a:r>
              <a:rPr lang="zh-TW" altLang="en-US" dirty="0" smtClean="0"/>
              <a:t> </a:t>
            </a:r>
            <a:r>
              <a:rPr lang="en-US" altLang="zh-TW" dirty="0" smtClean="0"/>
              <a:t>frequency </a:t>
            </a:r>
            <a:r>
              <a:rPr lang="en-US" altLang="zh-TW" dirty="0"/>
              <a:t>(Hz</a:t>
            </a:r>
            <a:r>
              <a:rPr lang="en-US" altLang="zh-TW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Darkness: </a:t>
            </a:r>
            <a:r>
              <a:rPr lang="en-US" altLang="zh-TW" dirty="0" smtClean="0"/>
              <a:t>amplitude/intensity</a:t>
            </a:r>
            <a:endParaRPr lang="en-US" altLang="zh-TW" dirty="0"/>
          </a:p>
        </p:txBody>
      </p:sp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12" y="5395314"/>
            <a:ext cx="1861179" cy="13598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75" y="5455698"/>
            <a:ext cx="645231" cy="7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1421580" y="4149096"/>
            <a:ext cx="0" cy="22503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2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waterfall display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1358724"/>
            <a:ext cx="8281104" cy="51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567717" y="6550223"/>
            <a:ext cx="25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/>
              <a:t>Reetz</a:t>
            </a:r>
            <a:r>
              <a:rPr lang="en-US" altLang="zh-TW" sz="1400" dirty="0" smtClean="0"/>
              <a:t> &amp; </a:t>
            </a:r>
            <a:r>
              <a:rPr lang="en-US" altLang="zh-TW" sz="1400" dirty="0" err="1" smtClean="0"/>
              <a:t>Jongman</a:t>
            </a:r>
            <a:r>
              <a:rPr lang="en-US" altLang="zh-TW" sz="1400" dirty="0" smtClean="0"/>
              <a:t> (2009: 156)</a:t>
            </a:r>
            <a:endParaRPr lang="zh-TW" altLang="en-US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1425" y="1448736"/>
            <a:ext cx="3330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A </a:t>
            </a:r>
            <a:r>
              <a:rPr lang="en-US" altLang="zh-TW" sz="1600" i="1" dirty="0" smtClean="0"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waterfall display </a:t>
            </a:r>
            <a:r>
              <a:rPr lang="en-US" altLang="zh-TW" sz="1600" dirty="0" smtClean="0"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of a sequence of spectra. Each individual “slice” represents the spectrum of a single time window.</a:t>
            </a:r>
            <a:endParaRPr lang="zh-TW" altLang="en-US" sz="1600" dirty="0">
              <a:latin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Bandwidth of spectrum/spectrogram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039942"/>
              </p:ext>
            </p:extLst>
          </p:nvPr>
        </p:nvGraphicFramePr>
        <p:xfrm>
          <a:off x="457200" y="1449388"/>
          <a:ext cx="8229600" cy="16814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404572"/>
                <a:gridCol w="2880384"/>
                <a:gridCol w="2944644"/>
              </a:tblGrid>
              <a:tr h="370840"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Broad-band spectrogram</a:t>
                      </a:r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Narrow-band spectrogram</a:t>
                      </a:r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Temporal resolution</a:t>
                      </a:r>
                    </a:p>
                    <a:p>
                      <a:r>
                        <a:rPr lang="en-US" altLang="zh-TW" sz="1400" b="0" dirty="0" smtClean="0"/>
                        <a:t>e.g. glottal pulse; transient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accent5"/>
                          </a:solidFill>
                        </a:rPr>
                        <a:t>Clear</a:t>
                      </a:r>
                      <a:endParaRPr lang="zh-TW" altLang="en-US" sz="1600" b="1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 smtClean="0">
                          <a:solidFill>
                            <a:schemeClr val="accent1"/>
                          </a:solidFill>
                        </a:rPr>
                        <a:t>Vague</a:t>
                      </a:r>
                      <a:endParaRPr lang="zh-TW" altLang="en-US" sz="1600" b="1" dirty="0" smtClean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Frequency resolution</a:t>
                      </a:r>
                    </a:p>
                    <a:p>
                      <a:r>
                        <a:rPr lang="en-US" altLang="zh-TW" sz="1400" b="0" dirty="0" smtClean="0"/>
                        <a:t>i.e.</a:t>
                      </a:r>
                      <a:r>
                        <a:rPr lang="en-US" altLang="zh-TW" sz="1400" b="0" baseline="0" dirty="0" smtClean="0"/>
                        <a:t> individual harmonics vs. a bunch of harmonics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accent1"/>
                          </a:solidFill>
                        </a:rPr>
                        <a:t>Vague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But clear enough </a:t>
                      </a:r>
                      <a:br>
                        <a:rPr lang="en-US" altLang="zh-TW" sz="1600" dirty="0" smtClean="0"/>
                      </a:br>
                      <a:r>
                        <a:rPr lang="en-US" altLang="zh-TW" sz="1600" dirty="0" smtClean="0"/>
                        <a:t>to find formants</a:t>
                      </a:r>
                      <a:endParaRPr lang="zh-TW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6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Clear</a:t>
                      </a:r>
                      <a:endParaRPr lang="zh-TW" altLang="en-US" sz="1600" b="1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" y="3268026"/>
            <a:ext cx="4050540" cy="175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4" y="3248976"/>
            <a:ext cx="4131338" cy="178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" y="5072966"/>
            <a:ext cx="3510468" cy="150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84" y="5081540"/>
            <a:ext cx="3523393" cy="150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121941" y="5175534"/>
            <a:ext cx="126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>
                <a:solidFill>
                  <a:schemeClr val="bg1">
                    <a:lumMod val="50000"/>
                  </a:schemeClr>
                </a:solidFill>
              </a:rPr>
              <a:t>Is Pat sad, or mad?</a:t>
            </a:r>
            <a:endParaRPr lang="zh-TW" alt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121941" y="3329704"/>
            <a:ext cx="126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solidFill>
                  <a:schemeClr val="bg1">
                    <a:lumMod val="50000"/>
                  </a:schemeClr>
                </a:solidFill>
              </a:rPr>
              <a:t>pick</a:t>
            </a:r>
            <a:endParaRPr lang="zh-TW" alt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231688" y="1169416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a.k.a. wide-band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06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I. Basic Acoustics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Part 3: Standing waves, harmonics, and resonance</a:t>
            </a:r>
            <a:endParaRPr lang="zh-TW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5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Standing waves </a:t>
            </a:r>
            <a:r>
              <a:rPr lang="zh-TW" altLang="en-US" dirty="0" smtClean="0"/>
              <a:t>駐波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兩個相向行進的正弦波，其</a:t>
            </a:r>
            <a:r>
              <a:rPr lang="zh-TW" altLang="en-US" b="1" dirty="0" smtClean="0"/>
              <a:t>波長、頻率、波速</a:t>
            </a:r>
            <a:r>
              <a:rPr lang="zh-TW" altLang="en-US" dirty="0" smtClean="0"/>
              <a:t>皆相同。</a:t>
            </a:r>
            <a:endParaRPr lang="en-US" altLang="zh-TW" dirty="0" smtClean="0"/>
          </a:p>
          <a:p>
            <a:r>
              <a:rPr lang="zh-TW" altLang="en-US" dirty="0" smtClean="0"/>
              <a:t>這兩個波相互</a:t>
            </a:r>
            <a:r>
              <a:rPr lang="zh-TW" altLang="en-US" dirty="0"/>
              <a:t>干涉（相加</a:t>
            </a:r>
            <a:r>
              <a:rPr lang="zh-TW" altLang="en-US" dirty="0" smtClean="0"/>
              <a:t>）形成的</a:t>
            </a:r>
            <a:r>
              <a:rPr lang="zh-TW" altLang="en-US" b="1" dirty="0" smtClean="0"/>
              <a:t>合成波</a:t>
            </a:r>
            <a:r>
              <a:rPr lang="zh-TW" altLang="en-US" dirty="0" smtClean="0"/>
              <a:t>，稱為</a:t>
            </a:r>
            <a:r>
              <a:rPr lang="zh-TW" altLang="en-US" b="1" dirty="0" smtClean="0"/>
              <a:t>駐波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372240" y="6427149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/>
              <a:t>維基共享資源</a:t>
            </a:r>
            <a:r>
              <a:rPr lang="en-US" altLang="zh-TW" sz="1600" dirty="0"/>
              <a:t>: </a:t>
            </a:r>
            <a:r>
              <a:rPr lang="en-US" altLang="zh-TW" sz="1600" dirty="0" err="1"/>
              <a:t>Davidjessop</a:t>
            </a:r>
            <a:endParaRPr lang="zh-TW" altLang="en-US" sz="1600" dirty="0"/>
          </a:p>
        </p:txBody>
      </p:sp>
      <p:pic>
        <p:nvPicPr>
          <p:cNvPr id="3074" name="Picture 2" descr="File:Transient to standing 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0" y="2438868"/>
            <a:ext cx="5310708" cy="39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881508" y="2348856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e.g. </a:t>
            </a:r>
            <a:r>
              <a:rPr lang="zh-TW" altLang="en-US" dirty="0" smtClean="0"/>
              <a:t>入射波 </a:t>
            </a:r>
            <a:r>
              <a:rPr lang="en-US" altLang="zh-TW" dirty="0" smtClean="0"/>
              <a:t>+</a:t>
            </a:r>
            <a:r>
              <a:rPr lang="zh-TW" altLang="en-US" dirty="0" smtClean="0"/>
              <a:t> 反射波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18124" y="3068952"/>
            <a:ext cx="3183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standing wave is a wave pattern as a result of a perfectly timed interference between two </a:t>
            </a:r>
            <a:r>
              <a:rPr lang="en-US" altLang="zh-TW" dirty="0" smtClean="0"/>
              <a:t>waves of </a:t>
            </a:r>
            <a:r>
              <a:rPr lang="en-US" altLang="zh-TW" dirty="0"/>
              <a:t>the </a:t>
            </a:r>
            <a:r>
              <a:rPr lang="en-US" altLang="zh-TW" b="1" dirty="0"/>
              <a:t>same frequency and amplitude </a:t>
            </a:r>
            <a:r>
              <a:rPr lang="en-US" altLang="zh-TW" dirty="0"/>
              <a:t>traveling </a:t>
            </a:r>
            <a:r>
              <a:rPr lang="en-US" altLang="zh-TW" dirty="0" smtClean="0"/>
              <a:t>in </a:t>
            </a:r>
            <a:r>
              <a:rPr lang="en-US" altLang="zh-TW" b="1" dirty="0"/>
              <a:t>opposite directions </a:t>
            </a:r>
            <a:r>
              <a:rPr lang="en-US" altLang="zh-TW" dirty="0"/>
              <a:t>in the same medium.</a:t>
            </a:r>
          </a:p>
        </p:txBody>
      </p:sp>
    </p:spTree>
    <p:extLst>
      <p:ext uri="{BB962C8B-B14F-4D97-AF65-F5344CB8AC3E}">
        <p14:creationId xmlns:p14="http://schemas.microsoft.com/office/powerpoint/2010/main" val="354221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Standing waves </a:t>
            </a:r>
            <a:r>
              <a:rPr lang="zh-TW" altLang="en-US" dirty="0"/>
              <a:t>駐波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47</a:t>
            </a:fld>
            <a:endParaRPr lang="zh-TW" altLang="en-US"/>
          </a:p>
        </p:txBody>
      </p:sp>
      <p:pic>
        <p:nvPicPr>
          <p:cNvPr id="6" name="Picture 7" descr="File:Standing wave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4239108"/>
            <a:ext cx="4149268" cy="13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6" y="3247458"/>
            <a:ext cx="4049215" cy="183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272360" y="6224994"/>
            <a:ext cx="178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(1979: 40-41)</a:t>
            </a:r>
            <a:endParaRPr lang="zh-TW" altLang="en-US" sz="16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19" y="5206558"/>
            <a:ext cx="3919966" cy="101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41436" y="1359409"/>
            <a:ext cx="792105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FF0000"/>
                </a:solidFill>
              </a:rPr>
              <a:t>紅點</a:t>
            </a:r>
            <a:r>
              <a:rPr lang="zh-TW" altLang="en-US" sz="2000" dirty="0" smtClean="0">
                <a:solidFill>
                  <a:srgbClr val="FF0000"/>
                </a:solidFill>
              </a:rPr>
              <a:t>：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節點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波節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(node)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sz="2000" dirty="0" smtClean="0"/>
              <a:t>At </a:t>
            </a:r>
            <a:r>
              <a:rPr lang="en-US" altLang="zh-TW" sz="2000" dirty="0"/>
              <a:t>any</a:t>
            </a:r>
            <a:r>
              <a:rPr lang="en-US" altLang="zh-TW" sz="2000" dirty="0" smtClean="0"/>
              <a:t> time, the amplitude of node is 0.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sz="2000" dirty="0" smtClean="0"/>
              <a:t>The distance between neighboring nodes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=</a:t>
            </a:r>
            <a:r>
              <a:rPr lang="zh-TW" altLang="en-US" sz="2000" dirty="0" smtClean="0"/>
              <a:t> </a:t>
            </a:r>
            <a:r>
              <a:rPr lang="el-GR" altLang="zh-TW" sz="2000" dirty="0" smtClean="0"/>
              <a:t>λ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/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2 (or T/2)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節點間的中點為</a:t>
            </a:r>
            <a:r>
              <a:rPr lang="zh-TW" altLang="en-US" sz="2000" b="1" dirty="0" smtClean="0"/>
              <a:t>腹點</a:t>
            </a:r>
            <a:r>
              <a:rPr lang="en-US" altLang="zh-TW" sz="2000" b="1" dirty="0" smtClean="0"/>
              <a:t>/</a:t>
            </a:r>
            <a:r>
              <a:rPr lang="zh-TW" altLang="en-US" sz="2000" b="1" dirty="0" smtClean="0"/>
              <a:t>波腹</a:t>
            </a:r>
            <a:r>
              <a:rPr lang="en-US" altLang="zh-TW" sz="2000" b="1" dirty="0" smtClean="0"/>
              <a:t>/</a:t>
            </a:r>
            <a:r>
              <a:rPr lang="zh-TW" altLang="en-US" sz="2000" b="1" dirty="0" smtClean="0"/>
              <a:t>反節點 </a:t>
            </a:r>
            <a:r>
              <a:rPr lang="en-US" altLang="zh-TW" sz="2000" b="1" dirty="0" smtClean="0"/>
              <a:t>(antinode)</a:t>
            </a:r>
            <a:endParaRPr lang="en-US" altLang="zh-TW" sz="2000" dirty="0" smtClean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sz="2000" dirty="0" smtClean="0"/>
              <a:t>The antinode is at the midpoint</a:t>
            </a:r>
            <a:br>
              <a:rPr lang="en-US" altLang="zh-TW" sz="2000" dirty="0" smtClean="0"/>
            </a:br>
            <a:r>
              <a:rPr lang="en-US" altLang="zh-TW" sz="2000" dirty="0" smtClean="0"/>
              <a:t>between two nodes.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TW" sz="2000" dirty="0" smtClean="0"/>
              <a:t>Antinodes have the largest</a:t>
            </a:r>
            <a:br>
              <a:rPr lang="en-US" altLang="zh-TW" sz="2000" dirty="0" smtClean="0"/>
            </a:br>
            <a:r>
              <a:rPr lang="en-US" altLang="zh-TW" sz="2000" dirty="0" smtClean="0"/>
              <a:t>potential amplitude (twice</a:t>
            </a:r>
            <a:br>
              <a:rPr lang="en-US" altLang="zh-TW" sz="2000" dirty="0" smtClean="0"/>
            </a:br>
            <a:r>
              <a:rPr lang="en-US" altLang="zh-TW" sz="2000" dirty="0" smtClean="0"/>
              <a:t>of the original sine wave)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03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57" y="3068952"/>
            <a:ext cx="3241506" cy="30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56" y="818652"/>
            <a:ext cx="3241507" cy="146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Modes of vibration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In a standing wave, adjacent nodes </a:t>
            </a:r>
            <a:br>
              <a:rPr lang="en-US" altLang="zh-TW" sz="2200" dirty="0" smtClean="0"/>
            </a:br>
            <a:r>
              <a:rPr lang="en-US" altLang="zh-TW" sz="2200" dirty="0" smtClean="0"/>
              <a:t>are separated by a </a:t>
            </a:r>
            <a:r>
              <a:rPr lang="en-US" altLang="zh-TW" sz="2200" b="1" dirty="0" smtClean="0"/>
              <a:t>half-wavelength</a:t>
            </a:r>
            <a:r>
              <a:rPr lang="en-US" altLang="zh-TW" sz="2200" dirty="0" smtClean="0"/>
              <a:t>.</a:t>
            </a:r>
          </a:p>
          <a:p>
            <a:pPr lvl="1"/>
            <a:r>
              <a:rPr lang="en-US" altLang="zh-TW" sz="2000" dirty="0" smtClean="0"/>
              <a:t>The frequency of the note given by the </a:t>
            </a:r>
            <a:br>
              <a:rPr lang="en-US" altLang="zh-TW" sz="2000" dirty="0" smtClean="0"/>
            </a:br>
            <a:r>
              <a:rPr lang="en-US" altLang="zh-TW" sz="2000" dirty="0" smtClean="0"/>
              <a:t>string will be equivalent to a wavelength </a:t>
            </a:r>
            <a:br>
              <a:rPr lang="en-US" altLang="zh-TW" sz="2000" dirty="0" smtClean="0"/>
            </a:br>
            <a:r>
              <a:rPr lang="en-US" altLang="zh-TW" sz="2000" b="1" dirty="0" smtClean="0"/>
              <a:t>twice the length of the string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200" dirty="0" smtClean="0"/>
              <a:t>For a stretched string, Many different </a:t>
            </a:r>
            <a:br>
              <a:rPr lang="en-US" altLang="zh-TW" sz="2200" dirty="0" smtClean="0"/>
            </a:br>
            <a:r>
              <a:rPr lang="en-US" altLang="zh-TW" sz="2200" dirty="0" smtClean="0"/>
              <a:t>standing waves occur in the course of </a:t>
            </a:r>
            <a:br>
              <a:rPr lang="en-US" altLang="zh-TW" sz="2200" dirty="0" smtClean="0"/>
            </a:br>
            <a:r>
              <a:rPr lang="en-US" altLang="zh-TW" sz="2200" dirty="0" smtClean="0"/>
              <a:t>its motion.</a:t>
            </a:r>
          </a:p>
          <a:p>
            <a:pPr lvl="1"/>
            <a:r>
              <a:rPr lang="en-US" altLang="zh-TW" sz="2000" b="1" dirty="0" smtClean="0"/>
              <a:t>Requirement: </a:t>
            </a:r>
            <a:r>
              <a:rPr lang="en-US" altLang="zh-TW" sz="2000" dirty="0" smtClean="0"/>
              <a:t>such standing waves fit </a:t>
            </a:r>
            <a:br>
              <a:rPr lang="en-US" altLang="zh-TW" sz="2000" dirty="0" smtClean="0"/>
            </a:br>
            <a:r>
              <a:rPr lang="en-US" altLang="zh-TW" sz="2000" dirty="0" smtClean="0"/>
              <a:t>exactly into the length of the string—</a:t>
            </a:r>
            <a:br>
              <a:rPr lang="en-US" altLang="zh-TW" sz="2000" dirty="0" smtClean="0"/>
            </a:br>
            <a:r>
              <a:rPr lang="en-US" altLang="zh-TW" sz="2000" dirty="0" smtClean="0"/>
              <a:t>each must have nodes at both ends.</a:t>
            </a:r>
          </a:p>
          <a:p>
            <a:pPr lvl="1"/>
            <a:r>
              <a:rPr lang="en-US" altLang="zh-TW" sz="2000" dirty="0" smtClean="0"/>
              <a:t>Each wave pattern is called a </a:t>
            </a:r>
            <a:r>
              <a:rPr lang="en-US" altLang="zh-TW" sz="2000" b="1" dirty="0" smtClean="0"/>
              <a:t>mode </a:t>
            </a:r>
            <a:br>
              <a:rPr lang="en-US" altLang="zh-TW" sz="2000" b="1" dirty="0" smtClean="0"/>
            </a:br>
            <a:r>
              <a:rPr lang="en-US" altLang="zh-TW" sz="2000" b="1" dirty="0" smtClean="0"/>
              <a:t>of vibration</a:t>
            </a:r>
            <a:r>
              <a:rPr lang="en-US" altLang="zh-TW" sz="2000" dirty="0" smtClean="0"/>
              <a:t>, with frequencies at</a:t>
            </a:r>
          </a:p>
          <a:p>
            <a:pPr lvl="2"/>
            <a:r>
              <a:rPr lang="en-US" altLang="zh-TW" sz="2000" dirty="0" smtClean="0"/>
              <a:t>2, 3, 4, 5, … times of </a:t>
            </a:r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894552" y="6224994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268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Modes of vibration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1358724"/>
            <a:ext cx="8461128" cy="474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1448" y="1448736"/>
            <a:ext cx="3894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Modes on a </a:t>
            </a:r>
            <a:r>
              <a:rPr lang="en-US" altLang="zh-TW" dirty="0" smtClean="0">
                <a:solidFill>
                  <a:schemeClr val="bg1"/>
                </a:solidFill>
              </a:rPr>
              <a:t>String (</a:t>
            </a:r>
            <a:r>
              <a:rPr lang="en-US" altLang="zh-TW" dirty="0">
                <a:solidFill>
                  <a:schemeClr val="bg1"/>
                </a:solidFill>
              </a:rPr>
              <a:t>by </a:t>
            </a:r>
            <a:r>
              <a:rPr lang="en-US" altLang="zh-TW" dirty="0" smtClean="0">
                <a:solidFill>
                  <a:schemeClr val="bg1"/>
                </a:solidFill>
              </a:rPr>
              <a:t>Geoff Martin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44" y="1461858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Approaches to phonetics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b="1" dirty="0" smtClean="0"/>
              <a:t>Articulatory phonetics </a:t>
            </a:r>
            <a:r>
              <a:rPr lang="zh-TW" altLang="en-US" b="1" dirty="0" smtClean="0"/>
              <a:t>生理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構音語音學</a:t>
            </a:r>
            <a:r>
              <a:rPr lang="en-US" altLang="zh-TW" dirty="0" smtClean="0"/>
              <a:t> </a:t>
            </a:r>
            <a:br>
              <a:rPr lang="en-US" altLang="zh-TW" dirty="0" smtClean="0"/>
            </a:br>
            <a:r>
              <a:rPr lang="en-US" altLang="zh-TW" dirty="0" smtClean="0"/>
              <a:t>involves analyzing physiological mechanisms of speech production.</a:t>
            </a:r>
          </a:p>
          <a:p>
            <a:r>
              <a:rPr lang="en-US" altLang="zh-TW" b="1" dirty="0" smtClean="0"/>
              <a:t>Acoustic phonetics </a:t>
            </a:r>
            <a:r>
              <a:rPr lang="zh-TW" altLang="en-US" b="1" dirty="0" smtClean="0"/>
              <a:t>聲學語音學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dirty="0" smtClean="0"/>
              <a:t>is concerned with measuring and analyzing the physical properties of the sound waves that propagates (or travels).</a:t>
            </a:r>
          </a:p>
          <a:p>
            <a:r>
              <a:rPr lang="en-US" altLang="zh-TW" b="1" dirty="0" smtClean="0"/>
              <a:t>Auditory phonetics </a:t>
            </a:r>
            <a:r>
              <a:rPr lang="zh-TW" altLang="en-US" b="1" dirty="0" smtClean="0"/>
              <a:t>聽覺語音學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dirty="0" smtClean="0"/>
              <a:t>studies how speech signals are registered and processed by the human auditory system and how we differentiate classes of speech sounds. </a:t>
            </a:r>
            <a:br>
              <a:rPr lang="en-US" altLang="zh-TW" dirty="0" smtClean="0"/>
            </a:br>
            <a:r>
              <a:rPr lang="en-US" altLang="zh-TW" dirty="0" smtClean="0"/>
              <a:t>(a.k.a. </a:t>
            </a:r>
            <a:r>
              <a:rPr lang="en-US" altLang="zh-TW" b="1" dirty="0"/>
              <a:t>speech perception </a:t>
            </a:r>
            <a:r>
              <a:rPr lang="zh-TW" altLang="en-US" b="1" dirty="0"/>
              <a:t>言語感知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41436" y="2708904"/>
            <a:ext cx="8371116" cy="1663071"/>
          </a:xfrm>
          <a:prstGeom prst="rect">
            <a:avLst/>
          </a:prstGeom>
          <a:noFill/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5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did we see in the video?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8229600" cy="5220696"/>
          </a:xfrm>
        </p:spPr>
        <p:txBody>
          <a:bodyPr>
            <a:normAutofit/>
          </a:bodyPr>
          <a:lstStyle/>
          <a:p>
            <a:r>
              <a:rPr lang="en-US" altLang="zh-TW" sz="2200" dirty="0" smtClean="0"/>
              <a:t>If we pluck the string in that specific setting, then it will vibrate with a fundamental frequency of 11 Hz.</a:t>
            </a:r>
          </a:p>
          <a:p>
            <a:pPr lvl="1"/>
            <a:r>
              <a:rPr lang="en-US" altLang="zh-TW" sz="2000" dirty="0" smtClean="0"/>
              <a:t>Its </a:t>
            </a:r>
            <a:r>
              <a:rPr lang="en-US" altLang="zh-TW" sz="2000" b="1" dirty="0" smtClean="0"/>
              <a:t>natural frequency </a:t>
            </a:r>
            <a:r>
              <a:rPr lang="en-US" altLang="zh-TW" sz="2000" dirty="0" smtClean="0"/>
              <a:t>is 11 Hz </a:t>
            </a:r>
            <a:r>
              <a:rPr lang="en-US" altLang="zh-TW" sz="1700" dirty="0" smtClean="0"/>
              <a:t>(plus its overtones</a:t>
            </a:r>
            <a:r>
              <a:rPr lang="zh-TW" altLang="en-US" sz="1700" baseline="-25000" dirty="0" smtClean="0"/>
              <a:t>倍音</a:t>
            </a:r>
            <a:r>
              <a:rPr lang="en-US" altLang="zh-TW" sz="1700" dirty="0" smtClean="0"/>
              <a:t>/harmonics</a:t>
            </a:r>
            <a:r>
              <a:rPr lang="zh-TW" altLang="en-US" sz="1700" baseline="-25000" dirty="0" smtClean="0"/>
              <a:t>泛音</a:t>
            </a:r>
            <a:r>
              <a:rPr lang="en-US" altLang="zh-TW" sz="1700" dirty="0" smtClean="0"/>
              <a:t>)</a:t>
            </a:r>
            <a:r>
              <a:rPr lang="en-US" altLang="zh-TW" sz="2000" dirty="0" smtClean="0"/>
              <a:t>.</a:t>
            </a:r>
          </a:p>
          <a:p>
            <a:pPr lvl="1"/>
            <a:r>
              <a:rPr lang="en-US" altLang="zh-TW" sz="2000" dirty="0" smtClean="0"/>
              <a:t>Its harmonics are multiples of </a:t>
            </a:r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: 11, 22, 33, 44, 55, … Hz.</a:t>
            </a:r>
          </a:p>
          <a:p>
            <a:pPr lvl="2"/>
            <a:r>
              <a:rPr lang="en-US" altLang="zh-TW" sz="2000" dirty="0" smtClean="0"/>
              <a:t>“Modes of vibration” tells us about this. </a:t>
            </a:r>
            <a:r>
              <a:rPr lang="en-US" altLang="zh-TW" sz="2000" i="1" dirty="0" smtClean="0"/>
              <a:t>(Think about it!)</a:t>
            </a:r>
            <a:endParaRPr lang="en-US" altLang="zh-TW" sz="2000" i="1" dirty="0"/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There </a:t>
            </a:r>
            <a:r>
              <a:rPr lang="en-US" altLang="zh-TW" sz="2200" dirty="0"/>
              <a:t>is a system which can vibrate the string at any given frequency</a:t>
            </a:r>
            <a:r>
              <a:rPr lang="en-US" altLang="zh-TW" sz="2200" dirty="0" smtClean="0"/>
              <a:t>.</a:t>
            </a:r>
          </a:p>
          <a:p>
            <a:pPr lvl="1"/>
            <a:r>
              <a:rPr lang="en-US" altLang="zh-TW" sz="2000" dirty="0" smtClean="0"/>
              <a:t>When we </a:t>
            </a:r>
            <a:r>
              <a:rPr lang="en-US" altLang="zh-TW" sz="2000" u="sng" dirty="0" smtClean="0"/>
              <a:t>vibrate the string</a:t>
            </a:r>
            <a:r>
              <a:rPr lang="en-US" altLang="zh-TW" sz="2000" dirty="0" smtClean="0"/>
              <a:t> at frequencies </a:t>
            </a:r>
            <a:r>
              <a:rPr lang="en-US" altLang="zh-TW" sz="2000" u="sng" dirty="0" smtClean="0"/>
              <a:t>other than</a:t>
            </a:r>
            <a:r>
              <a:rPr lang="en-US" altLang="zh-TW" sz="2000" dirty="0" smtClean="0"/>
              <a:t> 11 * </a:t>
            </a:r>
            <a:r>
              <a:rPr lang="en-US" altLang="zh-TW" sz="2000" i="1" dirty="0" smtClean="0"/>
              <a:t>n</a:t>
            </a:r>
            <a:r>
              <a:rPr lang="en-US" altLang="zh-TW" sz="2000" dirty="0" smtClean="0"/>
              <a:t> Hz, the string does not vibrate </a:t>
            </a:r>
            <a:r>
              <a:rPr lang="en-US" altLang="zh-TW" sz="2000" i="1" dirty="0" smtClean="0"/>
              <a:t>that much</a:t>
            </a:r>
            <a:r>
              <a:rPr lang="en-US" altLang="zh-TW" sz="2000" dirty="0" smtClean="0"/>
              <a:t>.</a:t>
            </a:r>
          </a:p>
          <a:p>
            <a:pPr lvl="2"/>
            <a:r>
              <a:rPr lang="en-US" altLang="zh-TW" sz="2000" dirty="0" smtClean="0"/>
              <a:t>The system absorbs the energy at these frequencies.</a:t>
            </a:r>
          </a:p>
          <a:p>
            <a:pPr lvl="1"/>
            <a:r>
              <a:rPr lang="en-US" altLang="zh-TW" sz="2000" dirty="0" smtClean="0"/>
              <a:t>When we vibrate the string at frequencies of 11, 22, 33, … Hz, the string “responds to” that frequency by vibrating at that </a:t>
            </a:r>
            <a:r>
              <a:rPr lang="en-US" altLang="zh-TW" sz="2000" b="1" i="1" dirty="0" smtClean="0"/>
              <a:t>f</a:t>
            </a:r>
            <a:r>
              <a:rPr lang="en-US" altLang="zh-TW" sz="2000" dirty="0" smtClean="0"/>
              <a:t>.</a:t>
            </a:r>
          </a:p>
          <a:p>
            <a:pPr lvl="2"/>
            <a:r>
              <a:rPr lang="en-US" altLang="zh-TW" sz="2000" b="1" dirty="0" smtClean="0"/>
              <a:t>Resonance </a:t>
            </a:r>
            <a:r>
              <a:rPr lang="zh-TW" altLang="en-US" sz="2000" b="1" dirty="0" smtClean="0"/>
              <a:t>共振</a:t>
            </a:r>
            <a:r>
              <a:rPr lang="en-US" altLang="zh-TW" sz="2000" b="1" dirty="0" smtClean="0"/>
              <a:t>/</a:t>
            </a:r>
            <a:r>
              <a:rPr lang="zh-TW" altLang="en-US" sz="2000" b="1" dirty="0" smtClean="0"/>
              <a:t>共鳴</a:t>
            </a:r>
            <a:r>
              <a:rPr lang="zh-TW" altLang="en-US" sz="2000" dirty="0" smtClean="0"/>
              <a:t> </a:t>
            </a:r>
            <a:r>
              <a:rPr lang="en-US" altLang="zh-TW" sz="1800" dirty="0" smtClean="0"/>
              <a:t>(tuned selectively to certain frequencies)</a:t>
            </a:r>
            <a:endParaRPr lang="en-US" altLang="zh-TW" sz="2000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231688" y="4158380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 smtClean="0">
                <a:solidFill>
                  <a:srgbClr val="C00000"/>
                </a:solidFill>
              </a:rPr>
              <a:t>force the string to vibrate</a:t>
            </a:r>
            <a:endParaRPr lang="zh-TW" altLang="en-US" i="1" dirty="0">
              <a:solidFill>
                <a:srgbClr val="C0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424" y="1178700"/>
            <a:ext cx="16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 smtClean="0">
                <a:solidFill>
                  <a:schemeClr val="accent5"/>
                </a:solidFill>
              </a:rPr>
              <a:t>Free vibration</a:t>
            </a:r>
            <a:endParaRPr lang="zh-TW" altLang="en-US" u="sng" dirty="0">
              <a:solidFill>
                <a:schemeClr val="accent5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51424" y="3338988"/>
            <a:ext cx="186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 smtClean="0">
                <a:solidFill>
                  <a:schemeClr val="accent5"/>
                </a:solidFill>
              </a:rPr>
              <a:t>Forced vibration</a:t>
            </a:r>
            <a:endParaRPr lang="zh-TW" altLang="en-US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與振動頻率同　地震「共振」破壞力加倍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Resonance of earthquakes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8" y="1988808"/>
            <a:ext cx="7380984" cy="442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414" y="2438868"/>
            <a:ext cx="1170156" cy="13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F0</a:t>
            </a:r>
            <a:r>
              <a:rPr lang="en-US" altLang="zh-TW" dirty="0" smtClean="0"/>
              <a:t> and harmonics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4337244" cy="4950660"/>
          </a:xfrm>
        </p:spPr>
        <p:txBody>
          <a:bodyPr>
            <a:noAutofit/>
          </a:bodyPr>
          <a:lstStyle/>
          <a:p>
            <a:r>
              <a:rPr lang="en-US" altLang="zh-TW" sz="2000" dirty="0" smtClean="0"/>
              <a:t>In a spectrum diagram, wherever a vertical line is drawn, there is a component of that frequency present in the mixture with the amplitude indicated.</a:t>
            </a:r>
          </a:p>
          <a:p>
            <a:pPr lvl="1"/>
            <a:r>
              <a:rPr lang="en-US" altLang="zh-TW" sz="2000" dirty="0" smtClean="0"/>
              <a:t>At all other frequencies, there is zero sound energy.</a:t>
            </a:r>
          </a:p>
          <a:p>
            <a:r>
              <a:rPr lang="en-US" altLang="zh-TW" sz="2000" dirty="0" smtClean="0"/>
              <a:t>Piano (</a:t>
            </a:r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= 132 Hz) have consecutive harmonics at 132, 264, 396, 528, … Hz.</a:t>
            </a:r>
          </a:p>
          <a:p>
            <a:r>
              <a:rPr lang="en-US" altLang="zh-TW" sz="2000" dirty="0" smtClean="0"/>
              <a:t>Clarinet (</a:t>
            </a:r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= 264 Hz) have a </a:t>
            </a:r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</a:t>
            </a:r>
            <a:r>
              <a:rPr lang="en-US" altLang="zh-TW" sz="2000" u="sng" dirty="0" smtClean="0"/>
              <a:t>an octave higher</a:t>
            </a:r>
            <a:r>
              <a:rPr lang="en-US" altLang="zh-TW" sz="2000" dirty="0" smtClean="0"/>
              <a:t> than the piano.</a:t>
            </a:r>
          </a:p>
          <a:p>
            <a:pPr lvl="1"/>
            <a:r>
              <a:rPr lang="en-US" altLang="zh-TW" sz="2000" dirty="0" smtClean="0"/>
              <a:t>The distance between harmonics is doubled: </a:t>
            </a:r>
            <a:br>
              <a:rPr lang="en-US" altLang="zh-TW" sz="2000" dirty="0" smtClean="0"/>
            </a:br>
            <a:r>
              <a:rPr lang="en-US" altLang="zh-TW" sz="2000" dirty="0" smtClean="0"/>
              <a:t>264, (528), 792, … Hz.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44" y="1178700"/>
            <a:ext cx="3918108" cy="55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5"/>
          <a:stretch/>
        </p:blipFill>
        <p:spPr bwMode="auto">
          <a:xfrm>
            <a:off x="6296070" y="548616"/>
            <a:ext cx="2571750" cy="15418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48143" y="417778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單簧管</a:t>
            </a:r>
          </a:p>
        </p:txBody>
      </p:sp>
      <p:sp>
        <p:nvSpPr>
          <p:cNvPr id="10" name="矩形 9"/>
          <p:cNvSpPr/>
          <p:nvPr/>
        </p:nvSpPr>
        <p:spPr>
          <a:xfrm>
            <a:off x="7878975" y="22537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b="1" dirty="0" smtClean="0"/>
              <a:t>鋼琴</a:t>
            </a:r>
            <a:endParaRPr lang="zh-TW" altLang="en-US" b="1" dirty="0"/>
          </a:p>
        </p:txBody>
      </p:sp>
      <p:cxnSp>
        <p:nvCxnSpPr>
          <p:cNvPr id="11" name="直線接點 10"/>
          <p:cNvCxnSpPr/>
          <p:nvPr/>
        </p:nvCxnSpPr>
        <p:spPr>
          <a:xfrm>
            <a:off x="5855028" y="3180396"/>
            <a:ext cx="0" cy="1620216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6373188" y="3180396"/>
            <a:ext cx="0" cy="1620216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7897188" y="3180396"/>
            <a:ext cx="0" cy="1620216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enterpriseengineeringnetwork.org/images/click-icon-png-19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" b="99528" l="326" r="99674">
                        <a14:foregroundMark x1="12500" y1="13679" x2="12609" y2="25472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69" y="1765704"/>
            <a:ext cx="645231" cy="7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7959542" y="6491694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633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3754752" cy="4950660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The glottal wave is periodic.</a:t>
            </a:r>
          </a:p>
          <a:p>
            <a:pPr lvl="1"/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depends on the cycle </a:t>
            </a:r>
            <a:br>
              <a:rPr lang="en-US" altLang="zh-TW" sz="2000" dirty="0" smtClean="0"/>
            </a:br>
            <a:r>
              <a:rPr lang="en-US" altLang="zh-TW" sz="2000" dirty="0" smtClean="0"/>
              <a:t>of laryngeal pulses.</a:t>
            </a:r>
          </a:p>
          <a:p>
            <a:pPr lvl="1"/>
            <a:r>
              <a:rPr lang="en-US" altLang="zh-TW" sz="2000" dirty="0" smtClean="0"/>
              <a:t>Quasi-triangular wave</a:t>
            </a:r>
          </a:p>
          <a:p>
            <a:r>
              <a:rPr lang="en-US" altLang="zh-TW" sz="2000" dirty="0" smtClean="0"/>
              <a:t>The spectrum</a:t>
            </a:r>
          </a:p>
          <a:p>
            <a:pPr lvl="1"/>
            <a:r>
              <a:rPr lang="en-US" altLang="zh-TW" sz="2000" dirty="0" err="1" smtClean="0"/>
              <a:t>F0</a:t>
            </a:r>
            <a:r>
              <a:rPr lang="en-US" altLang="zh-TW" sz="2000" dirty="0" smtClean="0"/>
              <a:t> has the greatest amplitude.</a:t>
            </a:r>
          </a:p>
          <a:p>
            <a:pPr lvl="1"/>
            <a:r>
              <a:rPr lang="en-US" altLang="zh-TW" sz="2000" dirty="0" smtClean="0"/>
              <a:t>Each succeeding harmonic has an amplitude falling off progressively as the frequency increases.</a:t>
            </a:r>
          </a:p>
          <a:p>
            <a:pPr lvl="1"/>
            <a:r>
              <a:rPr lang="en-US" altLang="zh-TW" sz="2000" dirty="0" smtClean="0"/>
              <a:t>There are several (sporadic) dips.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3" y="548616"/>
            <a:ext cx="4707843" cy="24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2" y="3040166"/>
            <a:ext cx="4707843" cy="362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glottal tone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990599" y="6500155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52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Resonance as a filter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sz="2000" dirty="0" smtClean="0"/>
              <a:t>Resonators are NOT amplifiers. The energy they give out as </a:t>
            </a:r>
            <a:br>
              <a:rPr lang="en-US" altLang="zh-TW" sz="2000" dirty="0" smtClean="0"/>
            </a:br>
            <a:r>
              <a:rPr lang="en-US" altLang="zh-TW" sz="2000" dirty="0" smtClean="0"/>
              <a:t>sound waves is always less than the amount put into the system.</a:t>
            </a:r>
          </a:p>
          <a:p>
            <a:pPr lvl="1">
              <a:lnSpc>
                <a:spcPct val="90000"/>
              </a:lnSpc>
            </a:pPr>
            <a:r>
              <a:rPr lang="en-US" altLang="zh-TW" sz="2000" dirty="0" smtClean="0"/>
              <a:t>In this resonating system, it will respond with high amplitude of forced vibrations in the region of 500, 1500, and 2500 Hz.</a:t>
            </a:r>
          </a:p>
          <a:p>
            <a:pPr lvl="1">
              <a:lnSpc>
                <a:spcPct val="90000"/>
              </a:lnSpc>
            </a:pPr>
            <a:r>
              <a:rPr lang="en-US" altLang="zh-TW" sz="2000" dirty="0" smtClean="0"/>
              <a:t>It will absorb energy in 0–400, 600–1400, 1600–2400, … Hz.</a:t>
            </a:r>
          </a:p>
          <a:p>
            <a:pPr>
              <a:lnSpc>
                <a:spcPct val="90000"/>
              </a:lnSpc>
            </a:pPr>
            <a:r>
              <a:rPr lang="en-US" altLang="zh-TW" sz="2200" b="1" dirty="0" smtClean="0"/>
              <a:t>Formants</a:t>
            </a:r>
            <a:r>
              <a:rPr lang="en-US" altLang="zh-TW" sz="2200" dirty="0" smtClean="0"/>
              <a:t>: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the resonance frequencies of a vowel</a:t>
            </a:r>
          </a:p>
          <a:p>
            <a:pPr lvl="1">
              <a:lnSpc>
                <a:spcPct val="90000"/>
              </a:lnSpc>
            </a:pPr>
            <a:r>
              <a:rPr lang="en-US" altLang="zh-TW" sz="2000" dirty="0" smtClean="0"/>
              <a:t>Frequencies where acoustic energy is concentrated in the vocal tract filter are called formant frequencies.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01481"/>
            <a:ext cx="59436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797350" y="6404619"/>
            <a:ext cx="11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879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Vowel formants:</a:t>
            </a:r>
            <a:r>
              <a:rPr lang="zh-TW" altLang="en-US" dirty="0" smtClean="0"/>
              <a:t> </a:t>
            </a:r>
            <a:r>
              <a:rPr lang="en-US" altLang="zh-TW" dirty="0" smtClean="0"/>
              <a:t>a first impression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4" y="1268712"/>
            <a:ext cx="3240432" cy="269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3491856" y="1358724"/>
            <a:ext cx="5441954" cy="4950660"/>
            <a:chOff x="3491856" y="1358724"/>
            <a:chExt cx="5441954" cy="495066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3"/>
            <a:stretch/>
          </p:blipFill>
          <p:spPr bwMode="auto">
            <a:xfrm>
              <a:off x="3491856" y="1358724"/>
              <a:ext cx="5441954" cy="481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單箭頭接點 6"/>
            <p:cNvCxnSpPr/>
            <p:nvPr/>
          </p:nvCxnSpPr>
          <p:spPr>
            <a:xfrm flipH="1">
              <a:off x="3671880" y="2258844"/>
              <a:ext cx="4210050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7430840" y="1889512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err="1" smtClean="0">
                  <a:solidFill>
                    <a:srgbClr val="C00000"/>
                  </a:solidFill>
                </a:rPr>
                <a:t>F2</a:t>
              </a:r>
              <a:endParaRPr lang="zh-TW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352504" y="2429584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err="1" smtClean="0">
                  <a:solidFill>
                    <a:srgbClr val="C00000"/>
                  </a:solidFill>
                </a:rPr>
                <a:t>F1</a:t>
              </a:r>
              <a:endParaRPr lang="zh-TW" alt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>
            <a:xfrm>
              <a:off x="8352504" y="2479225"/>
              <a:ext cx="0" cy="383015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5636076" y="3943708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DejaVu Serif" panose="02060603050605020204" pitchFamily="18" charset="0"/>
                  <a:ea typeface="DejaVu Serif" panose="02060603050605020204" pitchFamily="18" charset="0"/>
                  <a:cs typeface="DejaVu Serif" panose="02060603050605020204" pitchFamily="18" charset="0"/>
                </a:rPr>
                <a:t>ə</a:t>
              </a:r>
              <a:endParaRPr lang="zh-TW" altLang="en-US" sz="2400" dirty="0">
                <a:solidFill>
                  <a:schemeClr val="bg1">
                    <a:lumMod val="50000"/>
                  </a:schemeClr>
                </a:solidFill>
                <a:latin typeface="DejaVu Serif" panose="02060603050605020204" pitchFamily="18" charset="0"/>
                <a:cs typeface="DejaVu Serif" panose="02060603050605020204" pitchFamily="18" charset="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5742156" y="4331838"/>
              <a:ext cx="155249" cy="14707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161412" y="4059084"/>
            <a:ext cx="4447051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Height:</a:t>
            </a:r>
            <a:r>
              <a:rPr lang="en-US" altLang="zh-TW" dirty="0" smtClean="0"/>
              <a:t> inversely correlated with </a:t>
            </a:r>
            <a:r>
              <a:rPr lang="en-US" altLang="zh-TW" dirty="0" err="1" smtClean="0"/>
              <a:t>F1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Low</a:t>
            </a:r>
            <a:r>
              <a:rPr lang="en-US" altLang="zh-TW" dirty="0" smtClean="0"/>
              <a:t> vowels have a higher </a:t>
            </a:r>
            <a:r>
              <a:rPr lang="en-US" altLang="zh-TW" dirty="0" err="1" smtClean="0"/>
              <a:t>F1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High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F1</a:t>
            </a:r>
            <a:r>
              <a:rPr lang="en-US" altLang="zh-TW" dirty="0" smtClean="0"/>
              <a:t>.</a:t>
            </a:r>
          </a:p>
          <a:p>
            <a:r>
              <a:rPr lang="en-US" altLang="zh-TW" b="1" dirty="0" err="1" smtClean="0"/>
              <a:t>Backness</a:t>
            </a:r>
            <a:r>
              <a:rPr lang="en-US" altLang="zh-TW" b="1" dirty="0" smtClean="0"/>
              <a:t>: </a:t>
            </a:r>
            <a:r>
              <a:rPr lang="en-US" altLang="zh-TW" dirty="0" smtClean="0"/>
              <a:t>correlated with </a:t>
            </a:r>
            <a:r>
              <a:rPr lang="en-US" altLang="zh-TW" dirty="0" err="1" smtClean="0"/>
              <a:t>F2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Front</a:t>
            </a:r>
            <a:r>
              <a:rPr lang="en-US" altLang="zh-TW" dirty="0" smtClean="0"/>
              <a:t> vowels have a higher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Back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.</a:t>
            </a:r>
            <a:endParaRPr lang="en-US" altLang="zh-TW" dirty="0"/>
          </a:p>
          <a:p>
            <a:r>
              <a:rPr lang="en-US" altLang="zh-TW" b="1" dirty="0" smtClean="0"/>
              <a:t>Rounded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 &amp; </a:t>
            </a:r>
            <a:r>
              <a:rPr lang="en-US" altLang="zh-TW" dirty="0" err="1" smtClean="0"/>
              <a:t>F3</a:t>
            </a:r>
            <a:r>
              <a:rPr lang="en-US" altLang="zh-TW" dirty="0" smtClean="0"/>
              <a:t>.</a:t>
            </a:r>
          </a:p>
          <a:p>
            <a:r>
              <a:rPr lang="en-US" altLang="zh-TW" b="1" dirty="0" err="1" smtClean="0"/>
              <a:t>Rhotacized</a:t>
            </a:r>
            <a:r>
              <a:rPr lang="en-US" altLang="zh-TW" dirty="0" smtClean="0"/>
              <a:t> vowels</a:t>
            </a:r>
            <a:r>
              <a:rPr lang="zh-TW" altLang="en-US" dirty="0" smtClean="0"/>
              <a:t>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b="1" dirty="0" smtClean="0"/>
              <a:t>[ɻ]</a:t>
            </a:r>
            <a:r>
              <a:rPr lang="en-US" altLang="zh-TW" dirty="0" smtClean="0"/>
              <a:t> have a low </a:t>
            </a:r>
            <a:r>
              <a:rPr lang="en-US" altLang="zh-TW" dirty="0" err="1" smtClean="0"/>
              <a:t>F3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325600" y="651074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469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Exercises 6.7–6.8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formant frequencies of</a:t>
            </a:r>
            <a:br>
              <a:rPr lang="en-US" altLang="zh-TW" dirty="0" smtClean="0"/>
            </a:br>
            <a:r>
              <a:rPr lang="en-US" altLang="zh-TW" dirty="0" smtClean="0"/>
              <a:t>an adult male’s voice are</a:t>
            </a:r>
            <a:br>
              <a:rPr lang="en-US" altLang="zh-TW" dirty="0" smtClean="0"/>
            </a:br>
            <a:r>
              <a:rPr lang="en-US" altLang="zh-TW" dirty="0" smtClean="0"/>
              <a:t>as follows.</a:t>
            </a:r>
          </a:p>
          <a:p>
            <a:endParaRPr lang="en-US" altLang="zh-TW" dirty="0"/>
          </a:p>
          <a:p>
            <a:pPr lvl="1"/>
            <a:r>
              <a:rPr lang="en-US" altLang="zh-TW" dirty="0" smtClean="0"/>
              <a:t>If the </a:t>
            </a:r>
            <a:r>
              <a:rPr lang="en-US" altLang="zh-TW" b="1" dirty="0" smtClean="0"/>
              <a:t>first formant frequency (</a:t>
            </a:r>
            <a:r>
              <a:rPr lang="en-US" altLang="zh-TW" b="1" dirty="0" err="1" smtClean="0"/>
              <a:t>F1</a:t>
            </a:r>
            <a:r>
              <a:rPr lang="en-US" altLang="zh-TW" b="1" dirty="0" smtClean="0"/>
              <a:t>) </a:t>
            </a:r>
            <a:r>
              <a:rPr lang="en-US" altLang="zh-TW" dirty="0"/>
              <a:t>of [ɑ</a:t>
            </a:r>
            <a:r>
              <a:rPr lang="en-US" altLang="zh-TW" dirty="0" smtClean="0"/>
              <a:t>] changes from 700 Hz to 350 Hz, will </a:t>
            </a:r>
            <a:r>
              <a:rPr lang="en-US" altLang="zh-TW" dirty="0"/>
              <a:t>[ɑ</a:t>
            </a:r>
            <a:r>
              <a:rPr lang="en-US" altLang="zh-TW" dirty="0" smtClean="0"/>
              <a:t>] shift in phonetic quality toward [u] or [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]? Why?</a:t>
            </a:r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/>
              <a:t>If the </a:t>
            </a:r>
            <a:r>
              <a:rPr lang="en-US" altLang="zh-TW" b="1" dirty="0" smtClean="0"/>
              <a:t>fundamental frequency (</a:t>
            </a:r>
            <a:r>
              <a:rPr lang="en-US" altLang="zh-TW" b="1" dirty="0" err="1" smtClean="0"/>
              <a:t>F0</a:t>
            </a:r>
            <a:r>
              <a:rPr lang="en-US" altLang="zh-TW" b="1" dirty="0" smtClean="0"/>
              <a:t>) </a:t>
            </a:r>
            <a:r>
              <a:rPr lang="en-US" altLang="zh-TW" dirty="0"/>
              <a:t>of [ɑ] changes from </a:t>
            </a:r>
            <a:r>
              <a:rPr lang="en-US" altLang="zh-TW" dirty="0" smtClean="0"/>
              <a:t>200 </a:t>
            </a:r>
            <a:r>
              <a:rPr lang="en-US" altLang="zh-TW" dirty="0"/>
              <a:t>Hz to </a:t>
            </a:r>
            <a:r>
              <a:rPr lang="en-US" altLang="zh-TW" dirty="0" smtClean="0"/>
              <a:t>300 </a:t>
            </a:r>
            <a:r>
              <a:rPr lang="en-US" altLang="zh-TW" dirty="0"/>
              <a:t>Hz, will [ɑ] shift in phonetic quality toward [u] or [</a:t>
            </a:r>
            <a:r>
              <a:rPr lang="en-US" altLang="zh-TW" dirty="0" err="1"/>
              <a:t>i</a:t>
            </a:r>
            <a:r>
              <a:rPr lang="en-US" altLang="zh-TW" dirty="0"/>
              <a:t>]? Why</a:t>
            </a:r>
            <a:r>
              <a:rPr lang="en-US" altLang="zh-TW" dirty="0" smtClean="0"/>
              <a:t>?</a:t>
            </a:r>
            <a:endParaRPr lang="en-US" altLang="zh-TW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56</a:t>
            </a:fld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369308"/>
              </p:ext>
            </p:extLst>
          </p:nvPr>
        </p:nvGraphicFramePr>
        <p:xfrm>
          <a:off x="5382108" y="1358724"/>
          <a:ext cx="3420456" cy="148336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855114"/>
                <a:gridCol w="855114"/>
                <a:gridCol w="855114"/>
                <a:gridCol w="855114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err="1" smtClean="0"/>
                        <a:t>F1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err="1" smtClean="0"/>
                        <a:t>F2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err="1" smtClean="0"/>
                        <a:t>F3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[ɑ]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700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1100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2800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[</a:t>
                      </a:r>
                      <a:r>
                        <a:rPr lang="en-US" altLang="zh-TW" dirty="0" err="1" smtClean="0"/>
                        <a:t>i</a:t>
                      </a:r>
                      <a:r>
                        <a:rPr lang="en-US" altLang="zh-TW" dirty="0" smtClean="0"/>
                        <a:t>]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270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2200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3100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[u]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300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900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 smtClean="0"/>
                        <a:t>2700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1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II. Three acoustic models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zh-TW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7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Three acoustic models</a:t>
            </a:r>
            <a:endParaRPr lang="zh-TW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529850"/>
              </p:ext>
            </p:extLst>
          </p:nvPr>
        </p:nvGraphicFramePr>
        <p:xfrm>
          <a:off x="457200" y="1719425"/>
          <a:ext cx="7355232" cy="2969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7" y="4599156"/>
            <a:ext cx="1563519" cy="18002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71400" y="1646318"/>
            <a:ext cx="2715743" cy="150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Source</a:t>
            </a:r>
            <a:r>
              <a:rPr lang="en-US" altLang="zh-TW" dirty="0" smtClean="0"/>
              <a:t> (the larynx) </a:t>
            </a:r>
            <a:br>
              <a:rPr lang="en-US" altLang="zh-TW" dirty="0" smtClean="0"/>
            </a:br>
            <a:r>
              <a:rPr lang="en-US" altLang="zh-TW" dirty="0" smtClean="0"/>
              <a:t>determines </a:t>
            </a:r>
            <a:r>
              <a:rPr lang="en-US" altLang="zh-TW" b="1" dirty="0" err="1" smtClean="0"/>
              <a:t>F0</a:t>
            </a:r>
            <a:r>
              <a:rPr lang="en-US" altLang="zh-TW" dirty="0" smtClean="0"/>
              <a:t>.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Filter</a:t>
            </a:r>
            <a:r>
              <a:rPr lang="en-US" altLang="zh-TW" dirty="0" smtClean="0"/>
              <a:t> made by the </a:t>
            </a:r>
            <a:br>
              <a:rPr lang="en-US" altLang="zh-TW" dirty="0" smtClean="0"/>
            </a:br>
            <a:r>
              <a:rPr lang="en-US" altLang="zh-TW" dirty="0" smtClean="0"/>
              <a:t>shape of vocal tract</a:t>
            </a:r>
            <a:br>
              <a:rPr lang="en-US" altLang="zh-TW" dirty="0" smtClean="0"/>
            </a:br>
            <a:r>
              <a:rPr lang="en-US" altLang="zh-TW" dirty="0" smtClean="0"/>
              <a:t>determines formants </a:t>
            </a:r>
            <a:br>
              <a:rPr lang="en-US" altLang="zh-TW" dirty="0" smtClean="0"/>
            </a:br>
            <a:r>
              <a:rPr lang="en-US" altLang="zh-TW" dirty="0" smtClean="0"/>
              <a:t>and sound quality.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71640" y="5409264"/>
                <a:ext cx="1882823" cy="626582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DejaVu Serif Condensed" panose="02060606050605020204" pitchFamily="18" charset="0"/>
                          <a:ea typeface="DejaVu Serif Condensed" panose="02060606050605020204" pitchFamily="18" charset="0"/>
                          <a:cs typeface="DejaVu Serif Condensed" panose="020606060506050202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i="1">
                                  <a:latin typeface="Cambria Math"/>
                                  <a:cs typeface="DejaVu Serif Condensed" panose="020606060506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 </m:t>
                          </m:r>
                          <m:r>
                            <a:rPr lang="en-US" altLang="zh-TW" b="1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zh-TW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zh-TW" dirty="0">
                  <a:latin typeface="DejaVu Serif Condensed" panose="02060606050605020204" pitchFamily="18" charset="0"/>
                  <a:cs typeface="DejaVu Serif Condensed" panose="020606060506050202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40" y="5409264"/>
                <a:ext cx="1882823" cy="62658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1504116" y="4869192"/>
            <a:ext cx="2753190" cy="1740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dirty="0" smtClean="0"/>
              <a:t>An ideal vocal tract </a:t>
            </a:r>
            <a:br>
              <a:rPr lang="en-US" altLang="zh-TW" dirty="0" smtClean="0"/>
            </a:br>
            <a:r>
              <a:rPr lang="en-US" altLang="zh-TW" dirty="0" smtClean="0"/>
              <a:t>makes a</a:t>
            </a:r>
            <a:r>
              <a:rPr lang="zh-TW" altLang="en-US" dirty="0" smtClean="0"/>
              <a:t> </a:t>
            </a:r>
            <a:r>
              <a:rPr lang="en-US" altLang="zh-TW" dirty="0" smtClean="0"/>
              <a:t>[</a:t>
            </a:r>
            <a:r>
              <a:rPr lang="en-US" altLang="zh-TW" dirty="0"/>
              <a:t>ə</a:t>
            </a:r>
            <a:r>
              <a:rPr lang="en-US" altLang="zh-TW" dirty="0" smtClean="0"/>
              <a:t>].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dirty="0" smtClean="0"/>
              <a:t>More complex models</a:t>
            </a:r>
            <a:br>
              <a:rPr lang="en-US" altLang="zh-TW" dirty="0" smtClean="0"/>
            </a:br>
            <a:r>
              <a:rPr lang="en-US" altLang="zh-TW" dirty="0" smtClean="0"/>
              <a:t>for [a,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, u]</a:t>
            </a:r>
            <a:endParaRPr lang="en-US" altLang="zh-TW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401896" y="4869192"/>
            <a:ext cx="3946914" cy="150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dirty="0" smtClean="0"/>
              <a:t>Constrictions near point </a:t>
            </a:r>
            <a:r>
              <a:rPr lang="en-US" altLang="zh-TW" b="1" dirty="0" smtClean="0"/>
              <a:t>A</a:t>
            </a:r>
            <a:r>
              <a:rPr lang="en-US" altLang="zh-TW" dirty="0" smtClean="0"/>
              <a:t> lower </a:t>
            </a:r>
            <a:br>
              <a:rPr lang="en-US" altLang="zh-TW" dirty="0" smtClean="0"/>
            </a:br>
            <a:r>
              <a:rPr lang="en-US" altLang="zh-TW" dirty="0" smtClean="0"/>
              <a:t>the formant frequency.</a:t>
            </a:r>
            <a:endParaRPr lang="en-US" altLang="zh-TW" dirty="0"/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altLang="zh-TW" dirty="0"/>
              <a:t>Constrictions near point </a:t>
            </a:r>
            <a:r>
              <a:rPr lang="en-US" altLang="zh-TW" b="1" dirty="0" smtClean="0"/>
              <a:t>N</a:t>
            </a:r>
            <a:r>
              <a:rPr lang="en-US" altLang="zh-TW" dirty="0" smtClean="0"/>
              <a:t> raises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the formant frequency.</a:t>
            </a:r>
          </a:p>
          <a:p>
            <a:pPr marL="285750" indent="-285750">
              <a:lnSpc>
                <a:spcPct val="85000"/>
              </a:lnSpc>
              <a:buFont typeface="Wingdings" panose="05000000000000000000" pitchFamily="2" charset="2"/>
              <a:buChar char="n"/>
            </a:pPr>
            <a:r>
              <a:rPr lang="zh-TW" altLang="en-US" b="1" dirty="0" smtClean="0">
                <a:solidFill>
                  <a:srgbClr val="0070C0"/>
                </a:solidFill>
              </a:rPr>
              <a:t>位移波 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 壓力波的 </a:t>
            </a:r>
            <a:r>
              <a:rPr lang="en-US" altLang="zh-TW" b="1" dirty="0" smtClean="0">
                <a:solidFill>
                  <a:srgbClr val="0070C0"/>
                </a:solidFill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</a:rPr>
            </a:br>
            <a:r>
              <a:rPr lang="en-US" altLang="zh-TW" b="1" dirty="0" smtClean="0">
                <a:solidFill>
                  <a:srgbClr val="0070C0"/>
                </a:solidFill>
              </a:rPr>
              <a:t>90</a:t>
            </a:r>
            <a:r>
              <a:rPr lang="zh-TW" altLang="en-US" b="1" dirty="0" smtClean="0">
                <a:solidFill>
                  <a:srgbClr val="0070C0"/>
                </a:solidFill>
              </a:rPr>
              <a:t> 度相角差</a:t>
            </a:r>
            <a:endParaRPr lang="en-US" altLang="zh-TW" b="1" dirty="0" smtClean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20" y="1537359"/>
            <a:ext cx="3600480" cy="12615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48" y="2888928"/>
            <a:ext cx="1800240" cy="19200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272360" y="5049216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 smtClean="0">
                <a:solidFill>
                  <a:schemeClr val="bg1">
                    <a:lumMod val="50000"/>
                  </a:schemeClr>
                </a:solidFill>
              </a:rPr>
              <a:t>velocity maxima</a:t>
            </a:r>
            <a:endParaRPr lang="zh-TW" alt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272360" y="5499276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 smtClean="0">
                <a:solidFill>
                  <a:schemeClr val="bg1">
                    <a:lumMod val="50000"/>
                  </a:schemeClr>
                </a:solidFill>
              </a:rPr>
              <a:t>pressure maxima</a:t>
            </a:r>
            <a:endParaRPr lang="zh-TW" alt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89" y="5776275"/>
            <a:ext cx="1659158" cy="94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3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Source-Filter Theory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59</a:t>
            </a:fld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8" y="1538748"/>
            <a:ext cx="8731164" cy="47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586329" y="6541679"/>
            <a:ext cx="25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/>
              <a:t>Reetz</a:t>
            </a:r>
            <a:r>
              <a:rPr lang="en-US" altLang="zh-TW" sz="1400" dirty="0" smtClean="0"/>
              <a:t> &amp; </a:t>
            </a:r>
            <a:r>
              <a:rPr lang="en-US" altLang="zh-TW" sz="1400" dirty="0" err="1" smtClean="0"/>
              <a:t>Jongman</a:t>
            </a:r>
            <a:r>
              <a:rPr lang="en-US" altLang="zh-TW" sz="1400" dirty="0" smtClean="0"/>
              <a:t> (2009: 176)</a:t>
            </a:r>
            <a:endParaRPr lang="zh-TW" altLang="en-US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41436" y="495920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Larynx </a:t>
            </a:r>
            <a:r>
              <a:rPr lang="en-US" altLang="zh-TW" b="1" dirty="0" smtClean="0">
                <a:solidFill>
                  <a:schemeClr val="accent5"/>
                </a:solidFill>
              </a:rPr>
              <a:t>source</a:t>
            </a:r>
            <a:r>
              <a:rPr lang="en-US" altLang="zh-TW" dirty="0" smtClean="0">
                <a:solidFill>
                  <a:schemeClr val="accent5"/>
                </a:solidFill>
              </a:rPr>
              <a:t> signal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71880" y="495920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(spectrum)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1627" y="3429000"/>
            <a:ext cx="1928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smtClean="0">
                <a:solidFill>
                  <a:schemeClr val="accent5"/>
                </a:solidFill>
              </a:rPr>
              <a:t>Vocal tract </a:t>
            </a:r>
            <a:r>
              <a:rPr lang="en-US" altLang="zh-TW" b="1" dirty="0" smtClean="0">
                <a:solidFill>
                  <a:schemeClr val="accent5"/>
                </a:solidFill>
              </a:rPr>
              <a:t>filter</a:t>
            </a:r>
          </a:p>
          <a:p>
            <a:pPr algn="r"/>
            <a:r>
              <a:rPr lang="en-US" altLang="zh-TW" dirty="0" smtClean="0">
                <a:solidFill>
                  <a:schemeClr val="accent5"/>
                </a:solidFill>
              </a:rPr>
              <a:t/>
            </a:r>
            <a:br>
              <a:rPr lang="en-US" altLang="zh-TW" dirty="0" smtClean="0">
                <a:solidFill>
                  <a:schemeClr val="accent5"/>
                </a:solidFill>
              </a:rPr>
            </a:br>
            <a:r>
              <a:rPr lang="en-US" altLang="zh-TW" dirty="0" smtClean="0">
                <a:solidFill>
                  <a:schemeClr val="accent5"/>
                </a:solidFill>
              </a:rPr>
              <a:t>(spectrum)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1436" y="1628760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Speech signal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691246" y="162876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</a:rPr>
              <a:t>(spectrum)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Acoustic phonetics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b="1" dirty="0" smtClean="0"/>
              <a:t>Big questions</a:t>
            </a:r>
          </a:p>
          <a:p>
            <a:r>
              <a:rPr lang="en-US" altLang="zh-TW" dirty="0"/>
              <a:t>What are the relationships between </a:t>
            </a:r>
            <a:r>
              <a:rPr lang="en-US" altLang="zh-TW" b="1" dirty="0" smtClean="0"/>
              <a:t>articulatory movements</a:t>
            </a:r>
            <a:r>
              <a:rPr lang="en-US" altLang="zh-TW" dirty="0" smtClean="0"/>
              <a:t> </a:t>
            </a:r>
            <a:r>
              <a:rPr lang="en-US" altLang="zh-TW" dirty="0"/>
              <a:t>and the </a:t>
            </a:r>
            <a:r>
              <a:rPr lang="en-US" altLang="zh-TW" b="1" dirty="0"/>
              <a:t>acoustic properties</a:t>
            </a:r>
            <a:r>
              <a:rPr lang="en-US" altLang="zh-TW" dirty="0"/>
              <a:t> of the speech </a:t>
            </a:r>
            <a:r>
              <a:rPr lang="en-US" altLang="zh-TW" dirty="0" smtClean="0"/>
              <a:t>signal?</a:t>
            </a:r>
          </a:p>
          <a:p>
            <a:pPr lvl="1"/>
            <a:r>
              <a:rPr lang="en-US" altLang="zh-TW" dirty="0" smtClean="0"/>
              <a:t>When </a:t>
            </a:r>
            <a:r>
              <a:rPr lang="en-US" altLang="zh-TW" dirty="0"/>
              <a:t>the tongue moves from a position high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in </a:t>
            </a:r>
            <a:r>
              <a:rPr lang="en-US" altLang="zh-TW" dirty="0"/>
              <a:t>the mouth to a position lower in the mouth,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how </a:t>
            </a:r>
            <a:r>
              <a:rPr lang="en-US" altLang="zh-TW" dirty="0"/>
              <a:t>does the sound pattern change (and why)?</a:t>
            </a:r>
          </a:p>
          <a:p>
            <a:pPr lvl="1"/>
            <a:r>
              <a:rPr lang="en-US" altLang="zh-TW" dirty="0" smtClean="0"/>
              <a:t>How </a:t>
            </a:r>
            <a:r>
              <a:rPr lang="en-US" altLang="zh-TW" dirty="0"/>
              <a:t>does the sound pattern change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when </a:t>
            </a:r>
            <a:r>
              <a:rPr lang="en-US" altLang="zh-TW" dirty="0"/>
              <a:t>the </a:t>
            </a:r>
            <a:r>
              <a:rPr lang="en-US" altLang="zh-TW" dirty="0" smtClean="0"/>
              <a:t>velum </a:t>
            </a:r>
            <a:r>
              <a:rPr lang="en-US" altLang="zh-TW" dirty="0"/>
              <a:t>is up versus down (and why</a:t>
            </a:r>
            <a:r>
              <a:rPr lang="en-US" altLang="zh-TW" dirty="0" smtClean="0"/>
              <a:t>)?</a:t>
            </a:r>
          </a:p>
          <a:p>
            <a:r>
              <a:rPr lang="en-US" altLang="zh-TW" dirty="0"/>
              <a:t>How can we </a:t>
            </a:r>
            <a:r>
              <a:rPr lang="en-US" altLang="zh-TW" b="1" dirty="0"/>
              <a:t>measure</a:t>
            </a:r>
            <a:r>
              <a:rPr lang="en-US" altLang="zh-TW" dirty="0"/>
              <a:t> these (physical) properties?</a:t>
            </a:r>
            <a:endParaRPr lang="zh-TW" altLang="en-US" dirty="0"/>
          </a:p>
          <a:p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Source-Filter </a:t>
            </a:r>
            <a:r>
              <a:rPr lang="en-US" altLang="zh-TW" dirty="0" smtClean="0"/>
              <a:t>Theory </a:t>
            </a:r>
            <a:r>
              <a:rPr lang="en-US" altLang="zh-TW" i="1" dirty="0" smtClean="0"/>
              <a:t>(cont.)</a:t>
            </a:r>
            <a:endParaRPr lang="zh-TW" altLang="en-US" i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US" altLang="zh-TW" sz="2200" b="1" dirty="0" smtClean="0"/>
              <a:t>Source: </a:t>
            </a:r>
            <a:r>
              <a:rPr lang="en-US" altLang="zh-TW" sz="2200" i="1" dirty="0" smtClean="0"/>
              <a:t>may be either or both of the following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zh-TW" sz="2000" b="1" dirty="0" smtClean="0">
                <a:hlinkClick r:id="rId2" action="ppaction://hlinksldjump"/>
              </a:rPr>
              <a:t>Glottal source</a:t>
            </a:r>
            <a:r>
              <a:rPr lang="en-US" altLang="zh-TW" sz="2000" b="1" dirty="0" smtClean="0"/>
              <a:t>: </a:t>
            </a:r>
            <a:r>
              <a:rPr lang="en-US" altLang="zh-TW" sz="1800" dirty="0" smtClean="0"/>
              <a:t>voicing of the vocal folds generated at the larynx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zh-TW" sz="1800" dirty="0" err="1" smtClean="0"/>
              <a:t>F0</a:t>
            </a:r>
            <a:r>
              <a:rPr lang="en-US" altLang="zh-TW" sz="1800" dirty="0" smtClean="0"/>
              <a:t>: male ~120 Hz; female ~225 Hz; child ~300 Hz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zh-TW" sz="2000" b="1" dirty="0" smtClean="0"/>
              <a:t>Supra-glottal source:</a:t>
            </a:r>
            <a:r>
              <a:rPr lang="en-US" altLang="zh-TW" sz="2000" dirty="0" smtClean="0"/>
              <a:t> noise generated in the vocal tract</a:t>
            </a:r>
            <a:endParaRPr lang="en-US" altLang="zh-TW" sz="2000" dirty="0"/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US" altLang="zh-TW" sz="2200" b="1" dirty="0" smtClean="0"/>
              <a:t>Vocal tract filter </a:t>
            </a:r>
            <a:r>
              <a:rPr lang="en-US" altLang="zh-TW" sz="2200" dirty="0" smtClean="0"/>
              <a:t>(recall: “</a:t>
            </a:r>
            <a:r>
              <a:rPr lang="en-US" altLang="zh-TW" sz="2200" dirty="0" smtClean="0">
                <a:hlinkClick r:id="rId3" action="ppaction://hlinksldjump"/>
              </a:rPr>
              <a:t>resonance as a filter</a:t>
            </a:r>
            <a:r>
              <a:rPr lang="en-US" altLang="zh-TW" sz="2200" dirty="0" smtClean="0"/>
              <a:t>”)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zh-TW" sz="2000" b="1" dirty="0" smtClean="0"/>
              <a:t>Resonators </a:t>
            </a:r>
            <a:r>
              <a:rPr lang="en-US" altLang="zh-TW" sz="2000" dirty="0" smtClean="0"/>
              <a:t>include: pharynx, oral cavity, and nasal cavity</a:t>
            </a:r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US" altLang="zh-TW" sz="2200" b="1" dirty="0" smtClean="0"/>
              <a:t>Radiation</a:t>
            </a:r>
            <a:r>
              <a:rPr lang="en-US" altLang="zh-TW" sz="2200" dirty="0" smtClean="0"/>
              <a:t> at the lips and nostrils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zh-TW" sz="2000" dirty="0" smtClean="0"/>
              <a:t>Some of the air molecules propagate outward.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zh-TW" sz="2000" dirty="0" smtClean="0"/>
              <a:t>The high-frequency components are able to move with greater amplitude than low-frequency ones by </a:t>
            </a:r>
            <a:r>
              <a:rPr lang="en-US" altLang="zh-TW" sz="2000" dirty="0" err="1" smtClean="0"/>
              <a:t>6dB</a:t>
            </a:r>
            <a:r>
              <a:rPr lang="en-US" altLang="zh-TW" sz="2000" dirty="0" smtClean="0"/>
              <a:t>/octave.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16" y="4599156"/>
            <a:ext cx="5705958" cy="203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61</a:t>
            </a:fld>
            <a:endParaRPr lang="zh-TW" altLang="en-US"/>
          </a:p>
        </p:txBody>
      </p:sp>
      <p:pic>
        <p:nvPicPr>
          <p:cNvPr id="2050" name="Picture 2" descr="http://newt.phys.unsw.edu.au/jw/graphics/voic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16" y="908664"/>
            <a:ext cx="5760768" cy="51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81988" y="64894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dirty="0">
                <a:hlinkClick r:id="rId3"/>
              </a:rPr>
              <a:t>http://</a:t>
            </a:r>
            <a:r>
              <a:rPr lang="en-US" altLang="zh-TW" sz="1400" dirty="0" err="1">
                <a:hlinkClick r:id="rId3"/>
              </a:rPr>
              <a:t>newt.phys.unsw.edu.au</a:t>
            </a:r>
            <a:r>
              <a:rPr lang="en-US" altLang="zh-TW" sz="1400" dirty="0">
                <a:hlinkClick r:id="rId3"/>
              </a:rPr>
              <a:t>/</a:t>
            </a:r>
            <a:r>
              <a:rPr lang="en-US" altLang="zh-TW" sz="1400" dirty="0" err="1">
                <a:hlinkClick r:id="rId3"/>
              </a:rPr>
              <a:t>jw</a:t>
            </a:r>
            <a:r>
              <a:rPr lang="en-US" altLang="zh-TW" sz="1400" dirty="0">
                <a:hlinkClick r:id="rId3"/>
              </a:rPr>
              <a:t>/graphics/</a:t>
            </a:r>
            <a:r>
              <a:rPr lang="en-US" altLang="zh-TW" sz="1400" dirty="0" err="1">
                <a:hlinkClick r:id="rId3"/>
              </a:rPr>
              <a:t>voice3.gif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62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Radiation at the lips and </a:t>
            </a:r>
            <a:r>
              <a:rPr lang="en-US" altLang="zh-TW" dirty="0" smtClean="0"/>
              <a:t>nostrils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Once the air molecules leave the mouth and the nose, their movement encounters the giant air mass in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room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. This phenomenon can be compared to a group of people walking through a long corridor (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trachea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). This corridor contains a door (the glottis), which is alternately opened and closed. This causes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people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, once they have passed the door, to walk in groups, the size of which depends on how long and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how wide 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door was opened. They continue to walk, through narrower and wider corridors (the vocal tract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), until 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end of the corridor (the lips),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where 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they encounter a large, immobile crowd of people (the mass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of air 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in the room). </a:t>
            </a:r>
            <a:r>
              <a:rPr lang="en-US" altLang="zh-TW" sz="1600" dirty="0">
                <a:solidFill>
                  <a:srgbClr val="C00000"/>
                </a:solidFill>
                <a:latin typeface="Palatino Linotype" panose="02040502050505030304" pitchFamily="18" charset="0"/>
                <a:ea typeface="DejaVu Sans Condensed" panose="020B0606030804020204" pitchFamily="34" charset="0"/>
              </a:rPr>
              <a:t>Upon entering the crowd, they bump into several people standing there, who in turn </a:t>
            </a:r>
            <a:r>
              <a:rPr lang="en-US" altLang="zh-TW" sz="1600" dirty="0" smtClean="0">
                <a:solidFill>
                  <a:srgbClr val="C00000"/>
                </a:solidFill>
                <a:latin typeface="Palatino Linotype" panose="02040502050505030304" pitchFamily="18" charset="0"/>
                <a:ea typeface="DejaVu Sans Condensed" panose="020B0606030804020204" pitchFamily="34" charset="0"/>
              </a:rPr>
              <a:t>bump into </a:t>
            </a:r>
            <a:r>
              <a:rPr lang="en-US" altLang="zh-TW" sz="1600" dirty="0">
                <a:solidFill>
                  <a:srgbClr val="C00000"/>
                </a:solidFill>
                <a:latin typeface="Palatino Linotype" panose="02040502050505030304" pitchFamily="18" charset="0"/>
                <a:ea typeface="DejaVu Sans Condensed" panose="020B0606030804020204" pitchFamily="34" charset="0"/>
              </a:rPr>
              <a:t>their neighbors, etc. As a result, a small movement spreads through the crowd.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 When encountering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a large 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crowd, </a:t>
            </a:r>
            <a:r>
              <a:rPr lang="en-US" altLang="zh-TW" sz="1600" dirty="0">
                <a:solidFill>
                  <a:srgbClr val="C00000"/>
                </a:solidFill>
                <a:latin typeface="Palatino Linotype" panose="02040502050505030304" pitchFamily="18" charset="0"/>
                <a:ea typeface="DejaVu Sans Condensed" panose="020B0606030804020204" pitchFamily="34" charset="0"/>
              </a:rPr>
              <a:t>a small group easily merges into the crowd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. A larger group has more trouble entering 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the crowd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. </a:t>
            </a:r>
            <a:r>
              <a:rPr lang="en-US" altLang="zh-TW" sz="1600" dirty="0">
                <a:solidFill>
                  <a:srgbClr val="C00000"/>
                </a:solidFill>
                <a:latin typeface="Palatino Linotype" panose="02040502050505030304" pitchFamily="18" charset="0"/>
                <a:ea typeface="DejaVu Sans Condensed" panose="020B0606030804020204" pitchFamily="34" charset="0"/>
              </a:rPr>
              <a:t>In this example, small crowds correspond to high frequencies</a:t>
            </a:r>
            <a:r>
              <a:rPr lang="en-US" altLang="zh-TW" sz="1600" dirty="0">
                <a:latin typeface="Palatino Linotype" panose="02040502050505030304" pitchFamily="18" charset="0"/>
                <a:ea typeface="DejaVu Sans Condensed" panose="020B0606030804020204" pitchFamily="34" charset="0"/>
              </a:rPr>
              <a:t> and large crowds to low frequencies</a:t>
            </a:r>
            <a:r>
              <a:rPr lang="en-US" altLang="zh-TW" sz="1600" dirty="0" smtClean="0">
                <a:latin typeface="Palatino Linotype" panose="02040502050505030304" pitchFamily="18" charset="0"/>
                <a:ea typeface="DejaVu Sans Condensed" panose="020B060603080402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altLang="zh-TW" sz="1600" dirty="0" smtClean="0">
                <a:latin typeface="Palatino Linotype" panose="02040502050505030304" pitchFamily="18" charset="0"/>
              </a:rPr>
              <a:t>     Exactly </a:t>
            </a:r>
            <a:r>
              <a:rPr lang="en-US" altLang="zh-TW" sz="1600" dirty="0">
                <a:latin typeface="Palatino Linotype" panose="02040502050505030304" pitchFamily="18" charset="0"/>
              </a:rPr>
              <a:t>this phenomenon is expressed by the fact the high frequencies are “favored” by 6 dB per </a:t>
            </a:r>
            <a:r>
              <a:rPr lang="en-US" altLang="zh-TW" sz="1600" dirty="0" smtClean="0">
                <a:latin typeface="Palatino Linotype" panose="02040502050505030304" pitchFamily="18" charset="0"/>
              </a:rPr>
              <a:t>octave when </a:t>
            </a:r>
            <a:r>
              <a:rPr lang="en-US" altLang="zh-TW" sz="1600" dirty="0">
                <a:latin typeface="Palatino Linotype" panose="02040502050505030304" pitchFamily="18" charset="0"/>
              </a:rPr>
              <a:t>the signal leaves the vocal tract and enters the open air. In other words, at the projection of a </a:t>
            </a:r>
            <a:r>
              <a:rPr lang="en-US" altLang="zh-TW" sz="1600" dirty="0" smtClean="0">
                <a:latin typeface="Palatino Linotype" panose="02040502050505030304" pitchFamily="18" charset="0"/>
              </a:rPr>
              <a:t>sound from </a:t>
            </a:r>
            <a:r>
              <a:rPr lang="en-US" altLang="zh-TW" sz="1600" dirty="0">
                <a:latin typeface="Palatino Linotype" panose="02040502050505030304" pitchFamily="18" charset="0"/>
              </a:rPr>
              <a:t>the mouth, the higher frequencies undergo an increase in amplitude relative to the lower frequencies </a:t>
            </a:r>
            <a:r>
              <a:rPr lang="en-US" altLang="zh-TW" sz="1600" dirty="0" smtClean="0">
                <a:latin typeface="Palatino Linotype" panose="02040502050505030304" pitchFamily="18" charset="0"/>
              </a:rPr>
              <a:t>by roughly </a:t>
            </a:r>
            <a:r>
              <a:rPr lang="en-US" altLang="zh-TW" sz="1600" dirty="0">
                <a:latin typeface="Palatino Linotype" panose="02040502050505030304" pitchFamily="18" charset="0"/>
              </a:rPr>
              <a:t>6 dB/</a:t>
            </a:r>
            <a:r>
              <a:rPr lang="en-US" altLang="zh-TW" sz="1600" dirty="0" err="1">
                <a:latin typeface="Palatino Linotype" panose="02040502050505030304" pitchFamily="18" charset="0"/>
              </a:rPr>
              <a:t>oct</a:t>
            </a:r>
            <a:r>
              <a:rPr lang="en-US" altLang="zh-TW" sz="1600" dirty="0" err="1" smtClean="0">
                <a:latin typeface="Palatino Linotype" panose="02040502050505030304" pitchFamily="18" charset="0"/>
              </a:rPr>
              <a:t>.</a:t>
            </a:r>
            <a:endParaRPr lang="zh-TW" alt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532500" y="6488667"/>
            <a:ext cx="2576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(</a:t>
            </a:r>
            <a:r>
              <a:rPr lang="en-US" altLang="zh-TW" sz="1400" dirty="0" err="1"/>
              <a:t>Reetz</a:t>
            </a:r>
            <a:r>
              <a:rPr lang="en-US" altLang="zh-TW" sz="1400" dirty="0"/>
              <a:t> &amp; </a:t>
            </a:r>
            <a:r>
              <a:rPr lang="en-US" altLang="zh-TW" sz="1400" dirty="0" err="1"/>
              <a:t>Jongman</a:t>
            </a:r>
            <a:r>
              <a:rPr lang="en-US" altLang="zh-TW" sz="1400" dirty="0"/>
              <a:t> 2009: 175)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740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More on lip/nose radiation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8229600" cy="5130684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altLang="zh-TW" sz="1600" b="1" dirty="0" smtClean="0"/>
              <a:t>Arnela, M. et al. 2016. Influence of lips on the production of vowels based on finite element simulations and experiments. </a:t>
            </a:r>
            <a:r>
              <a:rPr lang="en-US" altLang="zh-TW" sz="1600" b="1" i="1" dirty="0" err="1" smtClean="0"/>
              <a:t>JASA</a:t>
            </a:r>
            <a:r>
              <a:rPr lang="en-US" altLang="zh-TW" sz="1600" b="1" dirty="0" smtClean="0"/>
              <a:t> 139(5):2852–2859.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altLang="zh-TW" sz="1600" dirty="0" smtClean="0">
                <a:hlinkClick r:id="rId2"/>
              </a:rPr>
              <a:t>http</a:t>
            </a:r>
            <a:r>
              <a:rPr lang="en-US" altLang="zh-TW" sz="1600" dirty="0">
                <a:hlinkClick r:id="rId2"/>
              </a:rPr>
              <a:t>://</a:t>
            </a:r>
            <a:r>
              <a:rPr lang="en-US" altLang="zh-TW" sz="1600" dirty="0" err="1">
                <a:hlinkClick r:id="rId2"/>
              </a:rPr>
              <a:t>www.gipsa-lab.grenoble-inp.fr</a:t>
            </a:r>
            <a:r>
              <a:rPr lang="en-US" altLang="zh-TW" sz="1600" dirty="0">
                <a:hlinkClick r:id="rId2"/>
              </a:rPr>
              <a:t>/~</a:t>
            </a:r>
            <a:r>
              <a:rPr lang="en-US" altLang="zh-TW" sz="1600" dirty="0" err="1">
                <a:hlinkClick r:id="rId2"/>
              </a:rPr>
              <a:t>annemie.vanhirtum</a:t>
            </a:r>
            <a:r>
              <a:rPr lang="en-US" altLang="zh-TW" sz="1600" dirty="0">
                <a:hlinkClick r:id="rId2"/>
              </a:rPr>
              <a:t>/_</a:t>
            </a:r>
            <a:r>
              <a:rPr lang="en-US" altLang="zh-TW" sz="1600" dirty="0" err="1" smtClean="0">
                <a:hlinkClick r:id="rId2"/>
              </a:rPr>
              <a:t>publi</a:t>
            </a:r>
            <a:r>
              <a:rPr lang="en-US" altLang="zh-TW" sz="1600" dirty="0" smtClean="0">
                <a:hlinkClick r:id="rId2"/>
              </a:rPr>
              <a:t>/</a:t>
            </a:r>
            <a:r>
              <a:rPr lang="en-US" altLang="zh-TW" sz="1600" dirty="0" err="1" smtClean="0">
                <a:hlinkClick r:id="rId2"/>
              </a:rPr>
              <a:t>Arnela_JASA2016.pdf</a:t>
            </a:r>
            <a:endParaRPr lang="en-US" altLang="zh-TW" sz="1600" dirty="0" smtClean="0"/>
          </a:p>
          <a:p>
            <a:pPr marL="0" indent="0">
              <a:buNone/>
            </a:pPr>
            <a:r>
              <a:rPr lang="en-US" altLang="zh-TW" sz="1800" dirty="0"/>
              <a:t>(</a:t>
            </a:r>
            <a:r>
              <a:rPr lang="en-US" altLang="zh-TW" sz="1800" dirty="0" err="1"/>
              <a:t>n.b.</a:t>
            </a:r>
            <a:r>
              <a:rPr lang="en-US" altLang="zh-TW" sz="1800" dirty="0"/>
              <a:t> it is a </a:t>
            </a:r>
            <a:r>
              <a:rPr lang="en-US" altLang="zh-TW" sz="1800" i="1" dirty="0"/>
              <a:t>model</a:t>
            </a:r>
            <a:r>
              <a:rPr lang="en-US" altLang="zh-TW" sz="1800" dirty="0"/>
              <a:t> </a:t>
            </a:r>
            <a:r>
              <a:rPr lang="en-US" altLang="zh-TW" sz="1800" dirty="0" smtClean="0"/>
              <a:t>instead of a </a:t>
            </a:r>
            <a:r>
              <a:rPr lang="en-US" altLang="zh-TW" sz="1800" i="1" dirty="0" smtClean="0"/>
              <a:t>theory/explanation</a:t>
            </a:r>
            <a:r>
              <a:rPr lang="en-US" altLang="zh-TW" sz="1800" dirty="0"/>
              <a:t>.)</a:t>
            </a:r>
          </a:p>
          <a:p>
            <a:r>
              <a:rPr lang="en-US" altLang="zh-TW" sz="1800" dirty="0" smtClean="0"/>
              <a:t>“Radiation </a:t>
            </a:r>
            <a:r>
              <a:rPr lang="en-US" altLang="zh-TW" sz="1800" dirty="0"/>
              <a:t>losses take place when sound waves propagating through the vocal tract </a:t>
            </a:r>
            <a:r>
              <a:rPr lang="en-US" altLang="zh-TW" sz="1800" dirty="0">
                <a:solidFill>
                  <a:srgbClr val="C00000"/>
                </a:solidFill>
              </a:rPr>
              <a:t>emanate from the </a:t>
            </a:r>
            <a:r>
              <a:rPr lang="en-US" altLang="zh-TW" sz="1800" dirty="0" smtClean="0">
                <a:solidFill>
                  <a:srgbClr val="C00000"/>
                </a:solidFill>
              </a:rPr>
              <a:t>mouth aperture </a:t>
            </a:r>
            <a:r>
              <a:rPr lang="en-US" altLang="zh-TW" sz="1800" dirty="0">
                <a:solidFill>
                  <a:srgbClr val="C00000"/>
                </a:solidFill>
              </a:rPr>
              <a:t>towards infinity</a:t>
            </a:r>
            <a:r>
              <a:rPr lang="en-US" altLang="zh-TW" sz="1800" dirty="0" smtClean="0"/>
              <a:t>.”</a:t>
            </a:r>
          </a:p>
          <a:p>
            <a:pPr marL="0" indent="0">
              <a:buNone/>
            </a:pPr>
            <a:endParaRPr lang="en-US" altLang="zh-TW" sz="1600" b="1" dirty="0" smtClean="0"/>
          </a:p>
          <a:p>
            <a:pPr marL="0" indent="0">
              <a:buNone/>
            </a:pPr>
            <a:r>
              <a:rPr lang="en-US" altLang="zh-TW" sz="1600" b="1" dirty="0" smtClean="0"/>
              <a:t>Harrington</a:t>
            </a:r>
            <a:r>
              <a:rPr lang="en-US" altLang="zh-TW" sz="1600" b="1" dirty="0"/>
              <a:t>, </a:t>
            </a:r>
            <a:r>
              <a:rPr lang="en-US" altLang="zh-TW" sz="1600" b="1" dirty="0" smtClean="0"/>
              <a:t>Jonathan, &amp; </a:t>
            </a:r>
            <a:r>
              <a:rPr lang="en-US" altLang="zh-TW" sz="1600" b="1" dirty="0"/>
              <a:t>Steve Cassidy. 1999. </a:t>
            </a:r>
            <a:r>
              <a:rPr lang="en-US" altLang="zh-TW" sz="1600" b="1" i="1" dirty="0"/>
              <a:t>Techniques in Speech </a:t>
            </a:r>
            <a:r>
              <a:rPr lang="en-US" altLang="zh-TW" sz="1600" b="1" i="1" dirty="0" smtClean="0"/>
              <a:t>Acoustics.</a:t>
            </a:r>
            <a:endParaRPr lang="en-US" altLang="zh-TW" sz="1600" b="1" i="1" dirty="0"/>
          </a:p>
          <a:p>
            <a:r>
              <a:rPr lang="en-US" altLang="zh-TW" sz="1800" dirty="0" smtClean="0"/>
              <a:t>“In recording speech</a:t>
            </a:r>
            <a:r>
              <a:rPr lang="en-US" altLang="zh-TW" sz="1800" dirty="0"/>
              <a:t>, what is measured however is not the volume velocity of </a:t>
            </a:r>
            <a:r>
              <a:rPr lang="en-US" altLang="zh-TW" sz="1800" dirty="0" smtClean="0"/>
              <a:t>airflow at </a:t>
            </a:r>
            <a:r>
              <a:rPr lang="en-US" altLang="zh-TW" sz="1800" dirty="0"/>
              <a:t>the lips, but the acoustic speech pressure waveform at a distance from </a:t>
            </a:r>
            <a:r>
              <a:rPr lang="en-US" altLang="zh-TW" sz="1800" dirty="0" smtClean="0"/>
              <a:t>the lips </a:t>
            </a:r>
            <a:r>
              <a:rPr lang="en-US" altLang="zh-TW" sz="1800" dirty="0"/>
              <a:t>(using a pressure-sensitive microphone). We must therefore </a:t>
            </a:r>
            <a:r>
              <a:rPr lang="en-US" altLang="zh-TW" sz="1800" dirty="0" smtClean="0"/>
              <a:t>consider the final </a:t>
            </a:r>
            <a:r>
              <a:rPr lang="en-US" altLang="zh-TW" sz="1800" dirty="0"/>
              <a:t>correction that must be made to the resonance curve to take into </a:t>
            </a:r>
            <a:r>
              <a:rPr lang="en-US" altLang="zh-TW" sz="1800" dirty="0" smtClean="0"/>
              <a:t>account this transformation from volume-velocity to </a:t>
            </a:r>
            <a:r>
              <a:rPr lang="en-US" altLang="zh-TW" sz="1800" dirty="0" smtClean="0">
                <a:solidFill>
                  <a:srgbClr val="C00000"/>
                </a:solidFill>
              </a:rPr>
              <a:t>air pressure at a distance from the lips</a:t>
            </a:r>
            <a:r>
              <a:rPr lang="en-US" altLang="zh-TW" sz="1800" dirty="0" smtClean="0"/>
              <a:t>.”</a:t>
            </a:r>
          </a:p>
          <a:p>
            <a:r>
              <a:rPr lang="en-US" altLang="zh-TW" sz="1800" dirty="0" smtClean="0"/>
              <a:t>“A further detailed investigation of the effects of sound radiation about the head is given in Flanagan (1972, pp. 34–36)”</a:t>
            </a:r>
          </a:p>
          <a:p>
            <a:pPr marL="0" indent="0">
              <a:buNone/>
            </a:pPr>
            <a:r>
              <a:rPr lang="en-US" altLang="zh-TW" sz="1600" b="1" dirty="0" smtClean="0"/>
              <a:t>Flanagan, James L. 1972. </a:t>
            </a:r>
            <a:r>
              <a:rPr lang="en-US" altLang="zh-TW" sz="1600" b="1" i="1" dirty="0" smtClean="0"/>
              <a:t>Speech Analysis, Synthesis, and Perception</a:t>
            </a:r>
            <a:r>
              <a:rPr lang="en-US" altLang="zh-TW" sz="1600" b="1" dirty="0" smtClean="0"/>
              <a:t>. 2</a:t>
            </a:r>
            <a:r>
              <a:rPr lang="en-US" altLang="zh-TW" sz="1600" b="1" baseline="30000" dirty="0" smtClean="0"/>
              <a:t>nd</a:t>
            </a:r>
            <a:r>
              <a:rPr lang="en-US" altLang="zh-TW" sz="1600" b="1" dirty="0" smtClean="0"/>
              <a:t> Ed.</a:t>
            </a:r>
            <a:endParaRPr lang="zh-TW" altLang="en-US" sz="1600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File:Standing wave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2" y="4430383"/>
            <a:ext cx="4149268" cy="13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Standing waves </a:t>
            </a:r>
            <a:r>
              <a:rPr lang="zh-TW" altLang="en-US" dirty="0" smtClean="0"/>
              <a:t>駐波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兩個相向行進的正弦波，其</a:t>
            </a:r>
            <a:r>
              <a:rPr lang="zh-TW" altLang="en-US" b="1" dirty="0" smtClean="0"/>
              <a:t>波長、頻率、波速</a:t>
            </a:r>
            <a:r>
              <a:rPr lang="zh-TW" altLang="en-US" dirty="0" smtClean="0"/>
              <a:t>皆相同。</a:t>
            </a:r>
            <a:endParaRPr lang="en-US" altLang="zh-TW" dirty="0" smtClean="0"/>
          </a:p>
          <a:p>
            <a:r>
              <a:rPr lang="zh-TW" altLang="en-US" dirty="0" smtClean="0"/>
              <a:t>這兩個波相互</a:t>
            </a:r>
            <a:r>
              <a:rPr lang="zh-TW" altLang="en-US" dirty="0"/>
              <a:t>干涉（相加</a:t>
            </a:r>
            <a:r>
              <a:rPr lang="zh-TW" altLang="en-US" dirty="0" smtClean="0"/>
              <a:t>）形成的</a:t>
            </a:r>
            <a:r>
              <a:rPr lang="zh-TW" altLang="en-US" b="1" dirty="0" smtClean="0"/>
              <a:t>合成波</a:t>
            </a:r>
            <a:r>
              <a:rPr lang="zh-TW" altLang="en-US" dirty="0" smtClean="0"/>
              <a:t>，稱為</a:t>
            </a:r>
            <a:r>
              <a:rPr lang="zh-TW" altLang="en-US" b="1" dirty="0" smtClean="0"/>
              <a:t>駐波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372240" y="6382810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/>
              <a:t>維基共享資源</a:t>
            </a:r>
            <a:r>
              <a:rPr lang="en-US" altLang="zh-TW" sz="1600" dirty="0"/>
              <a:t>: </a:t>
            </a:r>
            <a:r>
              <a:rPr lang="en-US" altLang="zh-TW" sz="1600" dirty="0" err="1"/>
              <a:t>Davidjessop</a:t>
            </a:r>
            <a:endParaRPr lang="zh-TW" alt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" y="2910092"/>
            <a:ext cx="4049215" cy="183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91496" y="2539627"/>
            <a:ext cx="178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Fry (1979: 40-41)</a:t>
            </a:r>
            <a:endParaRPr lang="zh-TW" altLang="en-US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0" y="4869192"/>
            <a:ext cx="3919966" cy="101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842036" y="2925773"/>
            <a:ext cx="35381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FF0000"/>
                </a:solidFill>
              </a:rPr>
              <a:t>紅點</a:t>
            </a:r>
            <a:r>
              <a:rPr lang="zh-TW" altLang="en-US" dirty="0" smtClean="0"/>
              <a:t>：</a:t>
            </a:r>
            <a:r>
              <a:rPr lang="zh-TW" altLang="en-US" b="1" dirty="0" smtClean="0"/>
              <a:t>節點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波節 </a:t>
            </a:r>
            <a:r>
              <a:rPr lang="en-US" altLang="zh-TW" b="1" dirty="0" smtClean="0"/>
              <a:t>(node)</a:t>
            </a:r>
          </a:p>
          <a:p>
            <a:pPr marL="742950" lvl="1" indent="-285750">
              <a:buFont typeface="DejaVu Sans Condensed" panose="020B0606030804020204" pitchFamily="34" charset="0"/>
              <a:buChar char="‒"/>
            </a:pPr>
            <a:r>
              <a:rPr lang="zh-TW" altLang="en-US" dirty="0" smtClean="0"/>
              <a:t>節點間距離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l-GR" altLang="zh-TW" dirty="0" smtClean="0"/>
              <a:t>λ</a:t>
            </a:r>
            <a:r>
              <a:rPr lang="zh-TW" altLang="en-US" dirty="0" smtClean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節點間的中點為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腹點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波腹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反節點 </a:t>
            </a:r>
            <a:r>
              <a:rPr lang="en-US" altLang="zh-TW" b="1" dirty="0" smtClean="0"/>
              <a:t>(antinode)</a:t>
            </a:r>
            <a:endParaRPr lang="zh-TW" altLang="en-US" b="1" dirty="0"/>
          </a:p>
        </p:txBody>
      </p:sp>
      <p:pic>
        <p:nvPicPr>
          <p:cNvPr id="3074" name="Picture 2" descr="File:Transient to standing wav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68" y="2438868"/>
            <a:ext cx="5310708" cy="39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One-Tube Model </a:t>
            </a:r>
            <a:r>
              <a:rPr lang="zh-TW" altLang="en-US" dirty="0" smtClean="0"/>
              <a:t>單節管模型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3484716" cy="4950660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A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tube with one open end</a:t>
            </a:r>
          </a:p>
          <a:p>
            <a:r>
              <a:rPr lang="en-US" altLang="zh-TW" sz="2000" dirty="0" smtClean="0"/>
              <a:t>The closed end must be the </a:t>
            </a:r>
            <a:r>
              <a:rPr lang="en-US" altLang="zh-TW" sz="2000" b="1" dirty="0" smtClean="0"/>
              <a:t>node</a:t>
            </a:r>
            <a:r>
              <a:rPr lang="en-US" altLang="zh-TW" sz="2000" dirty="0" smtClean="0"/>
              <a:t> of a standing wave (</a:t>
            </a:r>
            <a:r>
              <a:rPr lang="en-US" altLang="zh-TW" sz="2000" i="1" dirty="0" smtClean="0"/>
              <a:t>displacement</a:t>
            </a:r>
            <a:r>
              <a:rPr lang="en-US" altLang="zh-TW" sz="2000" dirty="0" smtClean="0"/>
              <a:t> = 0).</a:t>
            </a:r>
          </a:p>
          <a:p>
            <a:r>
              <a:rPr lang="en-US" altLang="zh-TW" sz="2000" dirty="0" smtClean="0"/>
              <a:t>The open end must be the </a:t>
            </a:r>
            <a:r>
              <a:rPr lang="en-US" altLang="zh-TW" sz="2000" b="1" dirty="0" smtClean="0"/>
              <a:t>antinode</a:t>
            </a:r>
            <a:r>
              <a:rPr lang="en-US" altLang="zh-TW" sz="2000" dirty="0" smtClean="0"/>
              <a:t> of a standing wave </a:t>
            </a:r>
            <a:r>
              <a:rPr lang="en-US" altLang="zh-TW" sz="1600" dirty="0" smtClean="0"/>
              <a:t>(with the largest possible displacement)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smtClean="0"/>
              <a:t>Tube length = </a:t>
            </a:r>
            <a:r>
              <a:rPr lang="en-US" altLang="zh-TW" sz="2000" b="1" dirty="0" smtClean="0"/>
              <a:t>¼, ¾, 5/4, 7/4</a:t>
            </a:r>
            <a:r>
              <a:rPr lang="en-US" altLang="zh-TW" sz="2000" dirty="0" smtClean="0"/>
              <a:t>, … of the wavelength of resonance frequency.</a:t>
            </a:r>
            <a:endParaRPr lang="en-US" altLang="zh-TW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65</a:t>
            </a:fld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30" y="1538749"/>
            <a:ext cx="4775963" cy="4410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52889" y="5322755"/>
                <a:ext cx="2458943" cy="805029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400" i="1">
                          <a:latin typeface="DejaVu Serif Condensed" panose="02060606050605020204" pitchFamily="18" charset="0"/>
                          <a:ea typeface="DejaVu Serif Condensed" panose="02060606050605020204" pitchFamily="18" charset="0"/>
                          <a:cs typeface="DejaVu Serif Condensed" panose="020606060506050202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sz="2400" i="1">
                                  <a:latin typeface="Cambria Math"/>
                                  <a:cs typeface="DejaVu Serif Condensed" panose="020606060506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2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𝑛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 </m:t>
                          </m:r>
                          <m:r>
                            <a:rPr lang="en-US" altLang="zh-TW" sz="2400" b="1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4</m:t>
                          </m:r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zh-TW" sz="2400" dirty="0">
                  <a:latin typeface="DejaVu Serif Condensed" panose="02060606050605020204" pitchFamily="18" charset="0"/>
                  <a:cs typeface="DejaVu Serif Condensed" panose="020606060506050202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89" y="5322755"/>
                <a:ext cx="2458943" cy="8050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4301964" y="197952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r>
              <a:rPr lang="en-US" altLang="zh-TW" i="1" dirty="0" smtClean="0">
                <a:solidFill>
                  <a:schemeClr val="accent6"/>
                </a:solidFill>
              </a:rPr>
              <a:t>ode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30833" y="19795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r>
              <a:rPr lang="en-US" altLang="zh-TW" i="1" dirty="0" smtClean="0">
                <a:solidFill>
                  <a:schemeClr val="accent3"/>
                </a:solidFill>
              </a:rPr>
              <a:t>ntinode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01964" y="340863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01964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90946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79928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768814" y="340863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30833" y="340863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530833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641849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752867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06833" y="340863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452384" y="6394271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062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單節管模型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3484716" cy="4950660"/>
          </a:xfrm>
        </p:spPr>
        <p:txBody>
          <a:bodyPr/>
          <a:lstStyle/>
          <a:p>
            <a:r>
              <a:rPr lang="zh-TW" altLang="en-US" dirty="0" smtClean="0"/>
              <a:t>一端開放的管子，封閉端位移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0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為駐波的</a:t>
            </a:r>
            <a:r>
              <a:rPr lang="zh-TW" altLang="en-US" b="1" dirty="0" smtClean="0"/>
              <a:t>波節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開放端可能的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位移量最大，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為駐波的</a:t>
            </a:r>
            <a:r>
              <a:rPr lang="zh-TW" altLang="en-US" b="1" dirty="0" smtClean="0"/>
              <a:t>波腹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節管長度為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共振波波長的 </a:t>
            </a:r>
            <a:r>
              <a:rPr lang="en-US" altLang="zh-TW" dirty="0" smtClean="0"/>
              <a:t>¼</a:t>
            </a:r>
            <a:r>
              <a:rPr lang="zh-TW" altLang="en-US" dirty="0" smtClean="0"/>
              <a:t> 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奇數</a:t>
            </a:r>
            <a:r>
              <a:rPr lang="zh-TW" altLang="en-US" dirty="0" smtClean="0"/>
              <a:t>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66</a:t>
            </a:fld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30" y="1538749"/>
            <a:ext cx="4775963" cy="4410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52889" y="5322755"/>
                <a:ext cx="2458943" cy="805029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400" i="1">
                          <a:latin typeface="DejaVu Serif Condensed" panose="02060606050605020204" pitchFamily="18" charset="0"/>
                          <a:ea typeface="DejaVu Serif Condensed" panose="02060606050605020204" pitchFamily="18" charset="0"/>
                          <a:cs typeface="DejaVu Serif Condensed" panose="020606060506050202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sz="2400" i="1">
                                  <a:latin typeface="Cambria Math"/>
                                  <a:cs typeface="DejaVu Serif Condensed" panose="020606060506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2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𝑛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 </m:t>
                          </m:r>
                          <m:r>
                            <a:rPr lang="en-US" altLang="zh-TW" sz="2400" b="1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4</m:t>
                          </m:r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zh-TW" sz="2400" dirty="0">
                  <a:latin typeface="DejaVu Serif Condensed" panose="02060606050605020204" pitchFamily="18" charset="0"/>
                  <a:cs typeface="DejaVu Serif Condensed" panose="020606060506050202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89" y="5322755"/>
                <a:ext cx="2458943" cy="8050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4301964" y="197952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r>
              <a:rPr lang="en-US" altLang="zh-TW" i="1" dirty="0" smtClean="0">
                <a:solidFill>
                  <a:schemeClr val="accent6"/>
                </a:solidFill>
              </a:rPr>
              <a:t>ode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530833" y="19795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r>
              <a:rPr lang="en-US" altLang="zh-TW" i="1" dirty="0" smtClean="0">
                <a:solidFill>
                  <a:schemeClr val="accent3"/>
                </a:solidFill>
              </a:rPr>
              <a:t>ntinode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301964" y="340863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301964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190946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079928" y="47791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768814" y="340863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/>
                </a:solidFill>
              </a:rPr>
              <a:t>N</a:t>
            </a:r>
            <a:endParaRPr lang="zh-TW" altLang="en-US" i="1" dirty="0">
              <a:solidFill>
                <a:schemeClr val="accent6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30833" y="340863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30833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641849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752867" y="477987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006833" y="340863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3"/>
                </a:solidFill>
              </a:rPr>
              <a:t>A</a:t>
            </a:r>
            <a:endParaRPr lang="zh-TW" altLang="en-US" i="1" dirty="0">
              <a:solidFill>
                <a:schemeClr val="accent3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452384" y="6394271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809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6.5–6.6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Using the formula</a:t>
            </a:r>
            <a:br>
              <a:rPr lang="en-US" altLang="zh-TW" dirty="0" smtClean="0"/>
            </a:br>
            <a:r>
              <a:rPr lang="en-US" altLang="zh-TW" dirty="0" smtClean="0"/>
              <a:t>[c = 35000 cm/s],</a:t>
            </a:r>
            <a:br>
              <a:rPr lang="en-US" altLang="zh-TW" dirty="0" smtClean="0"/>
            </a:br>
            <a:r>
              <a:rPr lang="en-US" altLang="zh-TW" sz="2200" dirty="0" smtClean="0"/>
              <a:t>what are the first three formants (resonances) for the [ə] produced by a speaker whose vocal tract is 10 cm long?</a:t>
            </a:r>
          </a:p>
          <a:p>
            <a:endParaRPr lang="en-US" altLang="zh-TW" dirty="0"/>
          </a:p>
          <a:p>
            <a:r>
              <a:rPr lang="en-US" altLang="zh-TW" sz="2200" dirty="0" smtClean="0"/>
              <a:t>Using the same formula, calculate the first three resonances of a speaker whose vocal tract is 15 cm long.</a:t>
            </a:r>
          </a:p>
          <a:p>
            <a:endParaRPr lang="en-US" altLang="zh-TW" sz="2200" dirty="0"/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How about a speaker whose vocal tract is 17.5 cm long?</a:t>
            </a:r>
            <a:endParaRPr lang="zh-TW" altLang="en-US" sz="2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183333" y="1448736"/>
                <a:ext cx="2458943" cy="805029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400" i="1">
                          <a:latin typeface="DejaVu Serif Condensed" panose="02060606050605020204" pitchFamily="18" charset="0"/>
                          <a:ea typeface="DejaVu Serif Condensed" panose="02060606050605020204" pitchFamily="18" charset="0"/>
                          <a:cs typeface="DejaVu Serif Condensed" panose="020606060506050202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sz="2400" i="1">
                                  <a:latin typeface="Cambria Math"/>
                                  <a:cs typeface="DejaVu Serif Condensed" panose="020606060506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2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𝑛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 </m:t>
                          </m:r>
                          <m:r>
                            <a:rPr lang="en-US" altLang="zh-TW" sz="2400" b="1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4</m:t>
                          </m:r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zh-TW" sz="2400" dirty="0">
                  <a:latin typeface="DejaVu Serif Condensed" panose="02060606050605020204" pitchFamily="18" charset="0"/>
                  <a:cs typeface="DejaVu Serif Condensed" panose="020606060506050202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333" y="1448736"/>
                <a:ext cx="2458943" cy="8050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4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6.5–6.6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Using the formula</a:t>
            </a:r>
            <a:br>
              <a:rPr lang="en-US" altLang="zh-TW" dirty="0" smtClean="0"/>
            </a:br>
            <a:r>
              <a:rPr lang="en-US" altLang="zh-TW" dirty="0" smtClean="0"/>
              <a:t>[</a:t>
            </a:r>
            <a:r>
              <a:rPr lang="en-US" altLang="zh-TW" i="1" dirty="0" smtClean="0"/>
              <a:t>c</a:t>
            </a:r>
            <a:r>
              <a:rPr lang="en-US" altLang="zh-TW" dirty="0" smtClean="0"/>
              <a:t> = 35000 cm/s],</a:t>
            </a:r>
            <a:br>
              <a:rPr lang="en-US" altLang="zh-TW" dirty="0" smtClean="0"/>
            </a:br>
            <a:r>
              <a:rPr lang="en-US" altLang="zh-TW" sz="2200" dirty="0" smtClean="0"/>
              <a:t>what are the first three formants (resonances) for the [ə] produced by a speaker whose vocal tract is 10 cm long?</a:t>
            </a:r>
          </a:p>
          <a:p>
            <a:pPr lvl="1"/>
            <a:r>
              <a:rPr lang="en-US" altLang="zh-TW" sz="2200" dirty="0" smtClean="0"/>
              <a:t>875, 2625, 4375 Hz</a:t>
            </a:r>
          </a:p>
          <a:p>
            <a:endParaRPr lang="en-US" altLang="zh-TW" sz="2200" dirty="0"/>
          </a:p>
          <a:p>
            <a:r>
              <a:rPr lang="en-US" altLang="zh-TW" sz="2200" dirty="0" smtClean="0"/>
              <a:t>Using the same formula, calculate the first three resonances of a speaker whose vocal tract is 15 cm long.</a:t>
            </a:r>
          </a:p>
          <a:p>
            <a:pPr lvl="1"/>
            <a:r>
              <a:rPr lang="en-US" altLang="zh-TW" sz="2200" dirty="0" smtClean="0"/>
              <a:t>583, 1750, 2917 Hz</a:t>
            </a:r>
            <a:endParaRPr lang="en-US" altLang="zh-TW" sz="2200" dirty="0"/>
          </a:p>
          <a:p>
            <a:endParaRPr lang="en-US" altLang="zh-TW" sz="2200" dirty="0" smtClean="0"/>
          </a:p>
          <a:p>
            <a:r>
              <a:rPr lang="en-US" altLang="zh-TW" sz="2200" dirty="0" smtClean="0"/>
              <a:t>How about a speaker whose vocal tract is 17.5 cm long?</a:t>
            </a:r>
          </a:p>
          <a:p>
            <a:pPr lvl="1"/>
            <a:r>
              <a:rPr lang="en-US" altLang="zh-TW" sz="2200" dirty="0" smtClean="0"/>
              <a:t>500, 1500, 2500 Hz</a:t>
            </a:r>
            <a:endParaRPr lang="zh-TW" altLang="en-US" sz="2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183333" y="1448736"/>
                <a:ext cx="2458943" cy="805029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2400" i="1">
                          <a:latin typeface="DejaVu Serif Condensed" panose="02060606050605020204" pitchFamily="18" charset="0"/>
                          <a:ea typeface="DejaVu Serif Condensed" panose="02060606050605020204" pitchFamily="18" charset="0"/>
                          <a:cs typeface="DejaVu Serif Condensed" panose="020606060506050202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sz="2400" i="1">
                              <a:latin typeface="Cambria Math"/>
                              <a:cs typeface="DejaVu Serif Condensed" panose="020606060506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sz="2400" i="1">
                                  <a:latin typeface="Cambria Math"/>
                                  <a:cs typeface="DejaVu Serif Condensed" panose="020606060506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2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𝑛</m:t>
                              </m:r>
                              <m:r>
                                <a:rPr lang="en-US" altLang="zh-TW" sz="2400" i="1">
                                  <a:latin typeface="DejaVu Serif Condensed" panose="02060606050605020204" pitchFamily="18" charset="0"/>
                                  <a:ea typeface="DejaVu Serif Condensed" panose="02060606050605020204" pitchFamily="18" charset="0"/>
                                  <a:cs typeface="DejaVu Serif Condensed" panose="0206060605060502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 </m:t>
                          </m:r>
                          <m:r>
                            <a:rPr lang="en-US" altLang="zh-TW" sz="2400" b="1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4</m:t>
                          </m:r>
                          <m:r>
                            <a:rPr lang="en-US" altLang="zh-TW" sz="2400" i="1">
                              <a:latin typeface="DejaVu Serif Condensed" panose="02060606050605020204" pitchFamily="18" charset="0"/>
                              <a:ea typeface="DejaVu Serif Condensed" panose="02060606050605020204" pitchFamily="18" charset="0"/>
                              <a:cs typeface="DejaVu Serif Condensed" panose="0206060605060502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zh-TW" sz="2400" dirty="0">
                  <a:latin typeface="DejaVu Serif Condensed" panose="02060606050605020204" pitchFamily="18" charset="0"/>
                  <a:cs typeface="DejaVu Serif Condensed" panose="020606060506050202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333" y="1448736"/>
                <a:ext cx="2458943" cy="8050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6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Experiment with a bottle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69</a:t>
            </a:fld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0" y="1538747"/>
            <a:ext cx="6522051" cy="4958547"/>
            <a:chOff x="0" y="1538747"/>
            <a:chExt cx="6522051" cy="495854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6" r="6156"/>
            <a:stretch/>
          </p:blipFill>
          <p:spPr bwMode="auto">
            <a:xfrm>
              <a:off x="0" y="1538747"/>
              <a:ext cx="6522051" cy="495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1495763" y="300404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714713" y="207059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2340313" y="321994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3038813" y="429944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橢圓 18"/>
            <p:cNvSpPr/>
            <p:nvPr/>
          </p:nvSpPr>
          <p:spPr>
            <a:xfrm>
              <a:off x="3534113" y="547419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0" name="橢圓 19"/>
            <p:cNvSpPr/>
            <p:nvPr/>
          </p:nvSpPr>
          <p:spPr>
            <a:xfrm>
              <a:off x="4423113" y="468679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1" name="橢圓 20"/>
            <p:cNvSpPr/>
            <p:nvPr/>
          </p:nvSpPr>
          <p:spPr>
            <a:xfrm>
              <a:off x="5134313" y="548689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橢圓 21"/>
            <p:cNvSpPr/>
            <p:nvPr/>
          </p:nvSpPr>
          <p:spPr>
            <a:xfrm>
              <a:off x="5756613" y="5283699"/>
              <a:ext cx="101101" cy="1011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32081"/>
              </p:ext>
            </p:extLst>
          </p:nvPr>
        </p:nvGraphicFramePr>
        <p:xfrm>
          <a:off x="6372240" y="2087893"/>
          <a:ext cx="2417916" cy="38811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10108"/>
                <a:gridCol w="16078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i="1" dirty="0" smtClean="0"/>
                        <a:t>n</a:t>
                      </a:r>
                      <a:r>
                        <a:rPr lang="en-US" altLang="zh-TW" dirty="0" smtClean="0"/>
                        <a:t>-</a:t>
                      </a:r>
                      <a:r>
                        <a:rPr lang="en-US" altLang="zh-TW" dirty="0" err="1" smtClean="0"/>
                        <a:t>th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Resonant frequency</a:t>
                      </a:r>
                      <a:r>
                        <a:rPr lang="en-US" altLang="zh-TW" baseline="0" dirty="0" smtClean="0"/>
                        <a:t> (Hz)</a:t>
                      </a:r>
                      <a:endParaRPr lang="zh-TW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1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371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2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1205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3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2093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4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2806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5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(~3600)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6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4263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7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(~5000)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8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5539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Acoustic phonetics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b="1" dirty="0" smtClean="0"/>
              <a:t>Big questions</a:t>
            </a:r>
          </a:p>
          <a:p>
            <a:r>
              <a:rPr lang="en-US" altLang="zh-TW" sz="2400" dirty="0" smtClean="0"/>
              <a:t>Can </a:t>
            </a:r>
            <a:r>
              <a:rPr lang="en-US" altLang="zh-TW" sz="2400" dirty="0"/>
              <a:t>we make sense of phonetic categories in terms of their underlying acoustic </a:t>
            </a:r>
            <a:r>
              <a:rPr lang="en-US" altLang="zh-TW" sz="2400" dirty="0" smtClean="0"/>
              <a:t>properties?</a:t>
            </a:r>
          </a:p>
          <a:p>
            <a:pPr lvl="1"/>
            <a:r>
              <a:rPr lang="en-US" altLang="zh-TW" dirty="0"/>
              <a:t>What acoustic properties do all the </a:t>
            </a:r>
            <a:r>
              <a:rPr lang="en-US" altLang="zh-TW" dirty="0" smtClean="0"/>
              <a:t>[t] </a:t>
            </a:r>
            <a:r>
              <a:rPr lang="en-US" altLang="zh-TW" dirty="0"/>
              <a:t>sounds have in common? </a:t>
            </a:r>
            <a:r>
              <a:rPr lang="en-US" altLang="zh-TW" dirty="0" smtClean="0"/>
              <a:t>(</a:t>
            </a:r>
            <a:r>
              <a:rPr lang="en-US" altLang="zh-TW" dirty="0" smtClean="0">
                <a:sym typeface="Wingdings" panose="05000000000000000000" pitchFamily="2" charset="2"/>
              </a:rPr>
              <a:t> </a:t>
            </a:r>
            <a:r>
              <a:rPr lang="en-US" altLang="zh-TW" b="1" i="1" dirty="0" smtClean="0">
                <a:sym typeface="Wingdings" panose="05000000000000000000" pitchFamily="2" charset="2"/>
              </a:rPr>
              <a:t>Why &amp; how?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acoustic features are seen for sounds that are </a:t>
            </a:r>
            <a:r>
              <a:rPr lang="en-US" altLang="zh-TW" b="1" i="1" dirty="0"/>
              <a:t>voiced</a:t>
            </a:r>
            <a:r>
              <a:rPr lang="en-US" altLang="zh-TW" dirty="0"/>
              <a:t> (i.e., involving vocal cord vibration)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vs</a:t>
            </a:r>
            <a:r>
              <a:rPr lang="en-US" altLang="zh-TW" dirty="0"/>
              <a:t>. those that are </a:t>
            </a:r>
            <a:r>
              <a:rPr lang="en-US" altLang="zh-TW" b="1" i="1" dirty="0" smtClean="0"/>
              <a:t>unvoiced</a:t>
            </a:r>
            <a:r>
              <a:rPr lang="en-US" altLang="zh-TW" i="1" dirty="0" smtClean="0"/>
              <a:t> (voiceless)</a:t>
            </a:r>
            <a:r>
              <a:rPr lang="en-US" altLang="zh-TW" dirty="0" smtClean="0"/>
              <a:t>?</a:t>
            </a:r>
            <a:endParaRPr lang="en-US" altLang="zh-TW" dirty="0"/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acoustic features distinguish voices that sound breathy from those that do not</a:t>
            </a:r>
            <a:r>
              <a:rPr lang="en-US" altLang="zh-TW" dirty="0" smtClean="0"/>
              <a:t>?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2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Complex tube models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335231" y="6399396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Stevens (1989)</a:t>
            </a:r>
            <a:endParaRPr lang="zh-TW" altLang="en-US" sz="1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26"/>
          <a:stretch/>
        </p:blipFill>
        <p:spPr>
          <a:xfrm>
            <a:off x="85791" y="1268712"/>
            <a:ext cx="3946137" cy="2027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3"/>
          <a:stretch/>
        </p:blipFill>
        <p:spPr bwMode="auto">
          <a:xfrm>
            <a:off x="85790" y="2708904"/>
            <a:ext cx="3946137" cy="190138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/>
          <a:stretch/>
        </p:blipFill>
        <p:spPr bwMode="auto">
          <a:xfrm>
            <a:off x="85790" y="4239108"/>
            <a:ext cx="3946137" cy="24651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211952" y="1761972"/>
            <a:ext cx="6623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600" b="1" dirty="0" smtClean="0"/>
              <a:t>[a]</a:t>
            </a:r>
            <a:endParaRPr lang="zh-TW" altLang="en-US" sz="26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267255" y="3167155"/>
            <a:ext cx="5629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600" b="1" dirty="0" smtClean="0"/>
              <a:t>[</a:t>
            </a:r>
            <a:r>
              <a:rPr lang="en-US" altLang="zh-TW" sz="2600" b="1" dirty="0" err="1" smtClean="0"/>
              <a:t>i</a:t>
            </a:r>
            <a:r>
              <a:rPr lang="en-US" altLang="zh-TW" sz="2600" b="1" dirty="0" smtClean="0"/>
              <a:t>]</a:t>
            </a:r>
            <a:endParaRPr lang="zh-TW" altLang="en-US" sz="26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211952" y="5049216"/>
            <a:ext cx="673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600" b="1" dirty="0" smtClean="0"/>
              <a:t>[u]</a:t>
            </a:r>
            <a:endParaRPr lang="zh-TW" altLang="en-US" sz="2600" b="1" dirty="0"/>
          </a:p>
        </p:txBody>
      </p:sp>
      <p:sp>
        <p:nvSpPr>
          <p:cNvPr id="12" name="橢圓 11"/>
          <p:cNvSpPr/>
          <p:nvPr/>
        </p:nvSpPr>
        <p:spPr>
          <a:xfrm>
            <a:off x="1691616" y="1718772"/>
            <a:ext cx="990132" cy="72009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231688" y="2807107"/>
            <a:ext cx="990132" cy="72009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691616" y="4149096"/>
            <a:ext cx="450060" cy="207027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041796" y="4329120"/>
            <a:ext cx="360048" cy="19802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2" b="-459"/>
          <a:stretch/>
        </p:blipFill>
        <p:spPr bwMode="auto">
          <a:xfrm>
            <a:off x="5112071" y="1224401"/>
            <a:ext cx="3719343" cy="148450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"/>
          <a:stretch/>
        </p:blipFill>
        <p:spPr bwMode="auto">
          <a:xfrm>
            <a:off x="5112071" y="2878751"/>
            <a:ext cx="3719343" cy="129701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71" y="4512785"/>
            <a:ext cx="3719343" cy="161293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0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Phase difference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71</a:t>
            </a:fld>
            <a:endParaRPr lang="zh-TW" altLang="en-US"/>
          </a:p>
        </p:txBody>
      </p:sp>
      <p:pic>
        <p:nvPicPr>
          <p:cNvPr id="4098" name="Picture 2" descr="animation of a standing longitudinal 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48" y="1358724"/>
            <a:ext cx="5681742" cy="44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1400" y="6489408"/>
            <a:ext cx="5716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Daniel A. Russell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(2012)</a:t>
            </a:r>
            <a:r>
              <a:rPr lang="zh-TW" altLang="en-US" sz="1600" dirty="0" smtClean="0"/>
              <a:t> </a:t>
            </a:r>
            <a:r>
              <a:rPr lang="en-US" altLang="zh-TW" sz="1600" dirty="0">
                <a:hlinkClick r:id="rId3"/>
              </a:rPr>
              <a:t>Acoustics and Vibration </a:t>
            </a:r>
            <a:r>
              <a:rPr lang="en-US" altLang="zh-TW" sz="1600" dirty="0" smtClean="0">
                <a:hlinkClick r:id="rId3"/>
              </a:rPr>
              <a:t>Animations</a:t>
            </a:r>
            <a:endParaRPr lang="en-US" altLang="zh-TW" sz="1600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448736"/>
            <a:ext cx="3664740" cy="495066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200" dirty="0" smtClean="0"/>
              <a:t>When </a:t>
            </a:r>
            <a:r>
              <a:rPr lang="en-US" altLang="zh-TW" sz="2200" b="1" dirty="0" smtClean="0"/>
              <a:t>velocity</a:t>
            </a:r>
            <a:r>
              <a:rPr lang="en-US" altLang="zh-TW" sz="2200" dirty="0" smtClean="0"/>
              <a:t> is at </a:t>
            </a:r>
            <a:r>
              <a:rPr lang="en-US" altLang="zh-TW" sz="2200" dirty="0"/>
              <a:t>a 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en-US" altLang="zh-TW" sz="2200" dirty="0" smtClean="0"/>
              <a:t>+/</a:t>
            </a:r>
            <a:r>
              <a:rPr lang="en-US" altLang="zh-TW" sz="2200" dirty="0"/>
              <a:t>− </a:t>
            </a:r>
            <a:r>
              <a:rPr lang="en-US" altLang="zh-TW" sz="2200" dirty="0" smtClean="0"/>
              <a:t>maximum, </a:t>
            </a:r>
            <a:br>
              <a:rPr lang="en-US" altLang="zh-TW" sz="2200" dirty="0" smtClean="0"/>
            </a:br>
            <a:r>
              <a:rPr lang="en-US" altLang="zh-TW" sz="2200" b="1" dirty="0" smtClean="0"/>
              <a:t>pressure</a:t>
            </a:r>
            <a:r>
              <a:rPr lang="en-US" altLang="zh-TW" sz="2200" dirty="0" smtClean="0"/>
              <a:t> equals 0.</a:t>
            </a:r>
          </a:p>
          <a:p>
            <a:r>
              <a:rPr lang="en-US" altLang="zh-TW" sz="2200" dirty="0" smtClean="0"/>
              <a:t>When </a:t>
            </a:r>
            <a:r>
              <a:rPr lang="en-US" altLang="zh-TW" sz="2200" b="1" dirty="0" smtClean="0"/>
              <a:t>pressure</a:t>
            </a:r>
            <a:r>
              <a:rPr lang="en-US" altLang="zh-TW" sz="2200" dirty="0" smtClean="0"/>
              <a:t> is at a </a:t>
            </a:r>
            <a:br>
              <a:rPr lang="en-US" altLang="zh-TW" sz="2200" dirty="0" smtClean="0"/>
            </a:br>
            <a:r>
              <a:rPr lang="en-US" altLang="zh-TW" sz="2200" dirty="0" smtClean="0"/>
              <a:t>+/</a:t>
            </a:r>
            <a:r>
              <a:rPr lang="en-US" altLang="zh-TW" sz="2200" dirty="0"/>
              <a:t>− maximum, 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en-US" altLang="zh-TW" sz="2200" b="1" dirty="0" smtClean="0"/>
              <a:t>velocity</a:t>
            </a:r>
            <a:r>
              <a:rPr lang="en-US" altLang="zh-TW" sz="2200" dirty="0" smtClean="0"/>
              <a:t> equals 0.</a:t>
            </a:r>
          </a:p>
          <a:p>
            <a:r>
              <a:rPr lang="en-US" altLang="zh-TW" sz="2200" dirty="0" smtClean="0"/>
              <a:t>In a standing wave,</a:t>
            </a:r>
          </a:p>
          <a:p>
            <a:pPr lvl="1"/>
            <a:r>
              <a:rPr lang="en-US" altLang="zh-TW" sz="1900" dirty="0" smtClean="0"/>
              <a:t>The </a:t>
            </a:r>
            <a:r>
              <a:rPr lang="en-US" altLang="zh-TW" sz="1900" b="1" dirty="0" smtClean="0"/>
              <a:t>node (N)</a:t>
            </a:r>
            <a:r>
              <a:rPr lang="en-US" altLang="zh-TW" sz="1900" dirty="0" smtClean="0"/>
              <a:t> for displacement/velocity (the closed end) is the antinode for pressure.</a:t>
            </a:r>
          </a:p>
          <a:p>
            <a:pPr lvl="2"/>
            <a:r>
              <a:rPr lang="en-US" altLang="zh-TW" sz="1900" dirty="0" smtClean="0"/>
              <a:t>Pressure maximum (</a:t>
            </a:r>
            <a:r>
              <a:rPr lang="en-US" altLang="zh-TW" sz="1900" b="1" dirty="0" smtClean="0"/>
              <a:t>P</a:t>
            </a:r>
            <a:r>
              <a:rPr lang="en-US" altLang="zh-TW" sz="1900" dirty="0" smtClean="0"/>
              <a:t>)</a:t>
            </a:r>
          </a:p>
          <a:p>
            <a:pPr lvl="1"/>
            <a:r>
              <a:rPr lang="en-US" altLang="zh-TW" sz="1900" dirty="0"/>
              <a:t>The </a:t>
            </a:r>
            <a:r>
              <a:rPr lang="en-US" altLang="zh-TW" sz="1900" b="1" dirty="0" smtClean="0"/>
              <a:t>antinode (A)</a:t>
            </a:r>
            <a:r>
              <a:rPr lang="en-US" altLang="zh-TW" sz="1900" dirty="0" smtClean="0"/>
              <a:t> </a:t>
            </a:r>
            <a:r>
              <a:rPr lang="en-US" altLang="zh-TW" sz="1900" dirty="0"/>
              <a:t>for displacement/velocity (the </a:t>
            </a:r>
            <a:r>
              <a:rPr lang="en-US" altLang="zh-TW" sz="1900" dirty="0" smtClean="0"/>
              <a:t>open </a:t>
            </a:r>
            <a:r>
              <a:rPr lang="en-US" altLang="zh-TW" sz="1900" dirty="0"/>
              <a:t>end) is the </a:t>
            </a:r>
            <a:r>
              <a:rPr lang="en-US" altLang="zh-TW" sz="1900" dirty="0" smtClean="0"/>
              <a:t>node </a:t>
            </a:r>
            <a:r>
              <a:rPr lang="en-US" altLang="zh-TW" sz="1900" dirty="0"/>
              <a:t>for pressure.</a:t>
            </a:r>
          </a:p>
          <a:p>
            <a:pPr lvl="2"/>
            <a:r>
              <a:rPr lang="en-US" altLang="zh-TW" sz="1900" dirty="0" smtClean="0"/>
              <a:t>Velocity maximum (</a:t>
            </a:r>
            <a:r>
              <a:rPr lang="en-US" altLang="zh-TW" sz="1900" b="1" dirty="0" smtClean="0"/>
              <a:t>V</a:t>
            </a:r>
            <a:r>
              <a:rPr lang="en-US" altLang="zh-TW" sz="1900" dirty="0" smtClean="0"/>
              <a:t>)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5601663" y="2142171"/>
            <a:ext cx="0" cy="1286829"/>
          </a:xfrm>
          <a:prstGeom prst="line">
            <a:avLst/>
          </a:prstGeom>
          <a:ln w="12700">
            <a:solidFill>
              <a:schemeClr val="accent6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6102204" y="2142171"/>
            <a:ext cx="0" cy="2817033"/>
          </a:xfrm>
          <a:prstGeom prst="line">
            <a:avLst/>
          </a:prstGeom>
          <a:ln w="12700">
            <a:solidFill>
              <a:schemeClr val="accent3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直線圖說文字 2 10"/>
          <p:cNvSpPr/>
          <p:nvPr/>
        </p:nvSpPr>
        <p:spPr>
          <a:xfrm>
            <a:off x="5787965" y="98556"/>
            <a:ext cx="2204491" cy="630084"/>
          </a:xfrm>
          <a:prstGeom prst="borderCallout2">
            <a:avLst>
              <a:gd name="adj1" fmla="val 21395"/>
              <a:gd name="adj2" fmla="val 1173"/>
              <a:gd name="adj3" fmla="val 30214"/>
              <a:gd name="adj4" fmla="val -8026"/>
              <a:gd name="adj5" fmla="val 305619"/>
              <a:gd name="adj6" fmla="val -90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Node</a:t>
            </a:r>
            <a:r>
              <a:rPr lang="en-US" altLang="zh-TW" sz="1500" dirty="0" smtClean="0"/>
              <a:t> for displacement (&amp; velocity);</a:t>
            </a:r>
          </a:p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Antinode</a:t>
            </a:r>
            <a:r>
              <a:rPr lang="en-US" altLang="zh-TW" sz="1500" dirty="0" smtClean="0"/>
              <a:t> for pressure</a:t>
            </a:r>
            <a:endParaRPr lang="zh-TW" altLang="en-US" sz="1500" dirty="0"/>
          </a:p>
        </p:txBody>
      </p:sp>
      <p:sp>
        <p:nvSpPr>
          <p:cNvPr id="13" name="直線圖說文字 2 12"/>
          <p:cNvSpPr/>
          <p:nvPr/>
        </p:nvSpPr>
        <p:spPr>
          <a:xfrm>
            <a:off x="6292790" y="818652"/>
            <a:ext cx="2599786" cy="630084"/>
          </a:xfrm>
          <a:prstGeom prst="borderCallout2">
            <a:avLst>
              <a:gd name="adj1" fmla="val 21395"/>
              <a:gd name="adj2" fmla="val 1173"/>
              <a:gd name="adj3" fmla="val 30214"/>
              <a:gd name="adj4" fmla="val -8026"/>
              <a:gd name="adj5" fmla="val 181659"/>
              <a:gd name="adj6" fmla="val -75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Antinode</a:t>
            </a:r>
            <a:r>
              <a:rPr lang="en-US" altLang="zh-TW" sz="1500" dirty="0" smtClean="0"/>
              <a:t> for displacement (&amp; velocity);</a:t>
            </a:r>
          </a:p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Node</a:t>
            </a:r>
            <a:r>
              <a:rPr lang="en-US" altLang="zh-TW" sz="1500" dirty="0" smtClean="0"/>
              <a:t> for pressure</a:t>
            </a:r>
            <a:endParaRPr lang="zh-TW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4173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壓力波與位移波的相位差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72</a:t>
            </a:fld>
            <a:endParaRPr lang="zh-TW" altLang="en-US"/>
          </a:p>
        </p:txBody>
      </p:sp>
      <p:pic>
        <p:nvPicPr>
          <p:cNvPr id="4098" name="Picture 2" descr="animation of a standing longitudinal 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48" y="1358724"/>
            <a:ext cx="5681742" cy="44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1400" y="6489408"/>
            <a:ext cx="5716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Daniel A. Russell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(2012)</a:t>
            </a:r>
            <a:r>
              <a:rPr lang="zh-TW" altLang="en-US" sz="1600" dirty="0" smtClean="0"/>
              <a:t> </a:t>
            </a:r>
            <a:r>
              <a:rPr lang="en-US" altLang="zh-TW" sz="1600" dirty="0">
                <a:hlinkClick r:id="rId3"/>
              </a:rPr>
              <a:t>Acoustics and Vibration </a:t>
            </a:r>
            <a:r>
              <a:rPr lang="en-US" altLang="zh-TW" sz="1600" dirty="0" smtClean="0">
                <a:hlinkClick r:id="rId3"/>
              </a:rPr>
              <a:t>Animations</a:t>
            </a:r>
            <a:endParaRPr lang="en-US" altLang="zh-TW" sz="1600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448736"/>
            <a:ext cx="3214680" cy="4950660"/>
          </a:xfrm>
        </p:spPr>
        <p:txBody>
          <a:bodyPr/>
          <a:lstStyle/>
          <a:p>
            <a:r>
              <a:rPr lang="zh-TW" altLang="en-US" dirty="0" smtClean="0"/>
              <a:t>壓力波與位移波有 </a:t>
            </a:r>
            <a:r>
              <a:rPr lang="en-US" altLang="zh-TW" b="1" dirty="0" smtClean="0"/>
              <a:t>90</a:t>
            </a:r>
            <a:r>
              <a:rPr lang="zh-TW" altLang="en-US" b="1" dirty="0" smtClean="0"/>
              <a:t> 度</a:t>
            </a:r>
            <a:r>
              <a:rPr lang="zh-TW" altLang="en-US" dirty="0" smtClean="0"/>
              <a:t>的相角差。</a:t>
            </a:r>
            <a:endParaRPr lang="en-US" altLang="zh-TW" dirty="0" smtClean="0"/>
          </a:p>
          <a:p>
            <a:r>
              <a:rPr lang="zh-TW" altLang="en-US" dirty="0" smtClean="0"/>
              <a:t>聲波駐波的位移波波節，位移恆</a:t>
            </a:r>
            <a:r>
              <a:rPr lang="en-US" altLang="zh-TW" dirty="0" smtClean="0"/>
              <a:t>=0</a:t>
            </a:r>
            <a:r>
              <a:rPr lang="zh-TW" altLang="en-US" dirty="0" smtClean="0"/>
              <a:t>，壓力變化最大 </a:t>
            </a:r>
            <a:r>
              <a:rPr lang="en-US" altLang="zh-TW" dirty="0" smtClean="0"/>
              <a:t>(</a:t>
            </a:r>
            <a:r>
              <a:rPr lang="en-US" altLang="zh-TW" b="1" i="1" dirty="0" smtClean="0"/>
              <a:t>P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en-US" altLang="zh-TW" dirty="0" smtClean="0"/>
              <a:t>⇒</a:t>
            </a:r>
            <a:r>
              <a:rPr lang="zh-TW" altLang="en-US" dirty="0" smtClean="0"/>
              <a:t> 為壓力波的波腹</a:t>
            </a:r>
            <a:endParaRPr lang="en-US" altLang="zh-TW" dirty="0" smtClean="0"/>
          </a:p>
          <a:p>
            <a:r>
              <a:rPr lang="zh-TW" altLang="en-US" dirty="0" smtClean="0"/>
              <a:t>位移波</a:t>
            </a:r>
            <a:r>
              <a:rPr lang="zh-TW" altLang="en-US" dirty="0"/>
              <a:t>的</a:t>
            </a:r>
            <a:r>
              <a:rPr lang="zh-TW" altLang="en-US" dirty="0" smtClean="0"/>
              <a:t>波</a:t>
            </a:r>
            <a:r>
              <a:rPr lang="zh-TW" altLang="en-US" dirty="0"/>
              <a:t>腹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位移變化最大 </a:t>
            </a:r>
            <a:r>
              <a:rPr lang="en-US" altLang="zh-TW" dirty="0" smtClean="0"/>
              <a:t>(</a:t>
            </a:r>
            <a:r>
              <a:rPr lang="en-US" altLang="zh-TW" b="1" i="1" dirty="0"/>
              <a:t>V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壓力</a:t>
            </a:r>
            <a:r>
              <a:rPr lang="zh-TW" altLang="en-US" dirty="0" smtClean="0"/>
              <a:t>恆定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⇒</a:t>
            </a:r>
            <a:r>
              <a:rPr lang="zh-TW" altLang="en-US" dirty="0" smtClean="0"/>
              <a:t> 為壓力波的波節</a:t>
            </a:r>
            <a:endParaRPr lang="zh-TW" alt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5601663" y="2142171"/>
            <a:ext cx="0" cy="1286829"/>
          </a:xfrm>
          <a:prstGeom prst="line">
            <a:avLst/>
          </a:prstGeom>
          <a:ln w="12700">
            <a:solidFill>
              <a:schemeClr val="accent6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6102204" y="2142171"/>
            <a:ext cx="0" cy="2817033"/>
          </a:xfrm>
          <a:prstGeom prst="line">
            <a:avLst/>
          </a:prstGeom>
          <a:ln w="12700">
            <a:solidFill>
              <a:schemeClr val="accent3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直線圖說文字 2 10"/>
          <p:cNvSpPr/>
          <p:nvPr/>
        </p:nvSpPr>
        <p:spPr>
          <a:xfrm>
            <a:off x="5787965" y="98556"/>
            <a:ext cx="2204491" cy="630084"/>
          </a:xfrm>
          <a:prstGeom prst="borderCallout2">
            <a:avLst>
              <a:gd name="adj1" fmla="val 21395"/>
              <a:gd name="adj2" fmla="val 1173"/>
              <a:gd name="adj3" fmla="val 30214"/>
              <a:gd name="adj4" fmla="val -8026"/>
              <a:gd name="adj5" fmla="val 305619"/>
              <a:gd name="adj6" fmla="val -90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Node</a:t>
            </a:r>
            <a:r>
              <a:rPr lang="en-US" altLang="zh-TW" sz="1500" dirty="0" smtClean="0"/>
              <a:t> for displacement (&amp; velocity);</a:t>
            </a:r>
          </a:p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Antinode</a:t>
            </a:r>
            <a:r>
              <a:rPr lang="en-US" altLang="zh-TW" sz="1500" dirty="0" smtClean="0"/>
              <a:t> for pressure</a:t>
            </a:r>
            <a:endParaRPr lang="zh-TW" altLang="en-US" sz="1500" dirty="0"/>
          </a:p>
        </p:txBody>
      </p:sp>
      <p:sp>
        <p:nvSpPr>
          <p:cNvPr id="13" name="直線圖說文字 2 12"/>
          <p:cNvSpPr/>
          <p:nvPr/>
        </p:nvSpPr>
        <p:spPr>
          <a:xfrm>
            <a:off x="6292790" y="818652"/>
            <a:ext cx="2599786" cy="630084"/>
          </a:xfrm>
          <a:prstGeom prst="borderCallout2">
            <a:avLst>
              <a:gd name="adj1" fmla="val 21395"/>
              <a:gd name="adj2" fmla="val 1173"/>
              <a:gd name="adj3" fmla="val 30214"/>
              <a:gd name="adj4" fmla="val -8026"/>
              <a:gd name="adj5" fmla="val 181659"/>
              <a:gd name="adj6" fmla="val -75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Antinode</a:t>
            </a:r>
            <a:r>
              <a:rPr lang="en-US" altLang="zh-TW" sz="1500" dirty="0" smtClean="0"/>
              <a:t> for displacement (&amp; velocity);</a:t>
            </a:r>
          </a:p>
          <a:p>
            <a:pPr algn="ctr">
              <a:lnSpc>
                <a:spcPct val="85000"/>
              </a:lnSpc>
            </a:pPr>
            <a:r>
              <a:rPr lang="en-US" altLang="zh-TW" sz="1500" b="1" dirty="0" smtClean="0"/>
              <a:t>Node</a:t>
            </a:r>
            <a:r>
              <a:rPr lang="en-US" altLang="zh-TW" sz="1500" dirty="0" smtClean="0"/>
              <a:t> for pressure</a:t>
            </a:r>
            <a:endParaRPr lang="zh-TW" altLang="en-US" sz="1500" dirty="0"/>
          </a:p>
        </p:txBody>
      </p:sp>
    </p:spTree>
    <p:extLst>
      <p:ext uri="{BB962C8B-B14F-4D97-AF65-F5344CB8AC3E}">
        <p14:creationId xmlns:p14="http://schemas.microsoft.com/office/powerpoint/2010/main" val="42823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1436" y="4314824"/>
            <a:ext cx="5415817" cy="2247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Perturbation Theory </a:t>
            </a:r>
            <a:r>
              <a:rPr lang="zh-TW" altLang="en-US" dirty="0" smtClean="0"/>
              <a:t>擾動理論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5104931" cy="5130684"/>
          </a:xfrm>
        </p:spPr>
        <p:txBody>
          <a:bodyPr>
            <a:normAutofit/>
          </a:bodyPr>
          <a:lstStyle/>
          <a:p>
            <a:r>
              <a:rPr lang="en-US" altLang="zh-TW" sz="2200" dirty="0" smtClean="0"/>
              <a:t>The </a:t>
            </a:r>
            <a:r>
              <a:rPr lang="en-US" altLang="zh-TW" sz="2200" b="1" dirty="0" smtClean="0"/>
              <a:t>Node</a:t>
            </a:r>
            <a:r>
              <a:rPr lang="en-US" altLang="zh-TW" sz="2200" dirty="0" smtClean="0"/>
              <a:t> of displacement </a:t>
            </a:r>
            <a:br>
              <a:rPr lang="en-US" altLang="zh-TW" sz="2200" dirty="0" smtClean="0"/>
            </a:br>
            <a:r>
              <a:rPr lang="en-US" altLang="zh-TW" sz="2200" dirty="0" smtClean="0"/>
              <a:t>is called the </a:t>
            </a:r>
            <a:r>
              <a:rPr lang="en-US" altLang="zh-TW" sz="2200" b="1" u="sng" dirty="0" smtClean="0"/>
              <a:t>P</a:t>
            </a:r>
            <a:r>
              <a:rPr lang="en-US" altLang="zh-TW" sz="2200" dirty="0" smtClean="0"/>
              <a:t>ressure maximum; the </a:t>
            </a:r>
            <a:r>
              <a:rPr lang="en-US" altLang="zh-TW" sz="2200" b="1" dirty="0" smtClean="0"/>
              <a:t>Antinode</a:t>
            </a:r>
            <a:r>
              <a:rPr lang="en-US" altLang="zh-TW" sz="2200" dirty="0" smtClean="0"/>
              <a:t> of displacement </a:t>
            </a:r>
            <a:br>
              <a:rPr lang="en-US" altLang="zh-TW" sz="2200" dirty="0" smtClean="0"/>
            </a:br>
            <a:r>
              <a:rPr lang="en-US" altLang="zh-TW" sz="2200" dirty="0" smtClean="0"/>
              <a:t>is called the </a:t>
            </a:r>
            <a:r>
              <a:rPr lang="en-US" altLang="zh-TW" sz="2200" b="1" u="sng" dirty="0" smtClean="0"/>
              <a:t>V</a:t>
            </a:r>
            <a:r>
              <a:rPr lang="en-US" altLang="zh-TW" sz="2200" dirty="0" smtClean="0"/>
              <a:t>elocity maximum.</a:t>
            </a:r>
          </a:p>
          <a:p>
            <a:r>
              <a:rPr lang="en-US" altLang="zh-TW" sz="2200" dirty="0"/>
              <a:t>In the vocal tract</a:t>
            </a:r>
            <a:r>
              <a:rPr lang="en-US" altLang="zh-TW" sz="2200" dirty="0" smtClean="0"/>
              <a:t>:</a:t>
            </a:r>
          </a:p>
          <a:p>
            <a:pPr lvl="1"/>
            <a:r>
              <a:rPr lang="en-US" altLang="zh-TW" sz="2000" dirty="0" smtClean="0"/>
              <a:t>Glottis is a </a:t>
            </a:r>
            <a:r>
              <a:rPr lang="en-US" altLang="zh-TW" sz="2000" b="1" u="sng" dirty="0" smtClean="0"/>
              <a:t>P</a:t>
            </a:r>
            <a:r>
              <a:rPr lang="en-US" altLang="zh-TW" sz="2000" dirty="0" smtClean="0"/>
              <a:t>, and the lips are at </a:t>
            </a:r>
            <a:r>
              <a:rPr lang="en-US" altLang="zh-TW" sz="2000" b="1" u="sng" dirty="0" smtClean="0"/>
              <a:t>V</a:t>
            </a:r>
            <a:r>
              <a:rPr lang="en-US" altLang="zh-TW" sz="2000" dirty="0" smtClean="0"/>
              <a:t>.</a:t>
            </a:r>
            <a:endParaRPr lang="en-US" altLang="zh-TW" sz="2000" dirty="0"/>
          </a:p>
          <a:p>
            <a:pPr lvl="1"/>
            <a:r>
              <a:rPr lang="en-US" altLang="zh-TW" sz="2000" dirty="0" smtClean="0"/>
              <a:t>For the </a:t>
            </a:r>
            <a:r>
              <a:rPr lang="en-US" altLang="zh-TW" sz="2000" i="1" dirty="0" smtClean="0"/>
              <a:t>n</a:t>
            </a:r>
            <a:r>
              <a:rPr lang="en-US" altLang="zh-TW" sz="2000" dirty="0" smtClean="0"/>
              <a:t>-</a:t>
            </a:r>
            <a:r>
              <a:rPr lang="en-US" altLang="zh-TW" sz="2000" dirty="0" err="1" smtClean="0"/>
              <a:t>th</a:t>
            </a:r>
            <a:r>
              <a:rPr lang="en-US" altLang="zh-TW" sz="2000" dirty="0" smtClean="0"/>
              <a:t> harmonic, there are </a:t>
            </a:r>
            <a:br>
              <a:rPr lang="en-US" altLang="zh-TW" sz="2000" dirty="0" smtClean="0"/>
            </a:br>
            <a:r>
              <a:rPr lang="en-US" altLang="zh-TW" sz="2000" i="1" dirty="0" smtClean="0"/>
              <a:t>n *</a:t>
            </a:r>
            <a:r>
              <a:rPr lang="en-US" altLang="zh-TW" sz="2000" dirty="0" smtClean="0"/>
              <a:t> P’s and V’s respectively.</a:t>
            </a:r>
          </a:p>
          <a:p>
            <a:r>
              <a:rPr lang="en-US" altLang="zh-TW" sz="2000" dirty="0" smtClean="0"/>
              <a:t>If the vocal tract is </a:t>
            </a:r>
            <a:r>
              <a:rPr lang="en-US" altLang="zh-TW" sz="2000" b="1" dirty="0" smtClean="0"/>
              <a:t>constricted</a:t>
            </a:r>
            <a:r>
              <a:rPr lang="en-US" altLang="zh-TW" sz="2000" dirty="0" smtClean="0"/>
              <a:t> at a point of high kinetic energy (</a:t>
            </a:r>
            <a:r>
              <a:rPr lang="en-US" altLang="zh-TW" sz="2000" b="1" dirty="0" smtClean="0"/>
              <a:t>V</a:t>
            </a:r>
            <a:r>
              <a:rPr lang="en-US" altLang="zh-TW" sz="2000" dirty="0" smtClean="0"/>
              <a:t>), air particle movement is impeded, and consequently the frequency </a:t>
            </a:r>
            <a:r>
              <a:rPr lang="en-US" altLang="zh-TW" sz="2000" b="1" dirty="0" smtClean="0"/>
              <a:t>decreases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smtClean="0"/>
              <a:t>If … at a high potential energy (</a:t>
            </a:r>
            <a:r>
              <a:rPr lang="en-US" altLang="zh-TW" sz="2000" b="1" dirty="0" smtClean="0"/>
              <a:t>P</a:t>
            </a:r>
            <a:r>
              <a:rPr lang="en-US" altLang="zh-TW" sz="2000" dirty="0" smtClean="0"/>
              <a:t>), air particle movement is enhanced, and consequently the frequency </a:t>
            </a:r>
            <a:r>
              <a:rPr lang="en-US" altLang="zh-TW" sz="2000" b="1" dirty="0" smtClean="0"/>
              <a:t>increases</a:t>
            </a:r>
            <a:r>
              <a:rPr lang="en-US" altLang="zh-TW" sz="2000" dirty="0" smtClean="0"/>
              <a:t>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73</a:t>
            </a:fld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5757253" y="1611427"/>
            <a:ext cx="2850427" cy="4378452"/>
            <a:chOff x="4051896" y="1611427"/>
            <a:chExt cx="2850427" cy="437845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57"/>
            <a:stretch/>
          </p:blipFill>
          <p:spPr bwMode="auto">
            <a:xfrm>
              <a:off x="4121940" y="1611427"/>
              <a:ext cx="2780383" cy="437845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6362251" y="1898796"/>
              <a:ext cx="540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1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362251" y="3338988"/>
              <a:ext cx="540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967113" y="3338988"/>
              <a:ext cx="630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V’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362251" y="4869192"/>
              <a:ext cx="540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539816" y="4869192"/>
              <a:ext cx="630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V’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532087" y="4869192"/>
              <a:ext cx="720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V”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211952" y="1898796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1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211952" y="3338988"/>
              <a:ext cx="630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P’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51896" y="4869191"/>
              <a:ext cx="614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P”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721480" y="3338988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118167" y="4869191"/>
              <a:ext cx="5556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P’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35884" y="4869191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7452384" y="6394271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773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擾動理論</a:t>
            </a:r>
            <a:r>
              <a:rPr lang="en-US" altLang="zh-TW" dirty="0"/>
              <a:t> </a:t>
            </a:r>
            <a:r>
              <a:rPr lang="en-US" altLang="zh-TW" dirty="0" smtClean="0"/>
              <a:t>Perturbation Theory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1" y="1448736"/>
            <a:ext cx="4924908" cy="495066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位移波的波腹及壓力波的波腹分別為</a:t>
            </a:r>
            <a:r>
              <a:rPr lang="zh-TW" altLang="en-US" b="1" dirty="0" smtClean="0"/>
              <a:t>速率最大點 </a:t>
            </a:r>
            <a:r>
              <a:rPr lang="en-US" altLang="zh-TW" dirty="0" smtClean="0"/>
              <a:t>(</a:t>
            </a:r>
            <a:r>
              <a:rPr lang="en-US" altLang="zh-TW" b="1" u="sng" dirty="0" smtClean="0"/>
              <a:t>V</a:t>
            </a:r>
            <a:r>
              <a:rPr lang="en-US" altLang="zh-TW" dirty="0" smtClean="0"/>
              <a:t>elocity maximum) </a:t>
            </a:r>
            <a:r>
              <a:rPr lang="zh-TW" altLang="en-US" dirty="0" smtClean="0"/>
              <a:t>及 </a:t>
            </a:r>
            <a:r>
              <a:rPr lang="zh-TW" altLang="en-US" b="1" dirty="0" smtClean="0"/>
              <a:t>壓力最大點 </a:t>
            </a:r>
            <a:r>
              <a:rPr lang="en-US" altLang="zh-TW" dirty="0" smtClean="0"/>
              <a:t>(</a:t>
            </a:r>
            <a:r>
              <a:rPr lang="en-US" altLang="zh-TW" b="1" u="sng" dirty="0"/>
              <a:t>P</a:t>
            </a:r>
            <a:r>
              <a:rPr lang="en-US" altLang="zh-TW" dirty="0" smtClean="0"/>
              <a:t>ressure maximum)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聲門</a:t>
            </a:r>
            <a:r>
              <a:rPr lang="zh-TW" altLang="en-US" dirty="0" smtClean="0"/>
              <a:t>處必為 </a:t>
            </a:r>
            <a:r>
              <a:rPr lang="en-US" altLang="zh-TW" i="1" dirty="0" smtClean="0"/>
              <a:t>P</a:t>
            </a:r>
            <a:r>
              <a:rPr lang="zh-TW" altLang="en-US" dirty="0" smtClean="0"/>
              <a:t> ，嘴脣處必為 </a:t>
            </a:r>
            <a:r>
              <a:rPr lang="en-US" altLang="zh-TW" i="1" dirty="0" smtClean="0"/>
              <a:t>V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第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</a:t>
            </a:r>
            <a:r>
              <a:rPr lang="zh-TW" altLang="en-US" dirty="0" smtClean="0"/>
              <a:t>共振峰就有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</a:t>
            </a:r>
            <a:r>
              <a:rPr lang="zh-TW" altLang="en-US" dirty="0" smtClean="0"/>
              <a:t>個 </a:t>
            </a:r>
            <a:r>
              <a:rPr lang="en-US" altLang="zh-TW" i="1" dirty="0" smtClean="0"/>
              <a:t>P</a:t>
            </a:r>
            <a:r>
              <a:rPr lang="zh-TW" altLang="en-US" dirty="0" smtClean="0"/>
              <a:t> </a:t>
            </a:r>
            <a:r>
              <a:rPr lang="zh-TW" altLang="en-US" dirty="0"/>
              <a:t>和 </a:t>
            </a:r>
            <a:r>
              <a:rPr lang="en-US" altLang="zh-TW" i="1" dirty="0" smtClean="0"/>
              <a:t>V</a:t>
            </a:r>
          </a:p>
          <a:p>
            <a:r>
              <a:rPr lang="zh-TW" altLang="en-US" dirty="0" smtClean="0"/>
              <a:t>擠壓</a:t>
            </a:r>
            <a:r>
              <a:rPr lang="zh-TW" altLang="en-US" b="1" dirty="0" smtClean="0"/>
              <a:t>速率最大點</a:t>
            </a:r>
            <a:r>
              <a:rPr lang="zh-TW" altLang="en-US" dirty="0" smtClean="0"/>
              <a:t> → 減低動能 → 對應的共振頻率</a:t>
            </a:r>
            <a:r>
              <a:rPr lang="zh-TW" altLang="en-US" b="1" dirty="0" smtClean="0"/>
              <a:t>下降</a:t>
            </a:r>
            <a:endParaRPr lang="en-US" altLang="zh-TW" b="1" dirty="0" smtClean="0"/>
          </a:p>
          <a:p>
            <a:r>
              <a:rPr lang="zh-TW" altLang="en-US" dirty="0" smtClean="0"/>
              <a:t>擠壓</a:t>
            </a:r>
            <a:r>
              <a:rPr lang="zh-TW" altLang="en-US" b="1" dirty="0" smtClean="0"/>
              <a:t>壓力最大點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→ 促進位能 </a:t>
            </a:r>
            <a:r>
              <a:rPr lang="en-US" altLang="zh-TW" dirty="0" smtClean="0"/>
              <a:t>(</a:t>
            </a:r>
            <a:r>
              <a:rPr lang="zh-TW" altLang="en-US" dirty="0" smtClean="0"/>
              <a:t>勢能</a:t>
            </a:r>
            <a:r>
              <a:rPr lang="en-US" altLang="zh-TW" dirty="0" smtClean="0"/>
              <a:t>)</a:t>
            </a:r>
            <a:r>
              <a:rPr lang="zh-TW" altLang="en-US" dirty="0" smtClean="0"/>
              <a:t>轉換為動能 → 對應的共振頻率</a:t>
            </a:r>
            <a:r>
              <a:rPr lang="zh-TW" altLang="en-US" b="1" dirty="0" smtClean="0"/>
              <a:t>上升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74</a:t>
            </a:fld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5757253" y="1611427"/>
            <a:ext cx="2850427" cy="4378452"/>
            <a:chOff x="4051896" y="1611427"/>
            <a:chExt cx="2850427" cy="437845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57"/>
            <a:stretch/>
          </p:blipFill>
          <p:spPr bwMode="auto">
            <a:xfrm>
              <a:off x="4121940" y="1611427"/>
              <a:ext cx="2780383" cy="437845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6362251" y="1898796"/>
              <a:ext cx="540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1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362251" y="3338988"/>
              <a:ext cx="540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967113" y="3338988"/>
              <a:ext cx="630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 err="1" smtClean="0">
                  <a:solidFill>
                    <a:schemeClr val="accent3"/>
                  </a:solidFill>
                </a:rPr>
                <a:t>V’</a:t>
              </a:r>
              <a:r>
                <a:rPr lang="en-US" altLang="zh-TW" sz="2400" b="1" baseline="-25000" dirty="0" err="1" smtClean="0">
                  <a:solidFill>
                    <a:schemeClr val="accent3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362251" y="4869192"/>
              <a:ext cx="540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539816" y="4869192"/>
              <a:ext cx="630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V’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532087" y="4869192"/>
              <a:ext cx="720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i="1" dirty="0" err="1" smtClean="0">
                  <a:solidFill>
                    <a:schemeClr val="accent3"/>
                  </a:solidFill>
                </a:rPr>
                <a:t>V”</a:t>
              </a:r>
              <a:r>
                <a:rPr lang="en-US" altLang="zh-TW" sz="2000" b="1" baseline="-25000" dirty="0" err="1" smtClean="0">
                  <a:solidFill>
                    <a:schemeClr val="accent3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3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211952" y="1898796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1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211952" y="3338988"/>
              <a:ext cx="630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P’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51896" y="4869191"/>
              <a:ext cx="614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P”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721480" y="3338988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400" b="1" baseline="-25000" dirty="0" err="1" smtClean="0">
                  <a:solidFill>
                    <a:schemeClr val="accent6"/>
                  </a:solidFill>
                </a:rPr>
                <a:t>2</a:t>
              </a:r>
              <a:endParaRPr lang="zh-TW" altLang="en-US" sz="24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118167" y="4869191"/>
              <a:ext cx="5556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P’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35884" y="4869191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 err="1" smtClean="0">
                  <a:solidFill>
                    <a:schemeClr val="accent6"/>
                  </a:solidFill>
                </a:rPr>
                <a:t>P</a:t>
              </a:r>
              <a:r>
                <a:rPr lang="en-US" altLang="zh-TW" sz="2000" b="1" baseline="-25000" dirty="0" err="1" smtClean="0">
                  <a:solidFill>
                    <a:schemeClr val="accent6"/>
                  </a:solidFill>
                </a:rPr>
                <a:t>3</a:t>
              </a:r>
              <a:endParaRPr lang="zh-TW" altLang="en-US" sz="2000" b="1" baseline="-25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7452384" y="6394271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120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Prediction of Perturbation Theory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sz="2200" dirty="0" smtClean="0"/>
              <a:t>Recall the neutral vowel [ə]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(500, 1500, 2500)</a:t>
            </a:r>
          </a:p>
          <a:p>
            <a:pPr>
              <a:spcBef>
                <a:spcPts val="2400"/>
              </a:spcBef>
            </a:pPr>
            <a:r>
              <a:rPr lang="en-US" altLang="zh-TW" sz="2000" b="1" dirty="0" smtClean="0">
                <a:solidFill>
                  <a:schemeClr val="accent2"/>
                </a:solidFill>
              </a:rPr>
              <a:t>[a]:</a:t>
            </a:r>
            <a:r>
              <a:rPr lang="en-US" altLang="zh-TW" sz="2000" dirty="0">
                <a:solidFill>
                  <a:schemeClr val="accent2"/>
                </a:solidFill>
              </a:rPr>
              <a:t> </a:t>
            </a:r>
            <a:r>
              <a:rPr lang="en-US" altLang="zh-TW" sz="2000" dirty="0" smtClean="0"/>
              <a:t>constriction near</a:t>
            </a:r>
            <a:r>
              <a:rPr lang="zh-TW" altLang="en-US" sz="2000" dirty="0" smtClean="0"/>
              <a:t> </a:t>
            </a:r>
            <a:r>
              <a:rPr lang="en-US" altLang="zh-TW" sz="2000" i="1" dirty="0" err="1" smtClean="0"/>
              <a:t>P</a:t>
            </a:r>
            <a:r>
              <a:rPr lang="en-US" altLang="zh-TW" sz="2000" baseline="-25000" dirty="0" err="1" smtClean="0"/>
              <a:t>1</a:t>
            </a:r>
            <a:r>
              <a:rPr lang="zh-TW" altLang="en-US" sz="2000" dirty="0" smtClean="0"/>
              <a:t>、</a:t>
            </a:r>
            <a:r>
              <a:rPr lang="en-US" altLang="zh-TW" sz="2000" i="1" dirty="0" err="1" smtClean="0"/>
              <a:t>V’</a:t>
            </a:r>
            <a:r>
              <a:rPr lang="en-US" altLang="zh-TW" sz="2000" baseline="-25000" dirty="0" err="1" smtClean="0"/>
              <a:t>2</a:t>
            </a:r>
            <a:endParaRPr lang="en-US" altLang="zh-TW" sz="2000" baseline="-25000" dirty="0" smtClean="0"/>
          </a:p>
          <a:p>
            <a:pPr lvl="1"/>
            <a:r>
              <a:rPr lang="en-US" altLang="zh-TW" sz="2000" dirty="0" smtClean="0"/>
              <a:t>A higher </a:t>
            </a:r>
            <a:r>
              <a:rPr lang="en-US" altLang="zh-TW" sz="2000" dirty="0" err="1" smtClean="0"/>
              <a:t>F1</a:t>
            </a:r>
            <a:r>
              <a:rPr lang="en-US" altLang="zh-TW" sz="2000" dirty="0" smtClean="0"/>
              <a:t>, a lower </a:t>
            </a:r>
            <a:r>
              <a:rPr lang="en-US" altLang="zh-TW" sz="2000" dirty="0" err="1" smtClean="0"/>
              <a:t>F2</a:t>
            </a:r>
            <a:endParaRPr lang="en-US" altLang="zh-TW" sz="2000" dirty="0" smtClean="0"/>
          </a:p>
          <a:p>
            <a:pPr>
              <a:spcBef>
                <a:spcPts val="2400"/>
              </a:spcBef>
            </a:pPr>
            <a:r>
              <a:rPr lang="en-US" altLang="zh-TW" sz="2000" b="1" dirty="0" smtClean="0">
                <a:solidFill>
                  <a:schemeClr val="accent5"/>
                </a:solidFill>
              </a:rPr>
              <a:t>[</a:t>
            </a:r>
            <a:r>
              <a:rPr lang="en-US" altLang="zh-TW" sz="2000" b="1" dirty="0" err="1" smtClean="0">
                <a:solidFill>
                  <a:schemeClr val="accent5"/>
                </a:solidFill>
              </a:rPr>
              <a:t>i</a:t>
            </a:r>
            <a:r>
              <a:rPr lang="en-US" altLang="zh-TW" sz="2000" b="1" dirty="0" smtClean="0">
                <a:solidFill>
                  <a:schemeClr val="accent5"/>
                </a:solidFill>
              </a:rPr>
              <a:t>]: </a:t>
            </a:r>
            <a:r>
              <a:rPr lang="en-US" altLang="zh-TW" sz="2000" dirty="0"/>
              <a:t>constriction near</a:t>
            </a:r>
            <a:r>
              <a:rPr lang="zh-TW" altLang="en-US" sz="2000" dirty="0" smtClean="0"/>
              <a:t> </a:t>
            </a:r>
            <a:r>
              <a:rPr lang="en-US" altLang="zh-TW" sz="2000" i="1" dirty="0" err="1" smtClean="0"/>
              <a:t>V</a:t>
            </a:r>
            <a:r>
              <a:rPr lang="en-US" altLang="zh-TW" sz="2000" baseline="-25000" dirty="0" err="1" smtClean="0"/>
              <a:t>1</a:t>
            </a:r>
            <a:r>
              <a:rPr lang="zh-TW" altLang="en-US" sz="2000" dirty="0" smtClean="0"/>
              <a:t>、</a:t>
            </a:r>
            <a:r>
              <a:rPr lang="en-US" altLang="zh-TW" sz="2000" i="1" dirty="0" err="1" smtClean="0"/>
              <a:t>P</a:t>
            </a:r>
            <a:r>
              <a:rPr lang="en-US" altLang="zh-TW" sz="2000" baseline="-25000" dirty="0" err="1" smtClean="0"/>
              <a:t>2</a:t>
            </a:r>
            <a:endParaRPr lang="en-US" altLang="zh-TW" sz="2000" baseline="-25000" dirty="0" smtClean="0"/>
          </a:p>
          <a:p>
            <a:pPr lvl="1"/>
            <a:r>
              <a:rPr lang="en-US" altLang="zh-TW" sz="2000" dirty="0" smtClean="0"/>
              <a:t>A lower </a:t>
            </a:r>
            <a:r>
              <a:rPr lang="en-US" altLang="zh-TW" sz="2000" dirty="0" err="1" smtClean="0"/>
              <a:t>F1</a:t>
            </a:r>
            <a:r>
              <a:rPr lang="en-US" altLang="zh-TW" sz="2000" dirty="0" smtClean="0"/>
              <a:t>, a higher </a:t>
            </a:r>
            <a:r>
              <a:rPr lang="en-US" altLang="zh-TW" sz="2000" dirty="0" err="1" smtClean="0"/>
              <a:t>F2</a:t>
            </a:r>
            <a:endParaRPr lang="en-US" altLang="zh-TW" sz="2000" dirty="0" smtClean="0"/>
          </a:p>
          <a:p>
            <a:pPr>
              <a:spcBef>
                <a:spcPts val="2400"/>
              </a:spcBef>
            </a:pPr>
            <a:r>
              <a:rPr lang="en-US" altLang="zh-TW" sz="2000" b="1" dirty="0" smtClean="0">
                <a:solidFill>
                  <a:schemeClr val="accent6"/>
                </a:solidFill>
              </a:rPr>
              <a:t>[</a:t>
            </a:r>
            <a:r>
              <a:rPr lang="en-US" altLang="zh-TW" sz="2000" b="1" dirty="0">
                <a:solidFill>
                  <a:schemeClr val="accent6"/>
                </a:solidFill>
              </a:rPr>
              <a:t>ɹ</a:t>
            </a:r>
            <a:r>
              <a:rPr lang="en-US" altLang="zh-TW" sz="2000" b="1" dirty="0" smtClean="0">
                <a:solidFill>
                  <a:schemeClr val="accent6"/>
                </a:solidFill>
              </a:rPr>
              <a:t>]: </a:t>
            </a:r>
            <a:r>
              <a:rPr lang="en-US" altLang="zh-TW" sz="2000" dirty="0" smtClean="0"/>
              <a:t>constrictions near</a:t>
            </a:r>
            <a:br>
              <a:rPr lang="en-US" altLang="zh-TW" sz="2000" dirty="0" smtClean="0"/>
            </a:br>
            <a:r>
              <a:rPr lang="en-US" altLang="zh-TW" sz="2000" dirty="0" smtClean="0"/>
              <a:t>       all three</a:t>
            </a:r>
            <a:r>
              <a:rPr lang="zh-TW" altLang="en-US" sz="2000" dirty="0" smtClean="0"/>
              <a:t> </a:t>
            </a:r>
            <a:r>
              <a:rPr lang="en-US" altLang="zh-TW" sz="2000" i="1" dirty="0" err="1" smtClean="0"/>
              <a:t>V</a:t>
            </a:r>
            <a:r>
              <a:rPr lang="en-US" altLang="zh-TW" sz="2000" baseline="-25000" dirty="0" err="1" smtClean="0"/>
              <a:t>3</a:t>
            </a:r>
            <a:r>
              <a:rPr lang="en-US" altLang="zh-TW" sz="2000" dirty="0" err="1" smtClean="0"/>
              <a:t>’s</a:t>
            </a:r>
            <a:endParaRPr lang="en-US" altLang="zh-TW" sz="2000" dirty="0" smtClean="0"/>
          </a:p>
          <a:p>
            <a:pPr lvl="1"/>
            <a:r>
              <a:rPr lang="en-US" altLang="zh-TW" sz="2000" dirty="0" smtClean="0"/>
              <a:t>An extremely low </a:t>
            </a:r>
            <a:r>
              <a:rPr lang="en-US" altLang="zh-TW" sz="2000" dirty="0" err="1" smtClean="0"/>
              <a:t>F3</a:t>
            </a:r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514" y="1358724"/>
            <a:ext cx="8416122" cy="990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TW" sz="2800" dirty="0" smtClean="0"/>
              <a:t>Constriction at point</a:t>
            </a:r>
            <a:r>
              <a:rPr lang="zh-TW" altLang="en-US" sz="2800" dirty="0" smtClean="0"/>
              <a:t> </a:t>
            </a:r>
            <a:r>
              <a:rPr lang="en-US" altLang="zh-TW" sz="2800" b="1" i="1" dirty="0" err="1" smtClean="0"/>
              <a:t>V</a:t>
            </a:r>
            <a:r>
              <a:rPr lang="en-US" altLang="zh-TW" sz="2800" b="1" i="1" baseline="-25000" dirty="0" err="1" smtClean="0"/>
              <a:t>n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(</a:t>
            </a:r>
            <a:r>
              <a:rPr lang="en-US" altLang="zh-TW" sz="2800" b="1" i="1" dirty="0" smtClean="0"/>
              <a:t>A</a:t>
            </a:r>
            <a:r>
              <a:rPr lang="en-US" altLang="zh-TW" sz="2800" b="1" i="1" baseline="-25000" dirty="0" smtClean="0"/>
              <a:t>n</a:t>
            </a:r>
            <a:r>
              <a:rPr lang="en-US" altLang="zh-TW" sz="2800" dirty="0" smtClean="0"/>
              <a:t>) </a:t>
            </a:r>
            <a:r>
              <a:rPr lang="zh-TW" altLang="en-US" sz="2800" dirty="0" smtClean="0"/>
              <a:t>→ </a:t>
            </a:r>
            <a:r>
              <a:rPr lang="en-US" altLang="zh-TW" sz="2800" dirty="0" err="1" smtClean="0"/>
              <a:t>F</a:t>
            </a:r>
            <a:r>
              <a:rPr lang="en-US" altLang="zh-TW" sz="2800" i="1" baseline="-25000" dirty="0" err="1" smtClean="0"/>
              <a:t>n</a:t>
            </a:r>
            <a:r>
              <a:rPr lang="en-US" altLang="zh-TW" sz="2800" dirty="0" smtClean="0"/>
              <a:t> </a:t>
            </a:r>
            <a:r>
              <a:rPr lang="en-US" altLang="zh-TW" sz="2800" b="1" dirty="0" smtClean="0"/>
              <a:t>decreases</a:t>
            </a:r>
            <a:r>
              <a:rPr lang="en-US" altLang="zh-TW" sz="2800" dirty="0" smtClean="0"/>
              <a:t>.</a:t>
            </a:r>
            <a:endParaRPr lang="en-US" altLang="zh-TW" sz="28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TW" sz="2800" dirty="0"/>
              <a:t>Constriction at point</a:t>
            </a:r>
            <a:r>
              <a:rPr lang="zh-TW" altLang="en-US" sz="2800" dirty="0" smtClean="0"/>
              <a:t> </a:t>
            </a:r>
            <a:r>
              <a:rPr lang="en-US" altLang="zh-TW" sz="2800" b="1" i="1" dirty="0" err="1" smtClean="0"/>
              <a:t>P</a:t>
            </a:r>
            <a:r>
              <a:rPr lang="en-US" altLang="zh-TW" sz="2800" b="1" i="1" baseline="-25000" dirty="0" err="1"/>
              <a:t>n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(</a:t>
            </a:r>
            <a:r>
              <a:rPr lang="en-US" altLang="zh-TW" sz="2800" b="1" dirty="0" err="1" smtClean="0"/>
              <a:t>N</a:t>
            </a:r>
            <a:r>
              <a:rPr lang="en-US" altLang="zh-TW" sz="2800" b="1" i="1" baseline="-25000" dirty="0" err="1" smtClean="0"/>
              <a:t>n</a:t>
            </a:r>
            <a:r>
              <a:rPr lang="en-US" altLang="zh-TW" sz="2800" dirty="0"/>
              <a:t>) </a:t>
            </a:r>
            <a:r>
              <a:rPr lang="zh-TW" altLang="en-US" sz="2800" dirty="0" smtClean="0"/>
              <a:t>→ </a:t>
            </a:r>
            <a:r>
              <a:rPr lang="en-US" altLang="zh-TW" sz="2800" dirty="0" err="1"/>
              <a:t>F</a:t>
            </a:r>
            <a:r>
              <a:rPr lang="en-US" altLang="zh-TW" sz="2800" i="1" baseline="-25000" dirty="0" err="1"/>
              <a:t>n</a:t>
            </a:r>
            <a:r>
              <a:rPr lang="en-US" altLang="zh-TW" sz="2800" dirty="0"/>
              <a:t> </a:t>
            </a:r>
            <a:r>
              <a:rPr lang="en-US" altLang="zh-TW" sz="2800" b="1" dirty="0" smtClean="0"/>
              <a:t>increases</a:t>
            </a:r>
            <a:r>
              <a:rPr lang="en-US" altLang="zh-TW" sz="2800" dirty="0" smtClean="0"/>
              <a:t>.</a:t>
            </a:r>
            <a:endParaRPr lang="en-US" altLang="zh-TW" sz="2800" b="1" dirty="0"/>
          </a:p>
        </p:txBody>
      </p:sp>
      <p:grpSp>
        <p:nvGrpSpPr>
          <p:cNvPr id="47" name="群組 46"/>
          <p:cNvGrpSpPr/>
          <p:nvPr/>
        </p:nvGrpSpPr>
        <p:grpSpPr>
          <a:xfrm>
            <a:off x="4255941" y="2839223"/>
            <a:ext cx="4816659" cy="3740197"/>
            <a:chOff x="4255941" y="2839223"/>
            <a:chExt cx="4816659" cy="37401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941" y="3388544"/>
              <a:ext cx="4400550" cy="319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5696133" y="3388545"/>
              <a:ext cx="182832" cy="3190875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371528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676397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913591" y="2877323"/>
              <a:ext cx="625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chemeClr val="accent2"/>
                  </a:solidFill>
                </a:rPr>
                <a:t>[a</a:t>
              </a:r>
              <a:r>
                <a:rPr lang="en-US" altLang="zh-TW" sz="2400" b="1" dirty="0" smtClean="0">
                  <a:solidFill>
                    <a:schemeClr val="accent2"/>
                  </a:solidFill>
                </a:rPr>
                <a:t>]</a:t>
              </a:r>
              <a:endParaRPr lang="zh-TW" altLang="en-US" sz="24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5318813" y="2877323"/>
              <a:ext cx="4829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accent5"/>
                  </a:solidFill>
                </a:rPr>
                <a:t>[</a:t>
              </a:r>
              <a:r>
                <a:rPr lang="en-US" altLang="zh-TW" sz="2400" b="1" dirty="0" err="1">
                  <a:solidFill>
                    <a:schemeClr val="accent5"/>
                  </a:solidFill>
                </a:rPr>
                <a:t>i</a:t>
              </a:r>
              <a:r>
                <a:rPr lang="en-US" altLang="zh-TW" sz="2400" b="1" dirty="0" smtClean="0">
                  <a:solidFill>
                    <a:schemeClr val="accent5"/>
                  </a:solidFill>
                </a:rPr>
                <a:t>] </a:t>
              </a:r>
              <a:endParaRPr lang="zh-TW" altLang="en-US" sz="2400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5786145" y="2839223"/>
              <a:ext cx="5870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chemeClr val="accent6"/>
                  </a:solidFill>
                </a:rPr>
                <a:t>[ɹ]</a:t>
              </a:r>
              <a:endParaRPr lang="zh-TW" altLang="en-US" sz="2400" dirty="0"/>
            </a:p>
          </p:txBody>
        </p:sp>
        <p:sp>
          <p:nvSpPr>
            <p:cNvPr id="27" name="右大括弧 26"/>
            <p:cNvSpPr/>
            <p:nvPr/>
          </p:nvSpPr>
          <p:spPr>
            <a:xfrm rot="16200000">
              <a:off x="6028762" y="1651846"/>
              <a:ext cx="141923" cy="3336183"/>
            </a:xfrm>
            <a:prstGeom prst="rightBrace">
              <a:avLst>
                <a:gd name="adj1" fmla="val 110317"/>
                <a:gd name="adj2" fmla="val 50000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293517" y="3656453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1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293517" y="441913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9" name="橢圓 58"/>
            <p:cNvSpPr/>
            <p:nvPr/>
          </p:nvSpPr>
          <p:spPr>
            <a:xfrm>
              <a:off x="719421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293517" y="51735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4293517" y="59355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134921" y="3388545"/>
              <a:ext cx="182832" cy="319087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8464741" y="365645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1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8464741" y="441845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8464741" y="517283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8464741" y="593483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5560274" y="441913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7006237" y="441913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7" name="橢圓 56"/>
            <p:cNvSpPr/>
            <p:nvPr/>
          </p:nvSpPr>
          <p:spPr>
            <a:xfrm>
              <a:off x="474819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4705809" y="593551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aseline="-25000" dirty="0" err="1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6677028" y="5172833"/>
              <a:ext cx="479618" cy="370011"/>
              <a:chOff x="6677028" y="5172833"/>
              <a:chExt cx="479618" cy="370011"/>
            </a:xfrm>
          </p:grpSpPr>
          <p:sp>
            <p:nvSpPr>
              <p:cNvPr id="48" name="橢圓 47"/>
              <p:cNvSpPr/>
              <p:nvPr/>
            </p:nvSpPr>
            <p:spPr>
              <a:xfrm>
                <a:off x="6711074" y="5182796"/>
                <a:ext cx="360048" cy="360048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文字方塊 44"/>
              <p:cNvSpPr txBox="1"/>
              <p:nvPr/>
            </p:nvSpPr>
            <p:spPr>
              <a:xfrm>
                <a:off x="6677028" y="5172833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i="1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P’</a:t>
                </a:r>
                <a:r>
                  <a:rPr lang="en-US" altLang="zh-TW" baseline="-25000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3</a:t>
                </a:r>
                <a:endParaRPr lang="zh-TW" altLang="en-US" baseline="-25000" dirty="0">
                  <a:latin typeface="Palatino Linotype" panose="02040502050505030304" pitchFamily="18" charset="0"/>
                  <a:cs typeface="DejaVu Serif Condensed" panose="02060606050605020204" pitchFamily="18" charset="0"/>
                </a:endParaRPr>
              </a:p>
            </p:txBody>
          </p:sp>
        </p:grpSp>
        <p:sp>
          <p:nvSpPr>
            <p:cNvPr id="46" name="文字方塊 45"/>
            <p:cNvSpPr txBox="1"/>
            <p:nvPr/>
          </p:nvSpPr>
          <p:spPr>
            <a:xfrm>
              <a:off x="7522848" y="517283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8" name="橢圓 57"/>
            <p:cNvSpPr/>
            <p:nvPr/>
          </p:nvSpPr>
          <p:spPr>
            <a:xfrm>
              <a:off x="591405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4943234" y="5172833"/>
              <a:ext cx="402674" cy="370011"/>
              <a:chOff x="4943234" y="5172833"/>
              <a:chExt cx="402674" cy="370011"/>
            </a:xfrm>
          </p:grpSpPr>
          <p:sp>
            <p:nvSpPr>
              <p:cNvPr id="29" name="橢圓 28"/>
              <p:cNvSpPr/>
              <p:nvPr/>
            </p:nvSpPr>
            <p:spPr>
              <a:xfrm>
                <a:off x="4943234" y="5182796"/>
                <a:ext cx="360048" cy="360048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>
                <a:off x="4943234" y="5172833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i="1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P</a:t>
                </a:r>
                <a:r>
                  <a:rPr lang="en-US" altLang="zh-TW" baseline="-25000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3</a:t>
                </a:r>
                <a:endParaRPr lang="zh-TW" altLang="en-US" baseline="-25000" dirty="0">
                  <a:latin typeface="Palatino Linotype" panose="02040502050505030304" pitchFamily="18" charset="0"/>
                  <a:cs typeface="DejaVu Serif Condensed" panose="02060606050605020204" pitchFamily="18" charset="0"/>
                </a:endParaRPr>
              </a:p>
            </p:txBody>
          </p:sp>
        </p:grpSp>
        <p:sp>
          <p:nvSpPr>
            <p:cNvPr id="56" name="文字方塊 55"/>
            <p:cNvSpPr txBox="1"/>
            <p:nvPr/>
          </p:nvSpPr>
          <p:spPr>
            <a:xfrm>
              <a:off x="7106109" y="5935512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909019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800728" y="5172833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5841189" y="593551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5240119" y="5935512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6482179" y="593551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7663279" y="5935512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7580128" y="6510902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820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擾動理論預測的共振峰頻率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沒有擾動的預設狀態：</a:t>
            </a:r>
            <a:r>
              <a:rPr lang="en-US" altLang="zh-TW" dirty="0" smtClean="0"/>
              <a:t>[</a:t>
            </a:r>
            <a:r>
              <a:rPr lang="en-US" altLang="zh-TW" dirty="0"/>
              <a:t>ə</a:t>
            </a:r>
            <a:r>
              <a:rPr lang="en-US" altLang="zh-TW" dirty="0" smtClean="0"/>
              <a:t>]</a:t>
            </a:r>
            <a:r>
              <a:rPr lang="zh-TW" altLang="en-US" dirty="0" smtClean="0"/>
              <a:t> </a:t>
            </a:r>
            <a:r>
              <a:rPr lang="en-US" altLang="zh-TW" dirty="0" smtClean="0"/>
              <a:t>(500, 1500, 2500)</a:t>
            </a:r>
          </a:p>
          <a:p>
            <a:r>
              <a:rPr lang="en-US" altLang="zh-TW" b="1" dirty="0" smtClean="0">
                <a:solidFill>
                  <a:schemeClr val="accent2"/>
                </a:solidFill>
              </a:rPr>
              <a:t>[a]:</a:t>
            </a:r>
            <a:r>
              <a:rPr lang="en-US" altLang="zh-TW" dirty="0">
                <a:solidFill>
                  <a:schemeClr val="accent2"/>
                </a:solidFill>
              </a:rPr>
              <a:t> </a:t>
            </a:r>
            <a:r>
              <a:rPr lang="zh-TW" altLang="en-US" dirty="0"/>
              <a:t>緊縮處</a:t>
            </a:r>
            <a:r>
              <a:rPr lang="zh-TW" altLang="en-US" dirty="0" smtClean="0"/>
              <a:t>近 </a:t>
            </a:r>
            <a:r>
              <a:rPr lang="en-US" altLang="zh-TW" i="1" dirty="0" err="1" smtClean="0"/>
              <a:t>P</a:t>
            </a:r>
            <a:r>
              <a:rPr lang="en-US" altLang="zh-TW" baseline="-25000" dirty="0" err="1" smtClean="0"/>
              <a:t>1</a:t>
            </a:r>
            <a:r>
              <a:rPr lang="zh-TW" altLang="en-US" dirty="0" smtClean="0"/>
              <a:t>、</a:t>
            </a:r>
            <a:r>
              <a:rPr lang="en-US" altLang="zh-TW" i="1" dirty="0" err="1" smtClean="0"/>
              <a:t>V’</a:t>
            </a:r>
            <a:r>
              <a:rPr lang="en-US" altLang="zh-TW" baseline="-25000" dirty="0" err="1" smtClean="0"/>
              <a:t>2</a:t>
            </a:r>
            <a:endParaRPr lang="en-US" altLang="zh-TW" baseline="-25000" dirty="0" smtClean="0"/>
          </a:p>
          <a:p>
            <a:pPr lvl="1"/>
            <a:r>
              <a:rPr lang="en-US" altLang="zh-TW" dirty="0" err="1" smtClean="0"/>
              <a:t>F1</a:t>
            </a:r>
            <a:r>
              <a:rPr lang="en-US" altLang="zh-TW" dirty="0" smtClean="0"/>
              <a:t> </a:t>
            </a:r>
            <a:r>
              <a:rPr lang="zh-TW" altLang="en-US" dirty="0" smtClean="0"/>
              <a:t>較高、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 </a:t>
            </a:r>
            <a:r>
              <a:rPr lang="zh-TW" altLang="en-US" dirty="0" smtClean="0"/>
              <a:t>較低</a:t>
            </a:r>
            <a:endParaRPr lang="en-US" altLang="zh-TW" dirty="0" smtClean="0"/>
          </a:p>
          <a:p>
            <a:r>
              <a:rPr lang="en-US" altLang="zh-TW" b="1" dirty="0" smtClean="0">
                <a:solidFill>
                  <a:schemeClr val="accent5"/>
                </a:solidFill>
              </a:rPr>
              <a:t>[</a:t>
            </a:r>
            <a:r>
              <a:rPr lang="en-US" altLang="zh-TW" b="1" dirty="0" err="1" smtClean="0">
                <a:solidFill>
                  <a:schemeClr val="accent5"/>
                </a:solidFill>
              </a:rPr>
              <a:t>i</a:t>
            </a:r>
            <a:r>
              <a:rPr lang="en-US" altLang="zh-TW" b="1" dirty="0" smtClean="0">
                <a:solidFill>
                  <a:schemeClr val="accent5"/>
                </a:solidFill>
              </a:rPr>
              <a:t>]: </a:t>
            </a:r>
            <a:r>
              <a:rPr lang="zh-TW" altLang="en-US" dirty="0" smtClean="0"/>
              <a:t>緊縮</a:t>
            </a:r>
            <a:r>
              <a:rPr lang="zh-TW" altLang="en-US" dirty="0"/>
              <a:t>處</a:t>
            </a:r>
            <a:r>
              <a:rPr lang="zh-TW" altLang="en-US" dirty="0" smtClean="0"/>
              <a:t>近 </a:t>
            </a:r>
            <a:r>
              <a:rPr lang="en-US" altLang="zh-TW" i="1" dirty="0" err="1" smtClean="0"/>
              <a:t>V</a:t>
            </a:r>
            <a:r>
              <a:rPr lang="en-US" altLang="zh-TW" baseline="-25000" dirty="0" err="1" smtClean="0"/>
              <a:t>1</a:t>
            </a:r>
            <a:r>
              <a:rPr lang="zh-TW" altLang="en-US" dirty="0" smtClean="0"/>
              <a:t>、</a:t>
            </a:r>
            <a:r>
              <a:rPr lang="en-US" altLang="zh-TW" i="1" dirty="0" err="1" smtClean="0"/>
              <a:t>P</a:t>
            </a:r>
            <a:r>
              <a:rPr lang="en-US" altLang="zh-TW" baseline="-25000" dirty="0" err="1" smtClean="0"/>
              <a:t>2</a:t>
            </a:r>
            <a:endParaRPr lang="en-US" altLang="zh-TW" baseline="-25000" dirty="0" smtClean="0"/>
          </a:p>
          <a:p>
            <a:pPr lvl="1"/>
            <a:r>
              <a:rPr lang="en-US" altLang="zh-TW" dirty="0" err="1" smtClean="0"/>
              <a:t>F1</a:t>
            </a:r>
            <a:r>
              <a:rPr lang="en-US" altLang="zh-TW" dirty="0" smtClean="0"/>
              <a:t> </a:t>
            </a:r>
            <a:r>
              <a:rPr lang="zh-TW" altLang="en-US" dirty="0" smtClean="0"/>
              <a:t>較低、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 </a:t>
            </a:r>
            <a:r>
              <a:rPr lang="zh-TW" altLang="en-US" dirty="0" smtClean="0"/>
              <a:t>較高</a:t>
            </a:r>
            <a:endParaRPr lang="en-US" altLang="zh-TW" dirty="0" smtClean="0"/>
          </a:p>
          <a:p>
            <a:r>
              <a:rPr lang="en-US" altLang="zh-TW" b="1" dirty="0" smtClean="0">
                <a:solidFill>
                  <a:schemeClr val="accent6"/>
                </a:solidFill>
              </a:rPr>
              <a:t>[</a:t>
            </a:r>
            <a:r>
              <a:rPr lang="en-US" altLang="zh-TW" b="1" dirty="0">
                <a:solidFill>
                  <a:schemeClr val="accent6"/>
                </a:solidFill>
              </a:rPr>
              <a:t>ɹ</a:t>
            </a:r>
            <a:r>
              <a:rPr lang="en-US" altLang="zh-TW" b="1" dirty="0" smtClean="0">
                <a:solidFill>
                  <a:schemeClr val="accent6"/>
                </a:solidFill>
              </a:rPr>
              <a:t>]: </a:t>
            </a:r>
            <a:r>
              <a:rPr lang="zh-TW" altLang="en-US" dirty="0" smtClean="0"/>
              <a:t>緊縮處近三個 </a:t>
            </a:r>
            <a:r>
              <a:rPr lang="en-US" altLang="zh-TW" i="1" dirty="0" err="1" smtClean="0"/>
              <a:t>V</a:t>
            </a:r>
            <a:r>
              <a:rPr lang="en-US" altLang="zh-TW" baseline="-25000" dirty="0" err="1" smtClean="0"/>
              <a:t>3</a:t>
            </a:r>
            <a:endParaRPr lang="en-US" altLang="zh-TW" baseline="-25000" dirty="0" smtClean="0"/>
          </a:p>
          <a:p>
            <a:pPr lvl="1"/>
            <a:r>
              <a:rPr lang="en-US" altLang="zh-TW" dirty="0" err="1" smtClean="0"/>
              <a:t>F3</a:t>
            </a:r>
            <a:r>
              <a:rPr lang="en-US" altLang="zh-TW" dirty="0" smtClean="0"/>
              <a:t> </a:t>
            </a:r>
            <a:r>
              <a:rPr lang="zh-TW" altLang="en-US" dirty="0" smtClean="0"/>
              <a:t>超</a:t>
            </a:r>
            <a:r>
              <a:rPr lang="en-US" altLang="zh-TW" dirty="0" smtClean="0"/>
              <a:t>‧</a:t>
            </a:r>
            <a:r>
              <a:rPr lang="zh-TW" altLang="en-US" dirty="0" smtClean="0"/>
              <a:t>級</a:t>
            </a:r>
            <a:r>
              <a:rPr lang="en-US" altLang="zh-TW" dirty="0" smtClean="0"/>
              <a:t>‧</a:t>
            </a:r>
            <a:r>
              <a:rPr lang="zh-TW" altLang="en-US" dirty="0" smtClean="0"/>
              <a:t>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514" y="1358724"/>
            <a:ext cx="8416122" cy="990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擠壓 </a:t>
            </a:r>
            <a:r>
              <a:rPr lang="en-US" altLang="zh-TW" sz="2800" b="1" i="1" dirty="0" smtClean="0"/>
              <a:t>V</a:t>
            </a:r>
            <a:r>
              <a:rPr lang="zh-TW" altLang="en-US" sz="2800" dirty="0" smtClean="0"/>
              <a:t> 點 → 對應的共振峰頻率</a:t>
            </a:r>
            <a:r>
              <a:rPr lang="zh-TW" altLang="en-US" sz="2800" b="1" dirty="0" smtClean="0"/>
              <a:t>下降</a:t>
            </a:r>
            <a:endParaRPr lang="en-US" altLang="zh-TW" sz="28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擠壓 </a:t>
            </a:r>
            <a:r>
              <a:rPr lang="en-US" altLang="zh-TW" sz="2800" b="1" i="1" dirty="0" smtClean="0"/>
              <a:t>P</a:t>
            </a:r>
            <a:r>
              <a:rPr lang="zh-TW" altLang="en-US" sz="2800" dirty="0" smtClean="0"/>
              <a:t> 點 → 對應的共振峰頻率</a:t>
            </a:r>
            <a:r>
              <a:rPr lang="zh-TW" altLang="en-US" sz="2800" b="1" dirty="0" smtClean="0"/>
              <a:t>上升</a:t>
            </a:r>
            <a:endParaRPr lang="zh-TW" altLang="en-US" sz="2800" b="1" dirty="0"/>
          </a:p>
        </p:txBody>
      </p:sp>
      <p:grpSp>
        <p:nvGrpSpPr>
          <p:cNvPr id="47" name="群組 46"/>
          <p:cNvGrpSpPr/>
          <p:nvPr/>
        </p:nvGrpSpPr>
        <p:grpSpPr>
          <a:xfrm>
            <a:off x="4255941" y="2839223"/>
            <a:ext cx="4816659" cy="3740197"/>
            <a:chOff x="4255941" y="2839223"/>
            <a:chExt cx="4816659" cy="37401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941" y="3388544"/>
              <a:ext cx="4400550" cy="319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5696133" y="3388545"/>
              <a:ext cx="182832" cy="3190875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371528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676397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913591" y="2877323"/>
              <a:ext cx="625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chemeClr val="accent2"/>
                  </a:solidFill>
                </a:rPr>
                <a:t>[a</a:t>
              </a:r>
              <a:r>
                <a:rPr lang="en-US" altLang="zh-TW" sz="2400" b="1" dirty="0" smtClean="0">
                  <a:solidFill>
                    <a:schemeClr val="accent2"/>
                  </a:solidFill>
                </a:rPr>
                <a:t>]</a:t>
              </a:r>
              <a:endParaRPr lang="zh-TW" altLang="en-US" sz="24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5318813" y="2877323"/>
              <a:ext cx="4829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accent5"/>
                  </a:solidFill>
                </a:rPr>
                <a:t>[</a:t>
              </a:r>
              <a:r>
                <a:rPr lang="en-US" altLang="zh-TW" sz="2400" b="1" dirty="0" err="1">
                  <a:solidFill>
                    <a:schemeClr val="accent5"/>
                  </a:solidFill>
                </a:rPr>
                <a:t>i</a:t>
              </a:r>
              <a:r>
                <a:rPr lang="en-US" altLang="zh-TW" sz="2400" b="1" dirty="0" smtClean="0">
                  <a:solidFill>
                    <a:schemeClr val="accent5"/>
                  </a:solidFill>
                </a:rPr>
                <a:t>] </a:t>
              </a:r>
              <a:endParaRPr lang="zh-TW" altLang="en-US" sz="2400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5786145" y="2839223"/>
              <a:ext cx="5870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chemeClr val="accent6"/>
                  </a:solidFill>
                </a:rPr>
                <a:t>[ɹ]</a:t>
              </a:r>
              <a:endParaRPr lang="zh-TW" altLang="en-US" sz="2400" dirty="0"/>
            </a:p>
          </p:txBody>
        </p:sp>
        <p:sp>
          <p:nvSpPr>
            <p:cNvPr id="27" name="右大括弧 26"/>
            <p:cNvSpPr/>
            <p:nvPr/>
          </p:nvSpPr>
          <p:spPr>
            <a:xfrm rot="16200000">
              <a:off x="6028762" y="1651846"/>
              <a:ext cx="141923" cy="3336183"/>
            </a:xfrm>
            <a:prstGeom prst="rightBrace">
              <a:avLst>
                <a:gd name="adj1" fmla="val 110317"/>
                <a:gd name="adj2" fmla="val 50000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293517" y="3656453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1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293517" y="441913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9" name="橢圓 58"/>
            <p:cNvSpPr/>
            <p:nvPr/>
          </p:nvSpPr>
          <p:spPr>
            <a:xfrm>
              <a:off x="719421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293517" y="51735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4293517" y="59355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134921" y="3388545"/>
              <a:ext cx="182832" cy="319087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8464741" y="365645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1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8464741" y="441845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8464741" y="517283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8464741" y="593483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5560274" y="441913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7006237" y="441913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2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7" name="橢圓 56"/>
            <p:cNvSpPr/>
            <p:nvPr/>
          </p:nvSpPr>
          <p:spPr>
            <a:xfrm>
              <a:off x="474819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4705809" y="593551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</a:t>
              </a:r>
              <a:r>
                <a:rPr lang="en-US" altLang="zh-TW" baseline="-25000" dirty="0" err="1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6677028" y="5172833"/>
              <a:ext cx="479618" cy="370011"/>
              <a:chOff x="6677028" y="5172833"/>
              <a:chExt cx="479618" cy="370011"/>
            </a:xfrm>
          </p:grpSpPr>
          <p:sp>
            <p:nvSpPr>
              <p:cNvPr id="48" name="橢圓 47"/>
              <p:cNvSpPr/>
              <p:nvPr/>
            </p:nvSpPr>
            <p:spPr>
              <a:xfrm>
                <a:off x="6711074" y="5182796"/>
                <a:ext cx="360048" cy="360048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文字方塊 44"/>
              <p:cNvSpPr txBox="1"/>
              <p:nvPr/>
            </p:nvSpPr>
            <p:spPr>
              <a:xfrm>
                <a:off x="6677028" y="5172833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i="1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P’</a:t>
                </a:r>
                <a:r>
                  <a:rPr lang="en-US" altLang="zh-TW" baseline="-25000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3</a:t>
                </a:r>
                <a:endParaRPr lang="zh-TW" altLang="en-US" baseline="-25000" dirty="0">
                  <a:latin typeface="Palatino Linotype" panose="02040502050505030304" pitchFamily="18" charset="0"/>
                  <a:cs typeface="DejaVu Serif Condensed" panose="02060606050605020204" pitchFamily="18" charset="0"/>
                </a:endParaRPr>
              </a:p>
            </p:txBody>
          </p:sp>
        </p:grpSp>
        <p:sp>
          <p:nvSpPr>
            <p:cNvPr id="46" name="文字方塊 45"/>
            <p:cNvSpPr txBox="1"/>
            <p:nvPr/>
          </p:nvSpPr>
          <p:spPr>
            <a:xfrm>
              <a:off x="7522848" y="517283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8" name="橢圓 57"/>
            <p:cNvSpPr/>
            <p:nvPr/>
          </p:nvSpPr>
          <p:spPr>
            <a:xfrm>
              <a:off x="5914057" y="5944796"/>
              <a:ext cx="360048" cy="36004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4943234" y="5172833"/>
              <a:ext cx="402674" cy="370011"/>
              <a:chOff x="4943234" y="5172833"/>
              <a:chExt cx="402674" cy="370011"/>
            </a:xfrm>
          </p:grpSpPr>
          <p:sp>
            <p:nvSpPr>
              <p:cNvPr id="29" name="橢圓 28"/>
              <p:cNvSpPr/>
              <p:nvPr/>
            </p:nvSpPr>
            <p:spPr>
              <a:xfrm>
                <a:off x="4943234" y="5182796"/>
                <a:ext cx="360048" cy="360048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>
                <a:off x="4943234" y="5172833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i="1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P</a:t>
                </a:r>
                <a:r>
                  <a:rPr lang="en-US" altLang="zh-TW" baseline="-25000" dirty="0" err="1" smtClean="0">
                    <a:latin typeface="Palatino Linotype" panose="02040502050505030304" pitchFamily="18" charset="0"/>
                    <a:ea typeface="DejaVu Serif Condensed" panose="02060606050605020204" pitchFamily="18" charset="0"/>
                    <a:cs typeface="DejaVu Serif Condensed" panose="02060606050605020204" pitchFamily="18" charset="0"/>
                  </a:rPr>
                  <a:t>3</a:t>
                </a:r>
                <a:endParaRPr lang="zh-TW" altLang="en-US" baseline="-25000" dirty="0">
                  <a:latin typeface="Palatino Linotype" panose="02040502050505030304" pitchFamily="18" charset="0"/>
                  <a:cs typeface="DejaVu Serif Condensed" panose="02060606050605020204" pitchFamily="18" charset="0"/>
                </a:endParaRPr>
              </a:p>
            </p:txBody>
          </p:sp>
        </p:grpSp>
        <p:sp>
          <p:nvSpPr>
            <p:cNvPr id="56" name="文字方塊 55"/>
            <p:cNvSpPr txBox="1"/>
            <p:nvPr/>
          </p:nvSpPr>
          <p:spPr>
            <a:xfrm>
              <a:off x="7106109" y="5935512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909019" y="3388545"/>
              <a:ext cx="182832" cy="31908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800728" y="5172833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="1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3</a:t>
              </a:r>
              <a:endParaRPr lang="zh-TW" altLang="en-US" b="1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5841189" y="593551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P’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5240119" y="5935512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6482179" y="593551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7663279" y="5935512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V’’’</a:t>
              </a:r>
              <a:r>
                <a:rPr lang="en-US" altLang="zh-TW" baseline="-25000" dirty="0" err="1" smtClean="0">
                  <a:latin typeface="Palatino Linotype" panose="02040502050505030304" pitchFamily="18" charset="0"/>
                  <a:ea typeface="DejaVu Serif Condensed" panose="02060606050605020204" pitchFamily="18" charset="0"/>
                  <a:cs typeface="DejaVu Serif Condensed" panose="02060606050605020204" pitchFamily="18" charset="0"/>
                </a:rPr>
                <a:t>4</a:t>
              </a:r>
              <a:endParaRPr lang="zh-TW" altLang="en-US" baseline="-25000" dirty="0">
                <a:latin typeface="Palatino Linotype" panose="02040502050505030304" pitchFamily="18" charset="0"/>
                <a:cs typeface="DejaVu Serif Condensed" panose="02060606050605020204" pitchFamily="18" charset="0"/>
              </a:endParaRPr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7580128" y="6510902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80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Exercise 6.9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Explain why [u] has </a:t>
            </a:r>
            <a:br>
              <a:rPr lang="en-US" altLang="zh-TW" sz="2400" dirty="0" smtClean="0"/>
            </a:br>
            <a:r>
              <a:rPr lang="en-US" altLang="zh-TW" sz="2400" dirty="0" smtClean="0"/>
              <a:t>a lower </a:t>
            </a:r>
            <a:r>
              <a:rPr lang="en-US" altLang="zh-TW" sz="2400" dirty="0" err="1" smtClean="0"/>
              <a:t>F2</a:t>
            </a:r>
            <a:r>
              <a:rPr lang="en-US" altLang="zh-TW" sz="2400" dirty="0" smtClean="0"/>
              <a:t> than [</a:t>
            </a:r>
            <a:r>
              <a:rPr lang="en-US" altLang="zh-TW" sz="2400" dirty="0" err="1" smtClean="0"/>
              <a:t>i</a:t>
            </a:r>
            <a:r>
              <a:rPr lang="en-US" altLang="zh-TW" sz="2400" dirty="0" smtClean="0"/>
              <a:t>].</a:t>
            </a:r>
            <a:endParaRPr lang="zh-TW" altLang="en-US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77</a:t>
            </a:fld>
            <a:endParaRPr lang="zh-TW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70" y="1268712"/>
            <a:ext cx="4821130" cy="51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00" y="3357206"/>
            <a:ext cx="4143415" cy="250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580128" y="6510902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796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III. Acoustic properties of</a:t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r>
              <a:rPr lang="en-US" altLang="zh-TW" dirty="0" smtClean="0"/>
              <a:t>    vowels &amp; consonants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zh-TW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65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Vowels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8229600" cy="5220696"/>
          </a:xfrm>
        </p:spPr>
        <p:txBody>
          <a:bodyPr>
            <a:normAutofit/>
          </a:bodyPr>
          <a:lstStyle/>
          <a:p>
            <a:r>
              <a:rPr lang="en-US" altLang="zh-TW" sz="2200" dirty="0" smtClean="0"/>
              <a:t>Vowels are produced with a relatively open vocal tract, and the airstream is not severely impeded.</a:t>
            </a:r>
          </a:p>
          <a:p>
            <a:pPr lvl="1"/>
            <a:r>
              <a:rPr lang="en-US" altLang="zh-TW" sz="2000" dirty="0" smtClean="0"/>
              <a:t>The resulting acoustic signal is therefore relatively loud.</a:t>
            </a:r>
          </a:p>
          <a:p>
            <a:r>
              <a:rPr lang="en-US" altLang="zh-TW" sz="2200" dirty="0" smtClean="0"/>
              <a:t>An </a:t>
            </a:r>
            <a:r>
              <a:rPr lang="en-US" altLang="zh-TW" sz="2200" b="1" dirty="0" smtClean="0"/>
              <a:t>acoustic cue </a:t>
            </a:r>
            <a:r>
              <a:rPr lang="en-US" altLang="zh-TW" sz="2200" dirty="0" smtClean="0"/>
              <a:t>consists of one or more acoustic properties that are considered to provide unique information about the identity of a particular segment.</a:t>
            </a:r>
          </a:p>
          <a:p>
            <a:r>
              <a:rPr lang="en-US" altLang="zh-TW" sz="2200" dirty="0" err="1" smtClean="0"/>
              <a:t>F1</a:t>
            </a:r>
            <a:r>
              <a:rPr lang="en-US" altLang="zh-TW" sz="2200" dirty="0" smtClean="0"/>
              <a:t>–</a:t>
            </a:r>
            <a:r>
              <a:rPr lang="en-US" altLang="zh-TW" sz="2200" dirty="0" err="1" smtClean="0"/>
              <a:t>F3</a:t>
            </a:r>
            <a:r>
              <a:rPr lang="en-US" altLang="zh-TW" sz="2200" dirty="0" smtClean="0"/>
              <a:t> provide acoustic cues to vowel quality.</a:t>
            </a:r>
          </a:p>
          <a:p>
            <a:pPr lvl="1"/>
            <a:r>
              <a:rPr lang="en-US" altLang="zh-TW" sz="2000" b="1" dirty="0" smtClean="0"/>
              <a:t>Height</a:t>
            </a:r>
            <a:r>
              <a:rPr lang="en-US" altLang="zh-TW" sz="2000" dirty="0" smtClean="0"/>
              <a:t> is inversely correlated with the frequency of </a:t>
            </a:r>
            <a:r>
              <a:rPr lang="en-US" altLang="zh-TW" sz="2000" dirty="0" err="1" smtClean="0"/>
              <a:t>F1</a:t>
            </a:r>
            <a:r>
              <a:rPr lang="en-US" altLang="zh-TW" sz="2000" dirty="0" smtClean="0"/>
              <a:t>.</a:t>
            </a:r>
          </a:p>
          <a:p>
            <a:pPr lvl="1"/>
            <a:r>
              <a:rPr lang="en-US" altLang="zh-TW" sz="2000" b="1" dirty="0" err="1" smtClean="0"/>
              <a:t>Backness</a:t>
            </a:r>
            <a:r>
              <a:rPr lang="en-US" altLang="zh-TW" sz="2000" dirty="0" smtClean="0"/>
              <a:t> is reflected in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, or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− </a:t>
            </a:r>
            <a:r>
              <a:rPr lang="en-US" altLang="zh-TW" sz="2000" dirty="0" err="1" smtClean="0"/>
              <a:t>F1</a:t>
            </a:r>
            <a:endParaRPr lang="en-US" altLang="zh-TW" sz="2000" dirty="0" smtClean="0"/>
          </a:p>
          <a:p>
            <a:pPr lvl="1"/>
            <a:r>
              <a:rPr lang="en-US" altLang="zh-TW" sz="2000" b="1" dirty="0" smtClean="0"/>
              <a:t>Rounding</a:t>
            </a:r>
            <a:r>
              <a:rPr lang="en-US" altLang="zh-TW" sz="2000" dirty="0" smtClean="0"/>
              <a:t> lowers all three formants, esp.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&amp; </a:t>
            </a:r>
            <a:r>
              <a:rPr lang="en-US" altLang="zh-TW" sz="2000" dirty="0" err="1" smtClean="0"/>
              <a:t>F3</a:t>
            </a:r>
            <a:r>
              <a:rPr lang="en-US" altLang="zh-TW" sz="2000" dirty="0" smtClean="0"/>
              <a:t>.</a:t>
            </a:r>
          </a:p>
          <a:p>
            <a:pPr lvl="1"/>
            <a:r>
              <a:rPr lang="en-US" altLang="zh-TW" sz="2000" b="1" dirty="0" err="1" smtClean="0"/>
              <a:t>Rhotacization</a:t>
            </a:r>
            <a:r>
              <a:rPr lang="en-US" altLang="zh-TW" sz="2000" dirty="0" smtClean="0"/>
              <a:t> (r-coloring) lowers </a:t>
            </a:r>
            <a:r>
              <a:rPr lang="en-US" altLang="zh-TW" sz="2000" dirty="0" err="1" smtClean="0"/>
              <a:t>F3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200" b="1" dirty="0" smtClean="0"/>
              <a:t>Duration:</a:t>
            </a:r>
            <a:r>
              <a:rPr lang="en-US" altLang="zh-TW" sz="2200" dirty="0" smtClean="0"/>
              <a:t> long vs. short; steady-state portion</a:t>
            </a:r>
          </a:p>
          <a:p>
            <a:r>
              <a:rPr lang="en-US" altLang="zh-TW" sz="2200" b="1" dirty="0" smtClean="0"/>
              <a:t>Diphthongs: </a:t>
            </a:r>
            <a:r>
              <a:rPr lang="en-US" altLang="zh-TW" sz="2200" dirty="0" smtClean="0"/>
              <a:t>change in formant pattern due to a change in articulatory shape during their production</a:t>
            </a:r>
          </a:p>
          <a:p>
            <a:endParaRPr lang="zh-TW" altLang="en-US" sz="2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Phonetics: the sounds of language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4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 smtClean="0"/>
              <a:t>What have we learned so far?</a:t>
            </a:r>
            <a:endParaRPr lang="zh-TW" altLang="en-US" i="1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191069"/>
              </p:ext>
            </p:extLst>
          </p:nvPr>
        </p:nvGraphicFramePr>
        <p:xfrm>
          <a:off x="457200" y="1898796"/>
          <a:ext cx="8229600" cy="45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41436" y="1416242"/>
            <a:ext cx="8461128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TW" sz="2100" b="1" dirty="0">
                <a:solidFill>
                  <a:srgbClr val="C00000"/>
                </a:solidFill>
                <a:latin typeface="+mj-lt"/>
                <a:ea typeface="DejaVu Sans" panose="020B0603030804020204" pitchFamily="34" charset="0"/>
                <a:cs typeface="DejaVu Sans" panose="020B0603030804020204" pitchFamily="34" charset="0"/>
              </a:rPr>
              <a:t>Phonetics</a:t>
            </a:r>
            <a:r>
              <a:rPr lang="en-US" altLang="zh-TW" sz="2100" dirty="0">
                <a:latin typeface="+mj-lt"/>
                <a:ea typeface="DejaVu Sans" panose="020B0603030804020204" pitchFamily="34" charset="0"/>
                <a:cs typeface="DejaVu Sans" panose="020B0603030804020204" pitchFamily="34" charset="0"/>
              </a:rPr>
              <a:t> is </a:t>
            </a:r>
            <a:r>
              <a:rPr lang="en-US" altLang="zh-TW" sz="2100" dirty="0" smtClean="0">
                <a:latin typeface="+mj-lt"/>
                <a:ea typeface="DejaVu Sans" panose="020B0603030804020204" pitchFamily="34" charset="0"/>
                <a:cs typeface="DejaVu Sans" panose="020B0603030804020204" pitchFamily="34" charset="0"/>
              </a:rPr>
              <a:t>the study of characteristics of human speech sounds.</a:t>
            </a:r>
            <a:endParaRPr lang="en-US" altLang="zh-TW" sz="2100" dirty="0">
              <a:latin typeface="+mj-lt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71" y="2708904"/>
            <a:ext cx="1284546" cy="94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5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Formants of monophthongs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80</a:t>
            </a:fld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4" y="1390712"/>
            <a:ext cx="3240432" cy="269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3491856" y="1480724"/>
            <a:ext cx="5441954" cy="4950660"/>
            <a:chOff x="3491856" y="1358724"/>
            <a:chExt cx="5441954" cy="495066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3"/>
            <a:stretch/>
          </p:blipFill>
          <p:spPr bwMode="auto">
            <a:xfrm>
              <a:off x="3491856" y="1358724"/>
              <a:ext cx="5441954" cy="481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線單箭頭接點 7"/>
            <p:cNvCxnSpPr/>
            <p:nvPr/>
          </p:nvCxnSpPr>
          <p:spPr>
            <a:xfrm flipH="1">
              <a:off x="3671880" y="2258844"/>
              <a:ext cx="4210050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7430840" y="1889512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err="1" smtClean="0">
                  <a:solidFill>
                    <a:srgbClr val="C00000"/>
                  </a:solidFill>
                </a:rPr>
                <a:t>F2</a:t>
              </a:r>
              <a:endParaRPr lang="zh-TW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8352504" y="2429584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err="1" smtClean="0">
                  <a:solidFill>
                    <a:srgbClr val="C00000"/>
                  </a:solidFill>
                </a:rPr>
                <a:t>F1</a:t>
              </a:r>
              <a:endParaRPr lang="zh-TW" alt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直線單箭頭接點 10"/>
            <p:cNvCxnSpPr/>
            <p:nvPr/>
          </p:nvCxnSpPr>
          <p:spPr>
            <a:xfrm>
              <a:off x="8352504" y="2479225"/>
              <a:ext cx="0" cy="383015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5636076" y="3943708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bg1">
                      <a:lumMod val="50000"/>
                    </a:schemeClr>
                  </a:solidFill>
                  <a:latin typeface="DejaVu Serif" panose="02060603050605020204" pitchFamily="18" charset="0"/>
                  <a:ea typeface="DejaVu Serif" panose="02060603050605020204" pitchFamily="18" charset="0"/>
                  <a:cs typeface="DejaVu Serif" panose="02060603050605020204" pitchFamily="18" charset="0"/>
                </a:rPr>
                <a:t>ə</a:t>
              </a:r>
              <a:endParaRPr lang="zh-TW" altLang="en-US" sz="2400" dirty="0">
                <a:solidFill>
                  <a:schemeClr val="bg1">
                    <a:lumMod val="50000"/>
                  </a:schemeClr>
                </a:solidFill>
                <a:latin typeface="DejaVu Serif" panose="02060603050605020204" pitchFamily="18" charset="0"/>
                <a:cs typeface="DejaVu Serif" panose="02060603050605020204" pitchFamily="18" charset="0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5742156" y="4331838"/>
              <a:ext cx="155249" cy="14707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161412" y="4181084"/>
            <a:ext cx="4447051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Height:</a:t>
            </a:r>
            <a:r>
              <a:rPr lang="en-US" altLang="zh-TW" dirty="0" smtClean="0"/>
              <a:t> </a:t>
            </a:r>
            <a:r>
              <a:rPr lang="en-US" altLang="zh-TW" dirty="0"/>
              <a:t>inversely </a:t>
            </a:r>
            <a:r>
              <a:rPr lang="en-US" altLang="zh-TW" dirty="0" smtClean="0"/>
              <a:t>correlated with </a:t>
            </a:r>
            <a:r>
              <a:rPr lang="en-US" altLang="zh-TW" dirty="0" err="1" smtClean="0"/>
              <a:t>F1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Low</a:t>
            </a:r>
            <a:r>
              <a:rPr lang="en-US" altLang="zh-TW" dirty="0" smtClean="0"/>
              <a:t> vowels have a higher </a:t>
            </a:r>
            <a:r>
              <a:rPr lang="en-US" altLang="zh-TW" dirty="0" err="1" smtClean="0"/>
              <a:t>F1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High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F1</a:t>
            </a:r>
            <a:r>
              <a:rPr lang="en-US" altLang="zh-TW" dirty="0" smtClean="0"/>
              <a:t>.</a:t>
            </a:r>
          </a:p>
          <a:p>
            <a:r>
              <a:rPr lang="en-US" altLang="zh-TW" b="1" dirty="0" err="1" smtClean="0"/>
              <a:t>Backness</a:t>
            </a:r>
            <a:r>
              <a:rPr lang="en-US" altLang="zh-TW" b="1" dirty="0" smtClean="0"/>
              <a:t>: </a:t>
            </a:r>
            <a:r>
              <a:rPr lang="en-US" altLang="zh-TW" dirty="0" smtClean="0"/>
              <a:t>correlated with </a:t>
            </a:r>
            <a:r>
              <a:rPr lang="en-US" altLang="zh-TW" dirty="0" err="1" smtClean="0"/>
              <a:t>F2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Front</a:t>
            </a:r>
            <a:r>
              <a:rPr lang="en-US" altLang="zh-TW" dirty="0" smtClean="0"/>
              <a:t> vowels have a higher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/>
              <a:t>Back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.</a:t>
            </a:r>
            <a:endParaRPr lang="en-US" altLang="zh-TW" dirty="0"/>
          </a:p>
          <a:p>
            <a:r>
              <a:rPr lang="en-US" altLang="zh-TW" b="1" dirty="0" smtClean="0"/>
              <a:t>Rounded</a:t>
            </a:r>
            <a:r>
              <a:rPr lang="en-US" altLang="zh-TW" dirty="0" smtClean="0"/>
              <a:t> vowels have a lower </a:t>
            </a:r>
            <a:r>
              <a:rPr lang="en-US" altLang="zh-TW" dirty="0" err="1" smtClean="0"/>
              <a:t>F2</a:t>
            </a:r>
            <a:r>
              <a:rPr lang="en-US" altLang="zh-TW" dirty="0" smtClean="0"/>
              <a:t> &amp; </a:t>
            </a:r>
            <a:r>
              <a:rPr lang="en-US" altLang="zh-TW" dirty="0" err="1" smtClean="0"/>
              <a:t>F3</a:t>
            </a:r>
            <a:r>
              <a:rPr lang="en-US" altLang="zh-TW" dirty="0" smtClean="0"/>
              <a:t>.</a:t>
            </a:r>
          </a:p>
          <a:p>
            <a:r>
              <a:rPr lang="en-US" altLang="zh-TW" b="1" dirty="0" err="1" smtClean="0"/>
              <a:t>Rhotacized</a:t>
            </a:r>
            <a:r>
              <a:rPr lang="en-US" altLang="zh-TW" dirty="0" smtClean="0"/>
              <a:t> vowels</a:t>
            </a:r>
            <a:r>
              <a:rPr lang="zh-TW" altLang="en-US" dirty="0" smtClean="0"/>
              <a:t>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b="1" dirty="0" smtClean="0"/>
              <a:t>[ɻ]</a:t>
            </a:r>
            <a:r>
              <a:rPr lang="en-US" altLang="zh-TW" dirty="0" smtClean="0"/>
              <a:t> have a low </a:t>
            </a:r>
            <a:r>
              <a:rPr lang="en-US" altLang="zh-TW" dirty="0" err="1" smtClean="0"/>
              <a:t>F3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325600" y="651074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167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81</a:t>
            </a:fld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4" y="1448736"/>
            <a:ext cx="3150420" cy="51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/>
          <a:stretch/>
        </p:blipFill>
        <p:spPr bwMode="auto">
          <a:xfrm>
            <a:off x="3221820" y="2110247"/>
            <a:ext cx="5922180" cy="191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34" y="4115371"/>
            <a:ext cx="6012561" cy="26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86" y="1421097"/>
            <a:ext cx="5168256" cy="57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182910" y="548616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567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Lip rounding lowers </a:t>
            </a:r>
            <a:r>
              <a:rPr lang="en-US" altLang="ja-JP" dirty="0" err="1" smtClean="0"/>
              <a:t>F2</a:t>
            </a:r>
            <a:r>
              <a:rPr lang="en-US" altLang="ja-JP" dirty="0" smtClean="0"/>
              <a:t> &amp; </a:t>
            </a:r>
            <a:r>
              <a:rPr lang="en-US" altLang="ja-JP" dirty="0" err="1" smtClean="0"/>
              <a:t>F3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82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0" y="1538748"/>
            <a:ext cx="8551140" cy="447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Formant patterns of diphthongs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83</a:t>
            </a:fld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5" y="1718772"/>
            <a:ext cx="8701931" cy="333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2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Central approximants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448736"/>
            <a:ext cx="5014920" cy="4950660"/>
          </a:xfrm>
        </p:spPr>
        <p:txBody>
          <a:bodyPr>
            <a:normAutofit/>
          </a:bodyPr>
          <a:lstStyle/>
          <a:p>
            <a:r>
              <a:rPr lang="en-US" altLang="zh-TW" sz="2200" dirty="0" smtClean="0"/>
              <a:t>The </a:t>
            </a:r>
            <a:r>
              <a:rPr lang="en-US" altLang="zh-TW" sz="2200" b="1" dirty="0" smtClean="0"/>
              <a:t>glides</a:t>
            </a:r>
            <a:r>
              <a:rPr lang="en-US" altLang="zh-TW" sz="2200" dirty="0" smtClean="0"/>
              <a:t> [j, w] shares similar acoustic properties with the corresponding vowel [</a:t>
            </a:r>
            <a:r>
              <a:rPr lang="en-US" altLang="zh-TW" sz="2200" dirty="0" err="1" smtClean="0"/>
              <a:t>i</a:t>
            </a:r>
            <a:r>
              <a:rPr lang="en-US" altLang="zh-TW" sz="2200" dirty="0" smtClean="0"/>
              <a:t>, u].</a:t>
            </a:r>
          </a:p>
          <a:p>
            <a:pPr lvl="1"/>
            <a:r>
              <a:rPr lang="en-US" altLang="zh-TW" sz="2000" dirty="0" smtClean="0"/>
              <a:t>Due to the smaller aperture, there are, still, more airflow impedance and weaker amplitude in glides.</a:t>
            </a:r>
          </a:p>
          <a:p>
            <a:pPr lvl="1"/>
            <a:r>
              <a:rPr lang="en-US" altLang="zh-TW" sz="2000" dirty="0" smtClean="0"/>
              <a:t>Glides are shorter and weaker </a:t>
            </a:r>
            <a:br>
              <a:rPr lang="en-US" altLang="zh-TW" sz="2000" dirty="0" smtClean="0"/>
            </a:br>
            <a:r>
              <a:rPr lang="en-US" altLang="zh-TW" sz="2000" dirty="0" smtClean="0"/>
              <a:t>than neighboring vowels.</a:t>
            </a:r>
          </a:p>
          <a:p>
            <a:r>
              <a:rPr lang="en-US" altLang="zh-TW" sz="2200" dirty="0" smtClean="0"/>
              <a:t>The alveolar approximant </a:t>
            </a:r>
            <a:r>
              <a:rPr lang="en-US" altLang="zh-TW" sz="2200" b="1" dirty="0" smtClean="0"/>
              <a:t>[ɹ] </a:t>
            </a:r>
            <a:r>
              <a:rPr lang="en-US" altLang="zh-TW" sz="2200" dirty="0" smtClean="0"/>
              <a:t>is characterized by a very low </a:t>
            </a:r>
            <a:r>
              <a:rPr lang="en-US" altLang="zh-TW" sz="2200" dirty="0" err="1" smtClean="0"/>
              <a:t>F3</a:t>
            </a:r>
            <a:r>
              <a:rPr lang="en-US" altLang="zh-TW" sz="2200" dirty="0" smtClean="0"/>
              <a:t>.</a:t>
            </a:r>
          </a:p>
          <a:p>
            <a:pPr lvl="1"/>
            <a:r>
              <a:rPr lang="en-US" altLang="zh-TW" sz="2000" dirty="0" smtClean="0"/>
              <a:t>Constrictions including: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en-US" altLang="zh-TW" sz="2000" dirty="0"/>
              <a:t>tip-alveolar ridge </a:t>
            </a:r>
            <a:r>
              <a:rPr lang="en-US" altLang="zh-TW" sz="2000" dirty="0" smtClean="0"/>
              <a:t>proximity,</a:t>
            </a:r>
            <a:br>
              <a:rPr lang="en-US" altLang="zh-TW" sz="2000" dirty="0" smtClean="0"/>
            </a:br>
            <a:r>
              <a:rPr lang="en-US" altLang="zh-TW" sz="2000" dirty="0" smtClean="0"/>
              <a:t>lip rounding, pharyngeal narrowing</a:t>
            </a:r>
          </a:p>
          <a:p>
            <a:pPr lvl="1"/>
            <a:r>
              <a:rPr lang="en-US" altLang="zh-TW" sz="2000" dirty="0" smtClean="0"/>
              <a:t>Cf. Perturbation Theory</a:t>
            </a:r>
            <a:endParaRPr lang="zh-TW" altLang="en-US" sz="20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84</a:t>
            </a:fld>
            <a:endParaRPr lang="zh-TW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16" y="1179844"/>
            <a:ext cx="3591083" cy="15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69" y="2710047"/>
            <a:ext cx="3526330" cy="161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262492" y="14487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[</a:t>
            </a:r>
            <a:r>
              <a:rPr lang="en-US" altLang="zh-TW" dirty="0" err="1" smtClean="0"/>
              <a:t>aja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172480" y="2978940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[</a:t>
            </a:r>
            <a:r>
              <a:rPr lang="en-US" altLang="zh-TW" dirty="0" err="1" smtClean="0"/>
              <a:t>awa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08" y="4444342"/>
            <a:ext cx="3671381" cy="204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5292096" y="6399396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148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 quick reference of acoustic cues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85</a:t>
            </a:fld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6" y="1268712"/>
            <a:ext cx="7110948" cy="526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325600" y="651074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546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Three types of turbulence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736"/>
            <a:ext cx="4114800" cy="5040672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Channel turbulence</a:t>
            </a:r>
          </a:p>
          <a:p>
            <a:pPr marL="457200" lvl="1" indent="0">
              <a:buNone/>
            </a:pPr>
            <a:r>
              <a:rPr lang="en-US" altLang="zh-TW" sz="2000" dirty="0"/>
              <a:t>Produced when a fast-moving airstream exits a narrow </a:t>
            </a:r>
            <a:r>
              <a:rPr lang="en-US" altLang="zh-TW" sz="2000" dirty="0" smtClean="0"/>
              <a:t>channel</a:t>
            </a:r>
          </a:p>
          <a:p>
            <a:pPr marL="457200" lvl="1" indent="0">
              <a:buNone/>
            </a:pPr>
            <a:r>
              <a:rPr lang="en-US" altLang="zh-TW" sz="2000" dirty="0"/>
              <a:t>Noise is generated </a:t>
            </a:r>
            <a:r>
              <a:rPr lang="en-US" altLang="zh-TW" sz="2000" b="1" dirty="0"/>
              <a:t>beyond</a:t>
            </a:r>
            <a:r>
              <a:rPr lang="en-US" altLang="zh-TW" sz="2000" dirty="0"/>
              <a:t> the </a:t>
            </a:r>
            <a:r>
              <a:rPr lang="en-US" altLang="zh-TW" sz="2000" dirty="0" smtClean="0"/>
              <a:t>constriction.</a:t>
            </a:r>
          </a:p>
          <a:p>
            <a:r>
              <a:rPr lang="en-US" altLang="zh-TW" sz="2400" dirty="0" smtClean="0"/>
              <a:t>Obstacle turbulence</a:t>
            </a:r>
          </a:p>
          <a:p>
            <a:pPr marL="457200" lvl="1" indent="0">
              <a:buNone/>
            </a:pPr>
            <a:r>
              <a:rPr lang="en-US" altLang="zh-TW" sz="2000" dirty="0"/>
              <a:t>Produced when a fast-moving airstream hits an </a:t>
            </a:r>
            <a:r>
              <a:rPr lang="en-US" altLang="zh-TW" sz="2000" dirty="0" smtClean="0"/>
              <a:t>obstacle</a:t>
            </a:r>
          </a:p>
          <a:p>
            <a:pPr marL="457200" lvl="1" indent="0">
              <a:buNone/>
            </a:pPr>
            <a:r>
              <a:rPr lang="en-US" altLang="zh-TW" sz="2000" dirty="0"/>
              <a:t>Noise is generated </a:t>
            </a:r>
            <a:r>
              <a:rPr lang="en-US" altLang="zh-TW" sz="2000" b="1" dirty="0"/>
              <a:t>at</a:t>
            </a:r>
            <a:r>
              <a:rPr lang="en-US" altLang="zh-TW" sz="2000" dirty="0"/>
              <a:t> the </a:t>
            </a:r>
            <a:r>
              <a:rPr lang="en-US" altLang="zh-TW" sz="2000" dirty="0" smtClean="0"/>
              <a:t>constriction.</a:t>
            </a:r>
          </a:p>
          <a:p>
            <a:pPr lvl="1"/>
            <a:r>
              <a:rPr lang="en-US" altLang="zh-TW" sz="2000" dirty="0" smtClean="0"/>
              <a:t>Obstacle source (</a:t>
            </a:r>
            <a:r>
              <a:rPr lang="en-US" altLang="zh-TW" sz="2000" b="1" dirty="0">
                <a:solidFill>
                  <a:srgbClr val="C00000"/>
                </a:solidFill>
              </a:rPr>
              <a:t>⊥</a:t>
            </a:r>
            <a:r>
              <a:rPr lang="en-US" altLang="zh-TW" sz="2000" dirty="0" smtClean="0"/>
              <a:t>)</a:t>
            </a:r>
          </a:p>
          <a:p>
            <a:pPr lvl="1"/>
            <a:r>
              <a:rPr lang="en-US" altLang="zh-TW" sz="2000" dirty="0" smtClean="0"/>
              <a:t>Wall source (</a:t>
            </a:r>
            <a:r>
              <a:rPr lang="en-US" altLang="zh-TW" sz="2000" b="1" dirty="0" smtClean="0">
                <a:solidFill>
                  <a:srgbClr val="C00000"/>
                </a:solidFill>
              </a:rPr>
              <a:t>~∥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86</a:t>
            </a:fld>
            <a:endParaRPr lang="zh-TW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091" y="1358724"/>
            <a:ext cx="4080667" cy="17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91" y="3116125"/>
            <a:ext cx="4080667" cy="171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91" y="4826353"/>
            <a:ext cx="4080667" cy="187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761492" y="585498"/>
            <a:ext cx="217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dirty="0" smtClean="0"/>
              <a:t>Janice </a:t>
            </a:r>
            <a:r>
              <a:rPr lang="en-US" altLang="zh-TW" dirty="0" err="1" smtClean="0"/>
              <a:t>Fon</a:t>
            </a:r>
            <a:r>
              <a:rPr lang="en-US" altLang="zh-TW" dirty="0" smtClean="0"/>
              <a:t> (2017)</a:t>
            </a:r>
            <a:br>
              <a:rPr lang="en-US" altLang="zh-TW" dirty="0" smtClean="0"/>
            </a:br>
            <a:r>
              <a:rPr lang="en-US" altLang="zh-TW" dirty="0" smtClean="0"/>
              <a:t>(lecture </a:t>
            </a:r>
            <a:r>
              <a:rPr lang="en-US" altLang="zh-TW" dirty="0" err="1" smtClean="0"/>
              <a:t>PPT</a:t>
            </a:r>
            <a:r>
              <a:rPr lang="en-US" altLang="zh-TW" dirty="0" smtClean="0"/>
              <a:t> slides)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92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Fricatives (1): noise frequency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The location of the turbulence spectral peak depends on the length of oral cavity anterior (front) to the constriction.</a:t>
            </a:r>
          </a:p>
          <a:p>
            <a:pPr lvl="1"/>
            <a:r>
              <a:rPr lang="en-US" altLang="zh-TW" sz="2000" dirty="0"/>
              <a:t>1</a:t>
            </a:r>
            <a:r>
              <a:rPr lang="en-US" altLang="zh-TW" sz="2000" baseline="30000" dirty="0"/>
              <a:t>st</a:t>
            </a:r>
            <a:r>
              <a:rPr lang="en-US" altLang="zh-TW" sz="2000" dirty="0"/>
              <a:t> harmonic of the front tube (Cf. Johnson 2012: Ch. </a:t>
            </a:r>
            <a:r>
              <a:rPr lang="en-US" altLang="zh-TW" sz="2000" dirty="0" smtClean="0"/>
              <a:t>7)</a:t>
            </a:r>
            <a:endParaRPr lang="en-US" altLang="zh-TW" sz="2000" dirty="0"/>
          </a:p>
          <a:p>
            <a:pPr lvl="1"/>
            <a:endParaRPr lang="en-US" altLang="zh-TW" sz="2000" dirty="0" smtClean="0"/>
          </a:p>
          <a:p>
            <a:endParaRPr lang="zh-TW" altLang="en-US" sz="22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87</a:t>
            </a:fld>
            <a:endParaRPr lang="zh-TW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2" y="2528880"/>
            <a:ext cx="3330444" cy="27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2" y="5229240"/>
            <a:ext cx="3155303" cy="11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28" y="2618892"/>
            <a:ext cx="4505325" cy="39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774069" y="6510744"/>
            <a:ext cx="3348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(2003); 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577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Fricatives (2): manner [sibilant]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100" dirty="0" smtClean="0"/>
              <a:t>Sibilants [s, ʃ] have a larger amplitude than non-sibilants [f, </a:t>
            </a:r>
            <a:r>
              <a:rPr lang="el-GR" altLang="zh-TW" sz="2100" dirty="0" smtClean="0"/>
              <a:t>θ</a:t>
            </a:r>
            <a:r>
              <a:rPr lang="en-US" altLang="zh-TW" sz="2100" dirty="0" smtClean="0"/>
              <a:t>].</a:t>
            </a:r>
          </a:p>
          <a:p>
            <a:r>
              <a:rPr lang="en-US" altLang="zh-TW" sz="2100" dirty="0" smtClean="0"/>
              <a:t>Acoustic </a:t>
            </a:r>
            <a:r>
              <a:rPr lang="en-US" altLang="zh-TW" sz="2100" dirty="0"/>
              <a:t>energy of </a:t>
            </a:r>
            <a:r>
              <a:rPr lang="en-US" altLang="zh-TW" sz="2100" dirty="0" smtClean="0"/>
              <a:t>non-sibilants are spread across a range of frequencies.</a:t>
            </a:r>
          </a:p>
          <a:p>
            <a:endParaRPr lang="en-US" altLang="zh-TW" sz="2100" dirty="0" smtClean="0"/>
          </a:p>
          <a:p>
            <a:endParaRPr lang="en-US" altLang="zh-TW" sz="2100" dirty="0" smtClean="0"/>
          </a:p>
          <a:p>
            <a:endParaRPr lang="en-US" altLang="zh-TW" sz="2100" dirty="0"/>
          </a:p>
          <a:p>
            <a:endParaRPr lang="en-US" altLang="zh-TW" sz="2100" dirty="0" smtClean="0"/>
          </a:p>
          <a:p>
            <a:endParaRPr lang="en-US" altLang="zh-TW" sz="2100" dirty="0"/>
          </a:p>
          <a:p>
            <a:endParaRPr lang="en-US" altLang="zh-TW" sz="2100" dirty="0" smtClean="0"/>
          </a:p>
          <a:p>
            <a:endParaRPr lang="en-US" altLang="zh-TW" sz="2100" dirty="0"/>
          </a:p>
          <a:p>
            <a:endParaRPr lang="en-US" altLang="zh-TW" sz="2100" dirty="0" smtClean="0"/>
          </a:p>
          <a:p>
            <a:r>
              <a:rPr lang="en-US" altLang="zh-TW" sz="2100" dirty="0" smtClean="0"/>
              <a:t>Sibilants tend to be longer than non-sibilants.</a:t>
            </a:r>
            <a:endParaRPr lang="en-US" altLang="zh-TW" sz="2100" dirty="0"/>
          </a:p>
          <a:p>
            <a:endParaRPr lang="en-US" altLang="zh-TW" sz="2100" dirty="0" smtClean="0"/>
          </a:p>
          <a:p>
            <a:endParaRPr lang="zh-TW" altLang="en-US" sz="21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88</a:t>
            </a:fld>
            <a:endParaRPr lang="zh-TW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4" y="2798916"/>
            <a:ext cx="7561008" cy="25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63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Fricatives (3): voicing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The higher-frequency amplitude of the voiced fricatives are weaker than voiceless ones.</a:t>
            </a:r>
            <a:endParaRPr lang="zh-TW" altLang="en-US" sz="2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89</a:t>
            </a:fld>
            <a:endParaRPr lang="zh-TW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22" y="2168832"/>
            <a:ext cx="5670756" cy="424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6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Resources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6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Plosives (1): release bursts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sz="2200" b="1" dirty="0" smtClean="0"/>
              <a:t>Release burst </a:t>
            </a:r>
            <a:r>
              <a:rPr lang="en-US" altLang="zh-TW" sz="2200" dirty="0" smtClean="0"/>
              <a:t>(</a:t>
            </a:r>
            <a:r>
              <a:rPr lang="zh-TW" altLang="en-US" sz="2200" dirty="0" smtClean="0"/>
              <a:t>除阻瞬噪</a:t>
            </a:r>
            <a:r>
              <a:rPr lang="zh-TW" altLang="en-US" sz="2200" baseline="-25000" dirty="0" smtClean="0"/>
              <a:t>我自己翻</a:t>
            </a:r>
            <a:r>
              <a:rPr lang="zh-TW" altLang="en-US" sz="2200" baseline="-25000" dirty="0"/>
              <a:t>的</a:t>
            </a:r>
            <a:r>
              <a:rPr lang="en-US" altLang="zh-TW" sz="2200" dirty="0" smtClean="0"/>
              <a:t>) is a transient noise produced right at the release of stop closure.</a:t>
            </a:r>
          </a:p>
          <a:p>
            <a:pPr>
              <a:lnSpc>
                <a:spcPct val="90000"/>
              </a:lnSpc>
            </a:pPr>
            <a:r>
              <a:rPr lang="en-US" altLang="zh-TW" sz="2200" dirty="0" smtClean="0"/>
              <a:t>Burst frequency varies, depending on the length of the vocal tract in front of the constriction.</a:t>
            </a:r>
          </a:p>
          <a:p>
            <a:pPr lvl="1">
              <a:lnSpc>
                <a:spcPct val="90000"/>
              </a:lnSpc>
            </a:pPr>
            <a:r>
              <a:rPr lang="en-US" altLang="zh-TW" sz="2000" dirty="0" smtClean="0"/>
              <a:t>1</a:t>
            </a:r>
            <a:r>
              <a:rPr lang="en-US" altLang="zh-TW" sz="2000" baseline="30000" dirty="0" smtClean="0"/>
              <a:t>st</a:t>
            </a:r>
            <a:r>
              <a:rPr lang="en-US" altLang="zh-TW" sz="2000" dirty="0" smtClean="0"/>
              <a:t> harmonic of the front tube (Cf. Johnson 2012: Ch. 6–8)</a:t>
            </a:r>
          </a:p>
          <a:p>
            <a:pPr lvl="1">
              <a:lnSpc>
                <a:spcPct val="90000"/>
              </a:lnSpc>
            </a:pPr>
            <a:r>
              <a:rPr lang="en-US" altLang="zh-TW" sz="2000" b="1" dirty="0" smtClean="0"/>
              <a:t>BL: </a:t>
            </a:r>
            <a:r>
              <a:rPr lang="en-US" altLang="zh-TW" sz="2000" dirty="0" smtClean="0"/>
              <a:t>500–1500 Hz; </a:t>
            </a:r>
            <a:r>
              <a:rPr lang="en-US" altLang="zh-TW" sz="2000" b="1" dirty="0" smtClean="0"/>
              <a:t>AL:</a:t>
            </a:r>
            <a:r>
              <a:rPr lang="en-US" altLang="zh-TW" sz="2000" dirty="0" smtClean="0"/>
              <a:t> 2500–4000 Hz; </a:t>
            </a:r>
            <a:r>
              <a:rPr lang="en-US" altLang="zh-TW" sz="2000" b="1" dirty="0" err="1" smtClean="0"/>
              <a:t>VL</a:t>
            </a:r>
            <a:r>
              <a:rPr lang="en-US" altLang="zh-TW" sz="2000" b="1" dirty="0" smtClean="0"/>
              <a:t>:</a:t>
            </a:r>
            <a:r>
              <a:rPr lang="en-US" altLang="zh-TW" sz="2000" dirty="0" smtClean="0"/>
              <a:t> 1500–2500 Hz</a:t>
            </a:r>
            <a:endParaRPr lang="zh-TW" altLang="en-US" sz="20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90</a:t>
            </a:fld>
            <a:endParaRPr lang="zh-TW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5"/>
          <a:stretch/>
        </p:blipFill>
        <p:spPr bwMode="auto">
          <a:xfrm>
            <a:off x="431448" y="3519012"/>
            <a:ext cx="8551140" cy="306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1691616" y="3699036"/>
            <a:ext cx="180024" cy="270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3977616" y="3803811"/>
            <a:ext cx="180024" cy="270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6396966" y="3765711"/>
            <a:ext cx="180024" cy="270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4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Plosives </a:t>
            </a:r>
            <a:r>
              <a:rPr lang="en-US" altLang="zh-TW" dirty="0" smtClean="0"/>
              <a:t>(2): formant transitions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err="1" smtClean="0"/>
              <a:t>F2</a:t>
            </a:r>
            <a:r>
              <a:rPr lang="en-US" altLang="zh-TW" sz="2200" dirty="0" smtClean="0"/>
              <a:t> and </a:t>
            </a:r>
            <a:r>
              <a:rPr lang="en-US" altLang="zh-TW" sz="2200" dirty="0" err="1" smtClean="0"/>
              <a:t>F3</a:t>
            </a:r>
            <a:r>
              <a:rPr lang="en-US" altLang="zh-TW" sz="2200" dirty="0" smtClean="0"/>
              <a:t> transitions vary according to place of articulation.</a:t>
            </a:r>
          </a:p>
          <a:p>
            <a:pPr lvl="1"/>
            <a:r>
              <a:rPr lang="en-US" altLang="zh-TW" sz="2000" dirty="0" smtClean="0"/>
              <a:t>Bilabial: both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and </a:t>
            </a:r>
            <a:r>
              <a:rPr lang="en-US" altLang="zh-TW" sz="2000" dirty="0" err="1" smtClean="0"/>
              <a:t>F3</a:t>
            </a:r>
            <a:r>
              <a:rPr lang="en-US" altLang="zh-TW" sz="2000" dirty="0" smtClean="0"/>
              <a:t> relatively low</a:t>
            </a:r>
          </a:p>
          <a:p>
            <a:pPr lvl="1"/>
            <a:r>
              <a:rPr lang="en-US" altLang="zh-TW" sz="2000" dirty="0" smtClean="0"/>
              <a:t>Alveolar: locus of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about 1700–1800 Hz</a:t>
            </a:r>
          </a:p>
          <a:p>
            <a:pPr lvl="1"/>
            <a:r>
              <a:rPr lang="en-US" altLang="zh-TW" sz="2000" dirty="0" smtClean="0"/>
              <a:t>Velar: high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locus; common </a:t>
            </a:r>
            <a:r>
              <a:rPr lang="en-US" altLang="zh-TW" sz="2000" dirty="0" err="1" smtClean="0"/>
              <a:t>F2</a:t>
            </a:r>
            <a:r>
              <a:rPr lang="en-US" altLang="zh-TW" sz="2000" dirty="0" smtClean="0"/>
              <a:t> &amp; </a:t>
            </a:r>
            <a:r>
              <a:rPr lang="en-US" altLang="zh-TW" sz="2000" dirty="0" err="1" smtClean="0"/>
              <a:t>F3</a:t>
            </a:r>
            <a:r>
              <a:rPr lang="en-US" altLang="zh-TW" sz="2000" dirty="0" smtClean="0"/>
              <a:t> origin (</a:t>
            </a:r>
            <a:r>
              <a:rPr lang="en-US" altLang="zh-TW" sz="2000" b="1" dirty="0" smtClean="0"/>
              <a:t>velar pinch</a:t>
            </a:r>
            <a:r>
              <a:rPr lang="en-US" altLang="zh-TW" sz="2000" dirty="0" smtClean="0"/>
              <a:t>) 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91</a:t>
            </a:fld>
            <a:endParaRPr lang="zh-TW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"/>
          <a:stretch/>
        </p:blipFill>
        <p:spPr bwMode="auto">
          <a:xfrm>
            <a:off x="341436" y="3176463"/>
            <a:ext cx="5940792" cy="329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64" y="3140778"/>
            <a:ext cx="2084025" cy="34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325600" y="651074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619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Plosives </a:t>
            </a:r>
            <a:r>
              <a:rPr lang="en-US" altLang="zh-TW" dirty="0" smtClean="0"/>
              <a:t>(3): </a:t>
            </a:r>
            <a:r>
              <a:rPr lang="en-US" altLang="zh-TW" dirty="0" err="1" smtClean="0"/>
              <a:t>VOT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92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61772" y="3146118"/>
            <a:ext cx="3420456" cy="540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b="1" dirty="0" err="1">
                <a:latin typeface="Cambria" panose="02040503050406030204" pitchFamily="18" charset="0"/>
                <a:ea typeface="Cambria Math" panose="02040503050406030204" pitchFamily="18" charset="0"/>
              </a:rPr>
              <a:t>VOT</a:t>
            </a:r>
            <a:r>
              <a:rPr lang="zh-TW" altLang="en-US" sz="2800" dirty="0">
                <a:latin typeface="Cambria" panose="02040503050406030204" pitchFamily="18" charset="0"/>
              </a:rPr>
              <a:t> </a:t>
            </a:r>
            <a:r>
              <a:rPr lang="en-US" altLang="zh-TW" sz="2800" dirty="0">
                <a:latin typeface="Cambria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zh-TW" altLang="en-US" sz="2800" dirty="0">
                <a:latin typeface="Cambria" panose="02040503050406030204" pitchFamily="18" charset="0"/>
              </a:rPr>
              <a:t> </a:t>
            </a:r>
            <a:r>
              <a:rPr lang="en-US" altLang="zh-TW" sz="2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altLang="zh-TW" sz="2800" b="1" baseline="-250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voicing</a:t>
            </a:r>
            <a:r>
              <a:rPr lang="zh-TW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zh-TW" sz="2800" dirty="0">
                <a:latin typeface="Cambria" panose="02040503050406030204" pitchFamily="18" charset="0"/>
                <a:ea typeface="Cambria Math" panose="02040503050406030204" pitchFamily="18" charset="0"/>
              </a:rPr>
              <a:t>−</a:t>
            </a:r>
            <a:r>
              <a:rPr lang="zh-TW" altLang="en-US" sz="2800" dirty="0">
                <a:latin typeface="Cambria" panose="02040503050406030204" pitchFamily="18" charset="0"/>
              </a:rPr>
              <a:t> </a:t>
            </a:r>
            <a:r>
              <a:rPr lang="en-US" altLang="zh-TW" sz="2800" b="1" i="1" dirty="0" err="1" smtClean="0">
                <a:solidFill>
                  <a:schemeClr val="accent5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altLang="zh-TW" sz="2800" b="1" baseline="-25000" dirty="0" err="1" smtClean="0">
                <a:solidFill>
                  <a:schemeClr val="accent5"/>
                </a:solidFill>
                <a:latin typeface="Cambria" panose="02040503050406030204" pitchFamily="18" charset="0"/>
              </a:rPr>
              <a:t>release</a:t>
            </a:r>
            <a:endParaRPr lang="en-US" altLang="zh-TW" sz="2800" b="1" baseline="-25000" dirty="0">
              <a:solidFill>
                <a:schemeClr val="accent5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78660" y="1358724"/>
            <a:ext cx="9901320" cy="1620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7"/>
          <p:cNvSpPr txBox="1">
            <a:spLocks/>
          </p:cNvSpPr>
          <p:nvPr/>
        </p:nvSpPr>
        <p:spPr>
          <a:xfrm>
            <a:off x="457200" y="1448736"/>
            <a:ext cx="8229600" cy="162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zh-TW" sz="3000" b="1" dirty="0" smtClean="0">
                <a:solidFill>
                  <a:srgbClr val="C00000"/>
                </a:solidFill>
              </a:rPr>
              <a:t>Voice onset time </a:t>
            </a:r>
            <a:r>
              <a:rPr lang="en-US" altLang="zh-TW" b="1" dirty="0" smtClean="0">
                <a:solidFill>
                  <a:srgbClr val="C00000"/>
                </a:solidFill>
              </a:rPr>
              <a:t>(</a:t>
            </a:r>
            <a:r>
              <a:rPr lang="en-US" altLang="zh-TW" b="1" dirty="0" err="1" smtClean="0">
                <a:solidFill>
                  <a:srgbClr val="C00000"/>
                </a:solidFill>
              </a:rPr>
              <a:t>VOT</a:t>
            </a:r>
            <a:r>
              <a:rPr lang="en-US" altLang="zh-TW" b="1" dirty="0" smtClean="0">
                <a:solidFill>
                  <a:srgbClr val="C00000"/>
                </a:solidFill>
              </a:rPr>
              <a:t>) </a:t>
            </a:r>
            <a:r>
              <a:rPr lang="en-US" altLang="zh-TW" sz="3000" dirty="0" smtClean="0"/>
              <a:t>is the time lapse between constriction release and the onset of vocal fold vibration.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405036"/>
              </p:ext>
            </p:extLst>
          </p:nvPr>
        </p:nvGraphicFramePr>
        <p:xfrm>
          <a:off x="341436" y="3939754"/>
          <a:ext cx="4140552" cy="1483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90372"/>
                <a:gridCol w="13501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Phonation type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Ref. </a:t>
                      </a:r>
                      <a:r>
                        <a:rPr lang="en-US" altLang="zh-TW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VOT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Voiced unaspirated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&lt; 0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Voiceless unaspirated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0–20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Voiceless aspirated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&gt; 30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4572000" y="3956225"/>
            <a:ext cx="3848568" cy="2353159"/>
            <a:chOff x="4572000" y="3956225"/>
            <a:chExt cx="3848568" cy="235315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7" t="5311" b="53785"/>
            <a:stretch/>
          </p:blipFill>
          <p:spPr bwMode="auto">
            <a:xfrm>
              <a:off x="4572000" y="3956225"/>
              <a:ext cx="3848568" cy="235315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6926717" y="5974590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6926717" y="4979238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7215865" y="597459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5100311" y="497923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6926717" y="5476914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070733" y="547691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4572000" y="6459370"/>
            <a:ext cx="3264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Henton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Ladefoged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Maddieson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 1992:</a:t>
            </a:r>
            <a:r>
              <a:rPr lang="zh-TW" alt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66)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Plosives </a:t>
            </a:r>
            <a:r>
              <a:rPr lang="en-US" altLang="zh-TW" dirty="0" smtClean="0"/>
              <a:t>(3): </a:t>
            </a:r>
            <a:r>
              <a:rPr lang="en-US" altLang="zh-TW" dirty="0" err="1" smtClean="0"/>
              <a:t>VOT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61772" y="3146118"/>
            <a:ext cx="3420456" cy="540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-378660" y="1358724"/>
            <a:ext cx="9901320" cy="1620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7"/>
          <p:cNvSpPr txBox="1">
            <a:spLocks/>
          </p:cNvSpPr>
          <p:nvPr/>
        </p:nvSpPr>
        <p:spPr>
          <a:xfrm>
            <a:off x="457200" y="1448736"/>
            <a:ext cx="8229600" cy="495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DejaVu Sans Condensed" panose="020B0606030804020204" pitchFamily="34" charset="0"/>
                <a:ea typeface="+mn-ea"/>
                <a:cs typeface="DejaVu Sans Condensed" panose="020B06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TW" altLang="en-US" sz="3000" b="1" dirty="0" smtClean="0">
                <a:solidFill>
                  <a:srgbClr val="C00000"/>
                </a:solidFill>
              </a:rPr>
              <a:t>帶聲起始時間 </a:t>
            </a:r>
            <a:r>
              <a:rPr lang="en-US" altLang="zh-TW" b="1" dirty="0" smtClean="0">
                <a:solidFill>
                  <a:srgbClr val="C00000"/>
                </a:solidFill>
              </a:rPr>
              <a:t>(voice onset time) </a:t>
            </a:r>
            <a:r>
              <a:rPr lang="zh-TW" altLang="en-US" sz="3000" dirty="0" smtClean="0"/>
              <a:t>為塞音除阻到帶聲開始產製之間的時間長度，用以區分有聲、無聲不送氣、無聲送氣三種不同發聲態的塞音。</a:t>
            </a:r>
            <a:endParaRPr lang="en-US" altLang="zh-TW" sz="3000" dirty="0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zh-TW" sz="3200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VOT</a:t>
            </a:r>
            <a:r>
              <a:rPr lang="zh-TW" altLang="en-US" sz="3200" dirty="0" smtClean="0">
                <a:latin typeface="Cambria" panose="02040503050406030204" pitchFamily="18" charset="0"/>
              </a:rPr>
              <a:t> </a:t>
            </a:r>
            <a:r>
              <a:rPr lang="en-US" altLang="zh-TW" sz="3200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zh-TW" altLang="en-US" sz="3200" dirty="0" smtClean="0">
                <a:latin typeface="Cambria" panose="02040503050406030204" pitchFamily="18" charset="0"/>
              </a:rPr>
              <a:t> </a:t>
            </a:r>
            <a:r>
              <a:rPr lang="en-US" altLang="zh-TW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zh-TW" altLang="en-US" sz="3200" b="1" baseline="-25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帶聲</a:t>
            </a:r>
            <a:r>
              <a:rPr lang="zh-TW" altLang="en-US" sz="3200" dirty="0" smtClean="0">
                <a:latin typeface="Cambria" panose="02040503050406030204" pitchFamily="18" charset="0"/>
              </a:rPr>
              <a:t> </a:t>
            </a:r>
            <a:r>
              <a:rPr lang="en-US" altLang="zh-TW" sz="3200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−</a:t>
            </a:r>
            <a:r>
              <a:rPr lang="zh-TW" altLang="en-US" sz="3200" dirty="0" smtClean="0">
                <a:latin typeface="Cambria" panose="02040503050406030204" pitchFamily="18" charset="0"/>
              </a:rPr>
              <a:t> </a:t>
            </a:r>
            <a:r>
              <a:rPr lang="en-US" altLang="zh-TW" sz="3200" b="1" i="1" dirty="0" smtClean="0">
                <a:solidFill>
                  <a:schemeClr val="accent5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zh-TW" altLang="en-US" sz="3200" b="1" baseline="-25000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除阻</a:t>
            </a:r>
            <a:endParaRPr lang="en-US" altLang="zh-TW" sz="3200" b="1" baseline="-25000" dirty="0" smtClean="0">
              <a:solidFill>
                <a:schemeClr val="accent5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394852"/>
              </p:ext>
            </p:extLst>
          </p:nvPr>
        </p:nvGraphicFramePr>
        <p:xfrm>
          <a:off x="791496" y="3939754"/>
          <a:ext cx="3510468" cy="1483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80264"/>
                <a:gridCol w="1530204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發聲態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VOT</a:t>
                      </a:r>
                      <a:r>
                        <a:rPr lang="en-US" altLang="zh-TW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zh-TW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參考值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有聲塞音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&lt; 0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無聲不送氣塞音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0–20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無聲送氣塞音</a:t>
                      </a: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&gt; 30 </a:t>
                      </a:r>
                      <a:r>
                        <a:rPr lang="en-US" altLang="zh-TW" dirty="0" err="1" smtClean="0"/>
                        <a:t>ms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4572000" y="3956225"/>
            <a:ext cx="3848568" cy="2353159"/>
            <a:chOff x="4572000" y="3956225"/>
            <a:chExt cx="3848568" cy="235315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7" t="5311" b="53785"/>
            <a:stretch/>
          </p:blipFill>
          <p:spPr bwMode="auto">
            <a:xfrm>
              <a:off x="4572000" y="3956225"/>
              <a:ext cx="3848568" cy="235315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6926717" y="5974590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6926717" y="4979238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7215865" y="597459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5100311" y="497923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6926717" y="5476914"/>
              <a:ext cx="144016" cy="1440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070733" y="547691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4572000" y="6459370"/>
            <a:ext cx="3264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Henton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Ladefoged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altLang="zh-TW" sz="1200" dirty="0" err="1" smtClean="0">
                <a:solidFill>
                  <a:schemeClr val="bg1">
                    <a:lumMod val="50000"/>
                  </a:schemeClr>
                </a:solidFill>
              </a:rPr>
              <a:t>Maddieson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 1992:</a:t>
            </a:r>
            <a:r>
              <a:rPr lang="zh-TW" alt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66)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Plosives (3): </a:t>
            </a:r>
            <a:r>
              <a:rPr lang="en-US" altLang="zh-TW" dirty="0" err="1" smtClean="0"/>
              <a:t>VOT</a:t>
            </a:r>
            <a:r>
              <a:rPr lang="en-US" altLang="zh-TW" dirty="0" smtClean="0"/>
              <a:t> (cont’d)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94</a:t>
            </a:fld>
            <a:endParaRPr lang="zh-TW" alt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" y="1268711"/>
            <a:ext cx="4410588" cy="523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r="30615"/>
          <a:stretch/>
        </p:blipFill>
        <p:spPr bwMode="auto">
          <a:xfrm>
            <a:off x="5607606" y="1268711"/>
            <a:ext cx="2069340" cy="544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59091" y="6510744"/>
            <a:ext cx="458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&amp; Johnson (2011); </a:t>
            </a:r>
            <a:r>
              <a:rPr lang="en-US" altLang="zh-TW" sz="1600" dirty="0" err="1" smtClean="0"/>
              <a:t>Ladefoged</a:t>
            </a:r>
            <a:r>
              <a:rPr lang="en-US" altLang="zh-TW" sz="1600" dirty="0" smtClean="0"/>
              <a:t> (2003)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298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Plosives (4): voice bar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95</a:t>
            </a:fld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2" y="1178700"/>
            <a:ext cx="8821176" cy="24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70011" y="3338988"/>
            <a:ext cx="8872575" cy="16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" y="4869192"/>
            <a:ext cx="8684036" cy="18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2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Affricates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200" dirty="0" smtClean="0"/>
              <a:t>An affricate waveform shows a release burst followed by a frication.</a:t>
            </a:r>
          </a:p>
          <a:p>
            <a:r>
              <a:rPr lang="en-US" altLang="zh-TW" sz="2200" dirty="0" smtClean="0"/>
              <a:t>Frication amplitude rise-time</a:t>
            </a:r>
            <a:endParaRPr lang="zh-TW" altLang="en-US" sz="22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96</a:t>
            </a:fld>
            <a:endParaRPr lang="zh-TW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40" y="98556"/>
            <a:ext cx="3979065" cy="67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4" y="800950"/>
            <a:ext cx="3843815" cy="6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8" y="2978940"/>
            <a:ext cx="2602211" cy="343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44" y="4852988"/>
            <a:ext cx="1770161" cy="177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44" y="3300888"/>
            <a:ext cx="1819388" cy="171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75" y="2348857"/>
            <a:ext cx="2601542" cy="29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027819" y="6510744"/>
            <a:ext cx="4128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(2012); Ashby &amp; </a:t>
            </a:r>
            <a:r>
              <a:rPr lang="en-US" altLang="zh-TW" sz="1600" dirty="0" err="1" smtClean="0"/>
              <a:t>Maidment</a:t>
            </a:r>
            <a:r>
              <a:rPr lang="en-US" altLang="zh-TW" sz="1600" dirty="0" smtClean="0"/>
              <a:t> (2005)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29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Nasal stops</a:t>
            </a:r>
            <a:r>
              <a:rPr lang="zh-TW" altLang="en-US" dirty="0" smtClean="0"/>
              <a:t> </a:t>
            </a:r>
            <a:r>
              <a:rPr lang="en-US" altLang="zh-TW" dirty="0" smtClean="0"/>
              <a:t>(1):</a:t>
            </a:r>
            <a:r>
              <a:rPr lang="zh-TW" altLang="en-US" dirty="0" smtClean="0"/>
              <a:t> </a:t>
            </a:r>
            <a:r>
              <a:rPr lang="en-US" altLang="zh-TW" dirty="0" smtClean="0"/>
              <a:t>nasal formants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97</a:t>
            </a:fld>
            <a:endParaRPr lang="zh-TW" altLang="en-U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" y="1538748"/>
            <a:ext cx="9001200" cy="46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Nasal stops (2) anti-formants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 smtClean="0"/>
              <a:t>Resonant frequencies near the resonances</a:t>
            </a:r>
            <a:br>
              <a:rPr lang="en-US" altLang="zh-TW" sz="2000" dirty="0" smtClean="0"/>
            </a:br>
            <a:r>
              <a:rPr lang="en-US" altLang="zh-TW" sz="2000" dirty="0" smtClean="0"/>
              <a:t>of the side branch (oral) are removed </a:t>
            </a:r>
            <a:br>
              <a:rPr lang="en-US" altLang="zh-TW" sz="2000" dirty="0" smtClean="0"/>
            </a:br>
            <a:r>
              <a:rPr lang="en-US" altLang="zh-TW" sz="2000" dirty="0" smtClean="0"/>
              <a:t>(subtracted) from the output spectrum.</a:t>
            </a:r>
            <a:endParaRPr lang="zh-TW" altLang="en-US" sz="20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98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44" y="2798916"/>
            <a:ext cx="2910364" cy="376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3" y="2691760"/>
            <a:ext cx="2876074" cy="38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2" y="2674615"/>
            <a:ext cx="2910364" cy="388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80" y="1259059"/>
            <a:ext cx="2902271" cy="153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單箭頭接點 10"/>
          <p:cNvCxnSpPr/>
          <p:nvPr/>
        </p:nvCxnSpPr>
        <p:spPr>
          <a:xfrm>
            <a:off x="707643" y="2438868"/>
            <a:ext cx="0" cy="540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4089018" y="2570308"/>
            <a:ext cx="0" cy="540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561516" y="6510744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Johnson (2012)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182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8616"/>
            <a:ext cx="3304692" cy="810108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Nasal stops (2) anti-formants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Phonetics: the sounds of language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63E9-788F-47E1-8483-66C40E435A3E}" type="slidenum">
              <a:rPr lang="zh-TW" altLang="en-US" smtClean="0"/>
              <a:t>99</a:t>
            </a:fld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16" y="98556"/>
            <a:ext cx="4410588" cy="663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41436" y="6129360"/>
            <a:ext cx="2445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 smtClean="0"/>
              <a:t>Reetz</a:t>
            </a:r>
            <a:r>
              <a:rPr lang="en-US" altLang="zh-TW" sz="1600" dirty="0" smtClean="0"/>
              <a:t> &amp; </a:t>
            </a:r>
            <a:r>
              <a:rPr lang="en-US" altLang="zh-TW" sz="1600" dirty="0" err="1" smtClean="0"/>
              <a:t>Jongman</a:t>
            </a:r>
            <a:r>
              <a:rPr lang="en-US" altLang="zh-TW" sz="1600" dirty="0" smtClean="0"/>
              <a:t> (2009)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088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C00000"/>
      </a:accent1>
      <a:accent2>
        <a:srgbClr val="DE6400"/>
      </a:accent2>
      <a:accent3>
        <a:srgbClr val="D09E00"/>
      </a:accent3>
      <a:accent4>
        <a:srgbClr val="58B000"/>
      </a:accent4>
      <a:accent5>
        <a:srgbClr val="005BD3"/>
      </a:accent5>
      <a:accent6>
        <a:srgbClr val="68007F"/>
      </a:accent6>
      <a:hlink>
        <a:srgbClr val="17BBFD"/>
      </a:hlink>
      <a:folHlink>
        <a:srgbClr val="FF79C2"/>
      </a:folHlink>
    </a:clrScheme>
    <a:fontScheme name="自訂 10">
      <a:majorFont>
        <a:latin typeface="DejaVu Sans Condensed"/>
        <a:ea typeface="微軟正黑體"/>
        <a:cs typeface=""/>
      </a:majorFont>
      <a:minorFont>
        <a:latin typeface="DejaVu Sans Condensed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4644</TotalTime>
  <Words>5220</Words>
  <Application>Microsoft Office PowerPoint</Application>
  <PresentationFormat>如螢幕大小 (4:3)</PresentationFormat>
  <Paragraphs>1014</Paragraphs>
  <Slides>102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16" baseType="lpstr">
      <vt:lpstr>Arial</vt:lpstr>
      <vt:lpstr>新細明體</vt:lpstr>
      <vt:lpstr>微軟正黑體</vt:lpstr>
      <vt:lpstr>Times New Roman</vt:lpstr>
      <vt:lpstr>Cambria</vt:lpstr>
      <vt:lpstr>Wingdings</vt:lpstr>
      <vt:lpstr>Cambria Math</vt:lpstr>
      <vt:lpstr>DejaVu Serif Condensed</vt:lpstr>
      <vt:lpstr>Calibri</vt:lpstr>
      <vt:lpstr>DejaVu Sans Condensed</vt:lpstr>
      <vt:lpstr>Palatino Linotype</vt:lpstr>
      <vt:lpstr>DejaVu Sans</vt:lpstr>
      <vt:lpstr>DejaVu Serif</vt:lpstr>
      <vt:lpstr>Office 佈景主題</vt:lpstr>
      <vt:lpstr>Phonetics the sounds of language</vt:lpstr>
      <vt:lpstr>Outline</vt:lpstr>
      <vt:lpstr>0. Acoustic phonetics: an overview</vt:lpstr>
      <vt:lpstr>The Speech Chain</vt:lpstr>
      <vt:lpstr>Approaches to phonetics</vt:lpstr>
      <vt:lpstr>Acoustic phonetics (1/2)</vt:lpstr>
      <vt:lpstr>Acoustic phonetics (2/2)</vt:lpstr>
      <vt:lpstr>What have we learned so far?</vt:lpstr>
      <vt:lpstr>Resources</vt:lpstr>
      <vt:lpstr>Khan Academy: Sound [in English]</vt:lpstr>
      <vt:lpstr>The Virtual Linguistics Campus</vt:lpstr>
      <vt:lpstr>https://www.acs.psu.edu/drussell/demos.html</vt:lpstr>
      <vt:lpstr>均一教育平台：波動與聲音 [國中理化]</vt:lpstr>
      <vt:lpstr>均一教育平台：波動 [高三選修物理]</vt:lpstr>
      <vt:lpstr>PowerPoint 簡報</vt:lpstr>
      <vt:lpstr>Let us begin!: I. Basic Acoustics</vt:lpstr>
      <vt:lpstr>Sound</vt:lpstr>
      <vt:lpstr>Transverse vs. longitudinal waves</vt:lpstr>
      <vt:lpstr>Representing a longitudinal wave</vt:lpstr>
      <vt:lpstr>Representing a longitudinal wave</vt:lpstr>
      <vt:lpstr>Waves: basic properties (1)</vt:lpstr>
      <vt:lpstr>Waves: basic properties (2)</vt:lpstr>
      <vt:lpstr>Waves: basic properties (3)</vt:lpstr>
      <vt:lpstr>Exercise 6.2</vt:lpstr>
      <vt:lpstr>Exercise 6.2</vt:lpstr>
      <vt:lpstr>Sine waves as functions</vt:lpstr>
      <vt:lpstr>Generating sine waves with Praat</vt:lpstr>
      <vt:lpstr>What I don’t cover here . . .</vt:lpstr>
      <vt:lpstr>I. Basic Acoustics</vt:lpstr>
      <vt:lpstr>Periodic vs. aperiodic waves</vt:lpstr>
      <vt:lpstr>   (White) Noise vs. transient</vt:lpstr>
      <vt:lpstr>Simple vs. complex periodic wave</vt:lpstr>
      <vt:lpstr>Fourier transform</vt:lpstr>
      <vt:lpstr>Fundamental frequency</vt:lpstr>
      <vt:lpstr>Exercise 6.4</vt:lpstr>
      <vt:lpstr>Exercise 6.4</vt:lpstr>
      <vt:lpstr>Exercise 6.10</vt:lpstr>
      <vt:lpstr>Acoustic vs. auditory properties</vt:lpstr>
      <vt:lpstr>Basic audition (hearing)</vt:lpstr>
      <vt:lpstr>Phonetics the sounds of language</vt:lpstr>
      <vt:lpstr>Outline</vt:lpstr>
      <vt:lpstr>“Visible” sounds</vt:lpstr>
      <vt:lpstr>A waterfall display</vt:lpstr>
      <vt:lpstr>Bandwidth of spectrum/spectrogram</vt:lpstr>
      <vt:lpstr>I. Basic Acoustics</vt:lpstr>
      <vt:lpstr>Standing waves 駐波</vt:lpstr>
      <vt:lpstr>Standing waves 駐波</vt:lpstr>
      <vt:lpstr>Modes of vibration</vt:lpstr>
      <vt:lpstr>Modes of vibration</vt:lpstr>
      <vt:lpstr>What did we see in the video?</vt:lpstr>
      <vt:lpstr>與振動頻率同　地震「共振」破壞力加倍</vt:lpstr>
      <vt:lpstr>F0 and harmonics</vt:lpstr>
      <vt:lpstr>The glottal tone</vt:lpstr>
      <vt:lpstr>Resonance as a filter</vt:lpstr>
      <vt:lpstr>Vowel formants: a first impression</vt:lpstr>
      <vt:lpstr>Exercises 6.7–6.8</vt:lpstr>
      <vt:lpstr>II. Three acoustic models</vt:lpstr>
      <vt:lpstr>Three acoustic models</vt:lpstr>
      <vt:lpstr>Source-Filter Theory</vt:lpstr>
      <vt:lpstr>Source-Filter Theory (cont.)</vt:lpstr>
      <vt:lpstr>PowerPoint 簡報</vt:lpstr>
      <vt:lpstr>Radiation at the lips and nostrils</vt:lpstr>
      <vt:lpstr>More on lip/nose radiation</vt:lpstr>
      <vt:lpstr>Standing waves 駐波</vt:lpstr>
      <vt:lpstr>One-Tube Model 單節管模型</vt:lpstr>
      <vt:lpstr>單節管模型</vt:lpstr>
      <vt:lpstr>Exercise 6.5–6.6</vt:lpstr>
      <vt:lpstr>Exercise 6.5–6.6</vt:lpstr>
      <vt:lpstr>Experiment with a bottle</vt:lpstr>
      <vt:lpstr>Complex tube models</vt:lpstr>
      <vt:lpstr>Phase difference</vt:lpstr>
      <vt:lpstr>壓力波與位移波的相位差</vt:lpstr>
      <vt:lpstr>Perturbation Theory 擾動理論</vt:lpstr>
      <vt:lpstr>擾動理論 Perturbation Theory</vt:lpstr>
      <vt:lpstr>Prediction of Perturbation Theory</vt:lpstr>
      <vt:lpstr>擾動理論預測的共振峰頻率</vt:lpstr>
      <vt:lpstr>Exercise 6.9</vt:lpstr>
      <vt:lpstr>III. Acoustic properties of      vowels &amp; consonants</vt:lpstr>
      <vt:lpstr>Vowels</vt:lpstr>
      <vt:lpstr>Formants of monophthongs</vt:lpstr>
      <vt:lpstr>PowerPoint 簡報</vt:lpstr>
      <vt:lpstr>Lip rounding lowers F2 &amp; F3</vt:lpstr>
      <vt:lpstr>Formant patterns of diphthongs</vt:lpstr>
      <vt:lpstr>Central approximants</vt:lpstr>
      <vt:lpstr>A quick reference of acoustic cues</vt:lpstr>
      <vt:lpstr>Three types of turbulence</vt:lpstr>
      <vt:lpstr>Fricatives (1): noise frequency</vt:lpstr>
      <vt:lpstr>Fricatives (2): manner [sibilant]</vt:lpstr>
      <vt:lpstr>Fricatives (3): voicing</vt:lpstr>
      <vt:lpstr>Plosives (1): release bursts</vt:lpstr>
      <vt:lpstr>Plosives (2): formant transitions</vt:lpstr>
      <vt:lpstr>Plosives (3): VOT</vt:lpstr>
      <vt:lpstr>Plosives (3): VOT</vt:lpstr>
      <vt:lpstr>Plosives (3): VOT (cont’d)</vt:lpstr>
      <vt:lpstr>Plosives (4): voice bar</vt:lpstr>
      <vt:lpstr>Affricates</vt:lpstr>
      <vt:lpstr>Nasal stops (1): nasal formants</vt:lpstr>
      <vt:lpstr>Nasal stops (2) anti-formants</vt:lpstr>
      <vt:lpstr>Nasal stops (2) anti-formants</vt:lpstr>
      <vt:lpstr>Lateral approximants</vt:lpstr>
      <vt:lpstr>Nasalized vowels</vt:lpstr>
      <vt:lpstr>References and suggested readings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RogerLiu</dc:creator>
  <cp:lastModifiedBy>RogerLiu</cp:lastModifiedBy>
  <cp:revision>433</cp:revision>
  <dcterms:created xsi:type="dcterms:W3CDTF">2018-09-07T13:42:45Z</dcterms:created>
  <dcterms:modified xsi:type="dcterms:W3CDTF">2020-03-07T03:05:51Z</dcterms:modified>
</cp:coreProperties>
</file>