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57" r:id="rId4"/>
    <p:sldId id="258" r:id="rId5"/>
    <p:sldId id="259" r:id="rId6"/>
    <p:sldId id="283" r:id="rId7"/>
    <p:sldId id="281" r:id="rId8"/>
    <p:sldId id="260" r:id="rId9"/>
    <p:sldId id="284" r:id="rId10"/>
    <p:sldId id="261" r:id="rId11"/>
    <p:sldId id="285" r:id="rId12"/>
    <p:sldId id="262" r:id="rId13"/>
    <p:sldId id="263" r:id="rId14"/>
    <p:sldId id="276" r:id="rId15"/>
    <p:sldId id="277" r:id="rId16"/>
    <p:sldId id="273" r:id="rId17"/>
    <p:sldId id="274" r:id="rId18"/>
    <p:sldId id="275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7" name="橢圓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8" name="橢圓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1" name="橢圓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22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2DDA4-46B6-45ED-BDD8-232515F77280}" type="datetimeFigureOut">
              <a:rPr lang="zh-TW" altLang="en-US"/>
              <a:pPr>
                <a:defRPr/>
              </a:pPr>
              <a:t>11/9/25</a:t>
            </a:fld>
            <a:endParaRPr lang="zh-TW" altLang="en-US"/>
          </a:p>
        </p:txBody>
      </p:sp>
      <p:sp>
        <p:nvSpPr>
          <p:cNvPr id="23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4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37814-D28A-4305-9F9B-371573CE7BC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6DCE2-EA4F-4082-B08B-48E47E64FDF8}" type="datetimeFigureOut">
              <a:rPr lang="zh-TW" altLang="en-US"/>
              <a:pPr>
                <a:defRPr/>
              </a:pPr>
              <a:t>11/9/25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9FD01-6F0C-4795-A7A1-538F8D744CC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D5DE5-4A25-4FE2-9BD6-45BE4F37068E}" type="datetimeFigureOut">
              <a:rPr lang="zh-TW" altLang="en-US"/>
              <a:pPr>
                <a:defRPr/>
              </a:pPr>
              <a:t>11/9/25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28881-FF3B-429A-B7B0-EE74B2221E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1A48ADE-8FEA-4263-A30E-2F0727271FED}" type="datetimeFigureOut">
              <a:rPr lang="zh-TW" altLang="en-US"/>
              <a:pPr>
                <a:defRPr/>
              </a:pPr>
              <a:t>11/9/25</a:t>
            </a:fld>
            <a:endParaRPr lang="zh-TW" altLang="en-US"/>
          </a:p>
        </p:txBody>
      </p:sp>
      <p:sp>
        <p:nvSpPr>
          <p:cNvPr id="5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1E8691-676E-4CE4-BAB9-06BB085FE51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4" name="橢圓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5" name="橢圓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6" name="橢圓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7" name="橢圓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8" name="橢圓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9D780-24AC-4F9C-89C1-19DED82099D2}" type="datetimeFigureOut">
              <a:rPr lang="zh-TW" altLang="en-US"/>
              <a:pPr>
                <a:defRPr/>
              </a:pPr>
              <a:t>11/9/25</a:t>
            </a:fld>
            <a:endParaRPr lang="zh-TW" altLang="en-US"/>
          </a:p>
        </p:txBody>
      </p:sp>
      <p:sp>
        <p:nvSpPr>
          <p:cNvPr id="21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2B5D8-7D1C-45B4-A273-02955A5387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8AF12-8D10-4ADF-9B2D-3089FB40706C}" type="datetimeFigureOut">
              <a:rPr lang="zh-TW" altLang="en-US"/>
              <a:pPr>
                <a:defRPr/>
              </a:pPr>
              <a:t>11/9/25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E0D68-EF9E-4254-A63F-F9FBD0AAC73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5ECBA-570A-49AA-B0FB-28884CDCB405}" type="datetimeFigureOut">
              <a:rPr lang="zh-TW" altLang="en-US"/>
              <a:pPr>
                <a:defRPr/>
              </a:pPr>
              <a:t>11/9/25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AD590-8277-474A-BB55-37285F27E75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9DCCED4-F9DE-4319-8B30-A4BEEF3A8453}" type="datetimeFigureOut">
              <a:rPr lang="zh-TW" altLang="en-US"/>
              <a:pPr>
                <a:defRPr/>
              </a:pPr>
              <a:t>11/9/25</a:t>
            </a:fld>
            <a:endParaRPr lang="zh-TW" altLang="en-US"/>
          </a:p>
        </p:txBody>
      </p:sp>
      <p:sp>
        <p:nvSpPr>
          <p:cNvPr id="4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3E7259-6328-4E9A-983D-FB4CCB9FB91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15874-2B6E-489A-9E43-7B4A957EF791}" type="datetimeFigureOut">
              <a:rPr lang="zh-TW" altLang="en-US"/>
              <a:pPr>
                <a:defRPr/>
              </a:pPr>
              <a:t>11/9/25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48735-0C94-46DB-B085-0ABC81F7E3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6" name="直線接點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E0350B-2043-4871-8FA5-B69A15F798BF}" type="datetimeFigureOut">
              <a:rPr lang="zh-TW" altLang="en-US"/>
              <a:pPr>
                <a:defRPr/>
              </a:pPr>
              <a:t>11/9/25</a:t>
            </a:fld>
            <a:endParaRPr lang="zh-TW" altLang="en-US"/>
          </a:p>
        </p:txBody>
      </p:sp>
      <p:sp>
        <p:nvSpPr>
          <p:cNvPr id="13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16D5F34-1C19-4BCD-9DC9-5C4AC6EE0D0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頁尾版面配置區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54B8DD-8202-417A-A9A9-3BFFE2D27CE5}" type="datetimeFigureOut">
              <a:rPr lang="zh-TW" altLang="en-US"/>
              <a:pPr>
                <a:defRPr/>
              </a:pPr>
              <a:t>11/9/25</a:t>
            </a:fld>
            <a:endParaRPr lang="zh-TW" altLang="en-US"/>
          </a:p>
        </p:txBody>
      </p:sp>
      <p:sp>
        <p:nvSpPr>
          <p:cNvPr id="13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4E50C6-302D-445F-84E6-9A7067E917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28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0D35807-14EE-466B-99B2-F2C570369024}" type="datetimeFigureOut">
              <a:rPr lang="zh-TW" altLang="en-US"/>
              <a:pPr>
                <a:defRPr/>
              </a:pPr>
              <a:t>11/9/25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C14C1C6-C869-4C34-A8D6-15147836394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84" r:id="rId4"/>
    <p:sldLayoutId id="2147483685" r:id="rId5"/>
    <p:sldLayoutId id="2147483692" r:id="rId6"/>
    <p:sldLayoutId id="2147483686" r:id="rId7"/>
    <p:sldLayoutId id="2147483693" r:id="rId8"/>
    <p:sldLayoutId id="2147483694" r:id="rId9"/>
    <p:sldLayoutId id="2147483687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286000" y="3124200"/>
            <a:ext cx="6172200" cy="18938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600" b="1" cap="none" dirty="0" smtClean="0">
                <a:solidFill>
                  <a:schemeClr val="tx1"/>
                </a:solidFill>
                <a:latin typeface="Times New Roman" pitchFamily="18" charset="0"/>
              </a:rPr>
              <a:t>道德推理</a:t>
            </a:r>
            <a:r>
              <a:rPr lang="en-US" altLang="zh-TW" sz="3600" b="1" cap="none" dirty="0" smtClean="0">
                <a:solidFill>
                  <a:schemeClr val="tx1"/>
                </a:solidFill>
                <a:latin typeface="Times New Roman" pitchFamily="18" charset="0"/>
              </a:rPr>
              <a:t>(Moral Reasoning)</a:t>
            </a:r>
            <a:br>
              <a:rPr lang="en-US" altLang="zh-TW" sz="3600" b="1" cap="none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zh-TW" altLang="en-US" sz="2000" b="1" cap="none" dirty="0" smtClean="0">
                <a:solidFill>
                  <a:schemeClr val="tx1"/>
                </a:solidFill>
                <a:latin typeface="Times New Roman" pitchFamily="18" charset="0"/>
              </a:rPr>
              <a:t>課程網站：</a:t>
            </a:r>
            <a:r>
              <a:rPr lang="en-US" altLang="zh-TW" sz="2000" b="1" cap="none" dirty="0" smtClean="0">
                <a:solidFill>
                  <a:schemeClr val="tx1"/>
                </a:solidFill>
                <a:latin typeface="Times New Roman" pitchFamily="18" charset="0"/>
              </a:rPr>
              <a:t>https://</a:t>
            </a:r>
            <a:r>
              <a:rPr lang="en-US" altLang="zh-TW" sz="2000" b="1" cap="none" dirty="0" err="1" smtClean="0">
                <a:solidFill>
                  <a:schemeClr val="tx1"/>
                </a:solidFill>
                <a:latin typeface="Times New Roman" pitchFamily="18" charset="0"/>
              </a:rPr>
              <a:t>ceiba.ntu.edu.tw</a:t>
            </a:r>
            <a:r>
              <a:rPr lang="en-US" altLang="zh-TW" sz="2000" b="1" cap="none" dirty="0" smtClean="0">
                <a:solidFill>
                  <a:schemeClr val="tx1"/>
                </a:solidFill>
                <a:latin typeface="Times New Roman" pitchFamily="18" charset="0"/>
              </a:rPr>
              <a:t>/1001moralreasoning</a:t>
            </a:r>
            <a:endParaRPr lang="en-US" altLang="zh-TW" sz="2000" b="1" cap="none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TW" altLang="en-US" sz="2800" b="1" smtClean="0">
                <a:solidFill>
                  <a:schemeClr val="tx2"/>
                </a:solidFill>
                <a:latin typeface="Times New Roman" pitchFamily="18" charset="0"/>
              </a:rPr>
              <a:t>第三</a:t>
            </a:r>
            <a:r>
              <a:rPr lang="zh-TW" altLang="zh-TW" sz="2800" b="1" smtClean="0">
                <a:solidFill>
                  <a:schemeClr val="tx2"/>
                </a:solidFill>
                <a:latin typeface="Times New Roman" pitchFamily="18" charset="0"/>
              </a:rPr>
              <a:t>、</a:t>
            </a:r>
            <a:r>
              <a:rPr lang="zh-TW" altLang="en-US" sz="2800" b="1" smtClean="0">
                <a:solidFill>
                  <a:schemeClr val="tx2"/>
                </a:solidFill>
                <a:latin typeface="Times New Roman" pitchFamily="18" charset="0"/>
              </a:rPr>
              <a:t>四講：</a:t>
            </a:r>
            <a:r>
              <a:rPr lang="en-US" altLang="zh-TW" sz="2800" b="1" smtClean="0">
                <a:solidFill>
                  <a:schemeClr val="tx2"/>
                </a:solidFill>
                <a:latin typeface="Times New Roman" pitchFamily="18" charset="0"/>
              </a:rPr>
              <a:t>John Stuart Mill, “Utilitarianism”</a:t>
            </a:r>
            <a:r>
              <a:rPr lang="en-US" altLang="zh-TW" sz="280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282154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800" b="1" cap="none" dirty="0" smtClean="0"/>
              <a:t>三、彌勒回應效益主義可能的批評</a:t>
            </a:r>
          </a:p>
        </p:txBody>
      </p:sp>
      <p:sp>
        <p:nvSpPr>
          <p:cNvPr id="14339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7571184" cy="4773017"/>
          </a:xfrm>
        </p:spPr>
        <p:txBody>
          <a:bodyPr/>
          <a:lstStyle/>
          <a:p>
            <a:pPr marL="893763" indent="-893763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b="1" dirty="0" smtClean="0">
                <a:latin typeface="Times New Roman" pitchFamily="18" charset="0"/>
              </a:rPr>
              <a:t>（二）對人性的要求過高：</a:t>
            </a:r>
            <a:endParaRPr lang="en-US" altLang="zh-TW" sz="2800" b="1" dirty="0" smtClean="0">
              <a:latin typeface="Times New Roman" pitchFamily="18" charset="0"/>
            </a:endParaRPr>
          </a:p>
          <a:p>
            <a:pPr marL="893763" indent="-893763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１．批評：效益主義會要求公正無私，不論對待自己或他人，必須愛人如愛己，這個要求太高，很少人是以這樣的動機過日子</a:t>
            </a:r>
            <a:r>
              <a:rPr lang="zh-TW" altLang="en-US" sz="2600" dirty="0" smtClean="0">
                <a:latin typeface="Times New Roman" pitchFamily="18" charset="0"/>
              </a:rPr>
              <a:t>。</a:t>
            </a:r>
            <a:endParaRPr lang="en-US" altLang="zh-TW" sz="2600" dirty="0" smtClean="0">
              <a:latin typeface="Times New Roman" pitchFamily="18" charset="0"/>
            </a:endParaRPr>
          </a:p>
        </p:txBody>
      </p:sp>
      <p:pic>
        <p:nvPicPr>
          <p:cNvPr id="2" name="圖片 1" descr="ap_20090505071335643.jp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429000"/>
            <a:ext cx="3691880" cy="297401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b="1" cap="none" dirty="0"/>
              <a:t>三、彌勒回應效益主義可能的批評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93763" indent="-893763" eaLnBrk="1" hangingPunct="1">
              <a:lnSpc>
                <a:spcPct val="90000"/>
              </a:lnSpc>
              <a:buNone/>
            </a:pPr>
            <a:r>
              <a:rPr lang="zh-TW" altLang="en-US" sz="2600" dirty="0">
                <a:latin typeface="Times New Roman" pitchFamily="18" charset="0"/>
              </a:rPr>
              <a:t>　２．彌勒的回應：</a:t>
            </a:r>
            <a:endParaRPr lang="en-US" altLang="zh-TW" sz="2600" dirty="0">
              <a:latin typeface="Times New Roman" pitchFamily="18" charset="0"/>
            </a:endParaRPr>
          </a:p>
          <a:p>
            <a:pPr marL="1338263" indent="-1338263" algn="just" eaLnBrk="1" hangingPunct="1">
              <a:lnSpc>
                <a:spcPct val="90000"/>
              </a:lnSpc>
              <a:buNone/>
            </a:pPr>
            <a:r>
              <a:rPr lang="zh-TW" altLang="en-US" sz="2600" dirty="0">
                <a:latin typeface="Times New Roman" pitchFamily="18" charset="0"/>
              </a:rPr>
              <a:t>　（１）倫理學要求我們應該做什麼，並不要求行為的動機</a:t>
            </a:r>
            <a:r>
              <a:rPr lang="en-US" altLang="zh-TW" sz="2600" dirty="0">
                <a:latin typeface="Times New Roman" pitchFamily="18" charset="0"/>
              </a:rPr>
              <a:t>(motive)</a:t>
            </a:r>
            <a:r>
              <a:rPr lang="zh-TW" altLang="en-US" sz="2600" dirty="0">
                <a:latin typeface="Times New Roman" pitchFamily="18" charset="0"/>
              </a:rPr>
              <a:t>，所以一個人即使心不甘情不願地幫助別人，所做的行為仍然合乎道德要求。所以動機和意圖</a:t>
            </a:r>
            <a:r>
              <a:rPr lang="en-US" altLang="zh-TW" sz="2600" dirty="0">
                <a:latin typeface="Times New Roman" pitchFamily="18" charset="0"/>
              </a:rPr>
              <a:t>(intention)</a:t>
            </a:r>
            <a:r>
              <a:rPr lang="zh-TW" altLang="en-US" sz="2600" dirty="0">
                <a:latin typeface="Times New Roman" pitchFamily="18" charset="0"/>
              </a:rPr>
              <a:t>不同。</a:t>
            </a:r>
            <a:endParaRPr lang="en-US" altLang="zh-TW" sz="2600" dirty="0">
              <a:latin typeface="Times New Roman" pitchFamily="18" charset="0"/>
            </a:endParaRPr>
          </a:p>
          <a:p>
            <a:pPr marL="1338263" indent="-1338263" algn="just" eaLnBrk="1" hangingPunct="1">
              <a:lnSpc>
                <a:spcPct val="90000"/>
              </a:lnSpc>
              <a:buNone/>
            </a:pPr>
            <a:r>
              <a:rPr lang="zh-TW" altLang="en-US" sz="2600" dirty="0">
                <a:latin typeface="Times New Roman" pitchFamily="18" charset="0"/>
              </a:rPr>
              <a:t>　（２）在日常生活中，人們大部分的行為間接合乎效益主義</a:t>
            </a:r>
            <a:r>
              <a:rPr lang="zh-TW" altLang="en-US" sz="2600" dirty="0" smtClean="0">
                <a:latin typeface="Times New Roman" pitchFamily="18" charset="0"/>
              </a:rPr>
              <a:t>。</a:t>
            </a:r>
            <a:endParaRPr lang="en-US" altLang="zh-TW" sz="2600" dirty="0" smtClean="0">
              <a:latin typeface="Times New Roman" pitchFamily="18" charset="0"/>
            </a:endParaRPr>
          </a:p>
          <a:p>
            <a:pPr marL="893763" indent="-893763" eaLnBrk="1" hangingPunct="1">
              <a:lnSpc>
                <a:spcPct val="90000"/>
              </a:lnSpc>
              <a:buNone/>
            </a:pPr>
            <a:endParaRPr lang="en-US" altLang="zh-TW" sz="2600" dirty="0">
              <a:latin typeface="Times New Roman" pitchFamily="18" charset="0"/>
            </a:endParaRPr>
          </a:p>
          <a:p>
            <a:pPr marL="893763" indent="-893763" eaLnBrk="1" hangingPunct="1">
              <a:lnSpc>
                <a:spcPct val="90000"/>
              </a:lnSpc>
              <a:buNone/>
            </a:pPr>
            <a:r>
              <a:rPr lang="zh-TW" altLang="en-US" sz="2600" dirty="0">
                <a:latin typeface="Times New Roman" pitchFamily="18" charset="0"/>
              </a:rPr>
              <a:t>　３．善良動機卻造成惡果或邪惡動機造成善果，這樣的行為如何評價</a:t>
            </a:r>
            <a:r>
              <a:rPr lang="zh-TW" altLang="en-US" sz="2600" dirty="0" smtClean="0">
                <a:latin typeface="Times New Roman" pitchFamily="18" charset="0"/>
              </a:rPr>
              <a:t>？</a:t>
            </a:r>
            <a:endParaRPr lang="zh-TW" altLang="en-US" sz="26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849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800" b="1" cap="none" smtClean="0"/>
              <a:t>三、彌勒回應效益主義可能的批評</a:t>
            </a:r>
          </a:p>
        </p:txBody>
      </p:sp>
      <p:sp>
        <p:nvSpPr>
          <p:cNvPr id="1536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893763" indent="-893763" eaLnBrk="1" hangingPunct="1">
              <a:buFont typeface="Wingdings" pitchFamily="2" charset="2"/>
              <a:buNone/>
            </a:pPr>
            <a:r>
              <a:rPr lang="zh-TW" altLang="en-US" sz="2800" b="1" dirty="0" smtClean="0">
                <a:latin typeface="Times New Roman" pitchFamily="18" charset="0"/>
              </a:rPr>
              <a:t>（三）缺乏時間：</a:t>
            </a:r>
            <a:endParaRPr lang="en-US" altLang="zh-TW" sz="2800" b="1" dirty="0" smtClean="0">
              <a:latin typeface="Times New Roman" pitchFamily="18" charset="0"/>
            </a:endParaRPr>
          </a:p>
          <a:p>
            <a:pPr marL="893763" indent="-893763" eaLnBrk="1" hangingPunct="1">
              <a:buFont typeface="Wingdings" pitchFamily="2" charset="2"/>
              <a:buNone/>
            </a:pPr>
            <a:r>
              <a:rPr lang="zh-TW" altLang="en-US" dirty="0" smtClean="0">
                <a:latin typeface="Times New Roman" pitchFamily="18" charset="0"/>
              </a:rPr>
              <a:t>　</a:t>
            </a:r>
            <a:r>
              <a:rPr lang="zh-TW" altLang="en-US" sz="2600" dirty="0" smtClean="0">
                <a:latin typeface="Times New Roman" pitchFamily="18" charset="0"/>
              </a:rPr>
              <a:t>１．批評：不可能每次行動前都計算效益，有些時候根本就沒有時間，在這種情況下去計算效益反而不切實際</a:t>
            </a:r>
            <a:r>
              <a:rPr lang="zh-TW" altLang="en-US" sz="2600" dirty="0" smtClean="0">
                <a:latin typeface="Times New Roman" pitchFamily="18" charset="0"/>
              </a:rPr>
              <a:t>。</a:t>
            </a:r>
            <a:endParaRPr lang="en-US" altLang="zh-TW" sz="2600" dirty="0" smtClean="0">
              <a:latin typeface="Times New Roman" pitchFamily="18" charset="0"/>
            </a:endParaRPr>
          </a:p>
          <a:p>
            <a:pPr marL="893763" indent="-893763" eaLnBrk="1" hangingPunct="1">
              <a:buFont typeface="Wingdings" pitchFamily="2" charset="2"/>
              <a:buNone/>
            </a:pPr>
            <a:endParaRPr lang="en-US" altLang="zh-TW" sz="2600" dirty="0" smtClean="0">
              <a:latin typeface="Times New Roman" pitchFamily="18" charset="0"/>
            </a:endParaRPr>
          </a:p>
          <a:p>
            <a:pPr marL="893763" indent="-893763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２．彌勒的回應：</a:t>
            </a:r>
            <a:endParaRPr lang="en-US" altLang="zh-TW" sz="2600" dirty="0" smtClean="0">
              <a:latin typeface="Times New Roman" pitchFamily="18" charset="0"/>
            </a:endParaRPr>
          </a:p>
          <a:p>
            <a:pPr marL="893763" indent="-893763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（１）效益主義要求的是做該做的行為，並不要求行為前一定要計算效益；人類過去的歷史經驗，提供給我們行為的依據。</a:t>
            </a:r>
            <a:endParaRPr lang="en-US" altLang="zh-TW" sz="2600" dirty="0" smtClean="0">
              <a:latin typeface="Times New Roman" pitchFamily="18" charset="0"/>
            </a:endParaRPr>
          </a:p>
          <a:p>
            <a:pPr marL="893763" indent="-893763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（２）區別基本原則和次要原則。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4000" b="1" cap="none" dirty="0" smtClean="0"/>
              <a:t>四、效益主義評估</a:t>
            </a:r>
          </a:p>
        </p:txBody>
      </p:sp>
      <p:sp>
        <p:nvSpPr>
          <p:cNvPr id="16387" name="內容版面配置區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507288" cy="4873625"/>
          </a:xfrm>
        </p:spPr>
        <p:txBody>
          <a:bodyPr/>
          <a:lstStyle/>
          <a:p>
            <a:pPr marL="893763" indent="-893763" eaLnBrk="1" hangingPunct="1">
              <a:buFont typeface="Wingdings" pitchFamily="2" charset="2"/>
              <a:buNone/>
            </a:pPr>
            <a:r>
              <a:rPr lang="zh-TW" altLang="en-US" sz="2800" b="1" dirty="0" smtClean="0">
                <a:latin typeface="Times New Roman" pitchFamily="18" charset="0"/>
              </a:rPr>
              <a:t>（一）優點：</a:t>
            </a:r>
            <a:endParaRPr lang="en-US" altLang="zh-TW" sz="2800" b="1" dirty="0" smtClean="0">
              <a:latin typeface="Times New Roman" pitchFamily="18" charset="0"/>
            </a:endParaRPr>
          </a:p>
          <a:p>
            <a:pPr marL="982663" indent="-982663" eaLnBrk="1" hangingPunct="1">
              <a:buFont typeface="Wingdings" pitchFamily="2" charset="2"/>
              <a:buNone/>
            </a:pPr>
            <a:r>
              <a:rPr lang="zh-TW" altLang="en-US" dirty="0" smtClean="0">
                <a:latin typeface="Times New Roman" pitchFamily="18" charset="0"/>
              </a:rPr>
              <a:t>　</a:t>
            </a:r>
            <a:r>
              <a:rPr lang="zh-TW" altLang="en-US" sz="2600" dirty="0" smtClean="0">
                <a:latin typeface="Times New Roman" pitchFamily="18" charset="0"/>
              </a:rPr>
              <a:t>１．原則非常簡單、易於應用。</a:t>
            </a:r>
          </a:p>
          <a:p>
            <a:pPr marL="982663" indent="-982663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</a:t>
            </a:r>
            <a:endParaRPr lang="en-US" altLang="zh-TW" sz="2600" dirty="0" smtClean="0">
              <a:latin typeface="Times New Roman" pitchFamily="18" charset="0"/>
            </a:endParaRPr>
          </a:p>
          <a:p>
            <a:pPr marL="982663" indent="-982663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２．不會產生任何道德衝突，原則上不會出現道德困境。</a:t>
            </a:r>
          </a:p>
          <a:p>
            <a:pPr marL="982663" indent="-982663" eaLnBrk="1" hangingPunct="1">
              <a:buFont typeface="Wingdings" pitchFamily="2" charset="2"/>
              <a:buNone/>
            </a:pPr>
            <a:endParaRPr lang="en-US" altLang="zh-TW" sz="2600" dirty="0" smtClean="0">
              <a:latin typeface="Times New Roman" pitchFamily="18" charset="0"/>
            </a:endParaRPr>
          </a:p>
          <a:p>
            <a:pPr marL="982663" indent="-982663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３．似乎是決定公共政策時的最佳原則。</a:t>
            </a:r>
          </a:p>
          <a:p>
            <a:pPr marL="893763" indent="-893763" eaLnBrk="1" hangingPunct="1">
              <a:buFont typeface="Wingdings" pitchFamily="2" charset="2"/>
              <a:buNone/>
            </a:pPr>
            <a:endParaRPr lang="en-US" altLang="zh-TW" dirty="0" smtClean="0">
              <a:latin typeface="Times New Roman" pitchFamily="18" charset="0"/>
            </a:endParaRPr>
          </a:p>
          <a:p>
            <a:pPr marL="893763" indent="-893763" eaLnBrk="1" hangingPunct="1">
              <a:buFont typeface="Wingdings" pitchFamily="2" charset="2"/>
              <a:buNone/>
            </a:pPr>
            <a:endParaRPr lang="en-US" altLang="zh-TW" dirty="0" smtClean="0">
              <a:latin typeface="Times New Roman" pitchFamily="18" charset="0"/>
            </a:endParaRPr>
          </a:p>
          <a:p>
            <a:pPr marL="893763" indent="-893763" eaLnBrk="1" hangingPunct="1">
              <a:buFont typeface="Wingdings" pitchFamily="2" charset="2"/>
              <a:buNone/>
            </a:pPr>
            <a:r>
              <a:rPr lang="zh-TW" altLang="en-US" dirty="0" smtClean="0">
                <a:latin typeface="Times New Roman" pitchFamily="18" charset="0"/>
              </a:rPr>
              <a:t>　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000" b="1" cap="none" dirty="0" smtClean="0"/>
              <a:t>四、效益主義評估</a:t>
            </a:r>
            <a:endParaRPr lang="zh-TW" altLang="en-US" sz="4000" b="1" dirty="0"/>
          </a:p>
        </p:txBody>
      </p:sp>
      <p:sp>
        <p:nvSpPr>
          <p:cNvPr id="17411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15200" cy="5277073"/>
          </a:xfrm>
        </p:spPr>
        <p:txBody>
          <a:bodyPr/>
          <a:lstStyle/>
          <a:p>
            <a:pPr marL="893763" indent="-893763" eaLnBrk="1" hangingPunct="1">
              <a:buFont typeface="Wingdings" pitchFamily="2" charset="2"/>
              <a:buNone/>
            </a:pPr>
            <a:r>
              <a:rPr lang="zh-TW" altLang="en-US" sz="2800" b="1" dirty="0" smtClean="0">
                <a:latin typeface="Times New Roman" pitchFamily="18" charset="0"/>
              </a:rPr>
              <a:t>（二）挑戰：</a:t>
            </a:r>
            <a:endParaRPr lang="en-US" altLang="zh-TW" sz="2800" b="1" dirty="0" smtClean="0">
              <a:latin typeface="Times New Roman" pitchFamily="18" charset="0"/>
            </a:endParaRPr>
          </a:p>
          <a:p>
            <a:pPr marL="893763" indent="-893763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１．個別行為集體效果</a:t>
            </a:r>
            <a:endParaRPr lang="en-US" altLang="zh-TW" sz="2600" dirty="0" smtClean="0">
              <a:latin typeface="Times New Roman" pitchFamily="18" charset="0"/>
            </a:endParaRPr>
          </a:p>
          <a:p>
            <a:pPr marL="893763" indent="-893763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（１）投票者的矛盾</a:t>
            </a:r>
            <a:r>
              <a:rPr lang="en-US" altLang="zh-TW" sz="2600" dirty="0" smtClean="0">
                <a:latin typeface="Times New Roman" pitchFamily="18" charset="0"/>
              </a:rPr>
              <a:t>(the voter’s paradox)</a:t>
            </a:r>
            <a:r>
              <a:rPr lang="zh-TW" altLang="en-US" sz="2600" dirty="0" smtClean="0">
                <a:latin typeface="Times New Roman" pitchFamily="18" charset="0"/>
              </a:rPr>
              <a:t>。　</a:t>
            </a:r>
            <a:endParaRPr lang="en-US" altLang="zh-TW" sz="2600" dirty="0" smtClean="0">
              <a:latin typeface="Times New Roman" pitchFamily="18" charset="0"/>
            </a:endParaRPr>
          </a:p>
          <a:p>
            <a:pPr marL="893763" indent="-893763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（２）該不該繳稅？</a:t>
            </a:r>
          </a:p>
          <a:p>
            <a:pPr marL="893763" indent="-893763" eaLnBrk="1" hangingPunct="1">
              <a:buFont typeface="Wingdings" pitchFamily="2" charset="2"/>
              <a:buNone/>
            </a:pPr>
            <a:endParaRPr lang="en-US" altLang="zh-TW" sz="2600" dirty="0" smtClean="0">
              <a:latin typeface="Times New Roman" pitchFamily="18" charset="0"/>
            </a:endParaRPr>
          </a:p>
          <a:p>
            <a:pPr marL="893763" indent="-893763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２．公正原則和私密關係</a:t>
            </a:r>
          </a:p>
          <a:p>
            <a:pPr marL="893763" indent="-893763" eaLnBrk="1" hangingPunct="1">
              <a:buFont typeface="Wingdings" pitchFamily="2" charset="2"/>
              <a:buNone/>
            </a:pPr>
            <a:endParaRPr lang="zh-TW" altLang="en-US" sz="2600" dirty="0" smtClean="0">
              <a:latin typeface="Times New Roman" pitchFamily="18" charset="0"/>
            </a:endParaRPr>
          </a:p>
          <a:p>
            <a:pPr marL="893763" indent="-893763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３．消極責任</a:t>
            </a:r>
            <a:r>
              <a:rPr lang="en-US" altLang="zh-TW" sz="2600" dirty="0" smtClean="0">
                <a:latin typeface="Times New Roman" pitchFamily="18" charset="0"/>
              </a:rPr>
              <a:t>(negative responsibility)</a:t>
            </a:r>
          </a:p>
          <a:p>
            <a:pPr marL="893763" indent="-893763" eaLnBrk="1" hangingPunct="1">
              <a:buFont typeface="Wingdings" pitchFamily="2" charset="2"/>
              <a:buNone/>
            </a:pPr>
            <a:endParaRPr lang="en-US" altLang="zh-TW" sz="2600" dirty="0" smtClean="0">
              <a:latin typeface="Times New Roman" pitchFamily="18" charset="0"/>
            </a:endParaRPr>
          </a:p>
          <a:p>
            <a:pPr marL="893763" indent="-893763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４．超義務行為</a:t>
            </a:r>
            <a:r>
              <a:rPr lang="en-US" altLang="zh-TW" sz="2600" dirty="0" smtClean="0">
                <a:latin typeface="Times New Roman" pitchFamily="18" charset="0"/>
              </a:rPr>
              <a:t>(supererogatory action)</a:t>
            </a:r>
            <a:endParaRPr lang="zh-TW" altLang="en-US" sz="26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000" b="1" cap="none" dirty="0" smtClean="0"/>
              <a:t>五、效益和正義</a:t>
            </a:r>
            <a:endParaRPr lang="zh-TW" altLang="en-US" sz="4000" dirty="0"/>
          </a:p>
        </p:txBody>
      </p:sp>
      <p:sp>
        <p:nvSpPr>
          <p:cNvPr id="18435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4873625"/>
          </a:xfrm>
        </p:spPr>
        <p:txBody>
          <a:bodyPr/>
          <a:lstStyle/>
          <a:p>
            <a:pPr marL="895350" indent="-895350" eaLnBrk="1" hangingPunct="1">
              <a:buFont typeface="Wingdings" pitchFamily="2" charset="2"/>
              <a:buNone/>
            </a:pPr>
            <a:r>
              <a:rPr lang="zh-TW" altLang="en-US" sz="2800" b="1" dirty="0" smtClean="0">
                <a:latin typeface="Times New Roman" pitchFamily="18" charset="0"/>
              </a:rPr>
              <a:t>（一）正義</a:t>
            </a:r>
            <a:r>
              <a:rPr lang="en-US" altLang="zh-TW" sz="2800" b="1" dirty="0" smtClean="0">
                <a:latin typeface="Times New Roman" pitchFamily="18" charset="0"/>
              </a:rPr>
              <a:t>(justice)</a:t>
            </a:r>
            <a:r>
              <a:rPr lang="zh-TW" altLang="en-US" sz="2800" b="1" dirty="0" smtClean="0">
                <a:latin typeface="Times New Roman" pitchFamily="18" charset="0"/>
              </a:rPr>
              <a:t>的問題：</a:t>
            </a:r>
            <a:endParaRPr lang="en-US" altLang="zh-TW" sz="2800" b="1" dirty="0" smtClean="0">
              <a:latin typeface="Times New Roman" pitchFamily="18" charset="0"/>
            </a:endParaRPr>
          </a:p>
          <a:p>
            <a:pPr marL="895350" indent="-895350" eaLnBrk="1" hangingPunct="1">
              <a:buFont typeface="Wingdings" pitchFamily="2" charset="2"/>
              <a:buNone/>
            </a:pPr>
            <a:r>
              <a:rPr lang="zh-TW" altLang="en-US" sz="2600" b="1" dirty="0" smtClean="0">
                <a:latin typeface="Times New Roman" pitchFamily="18" charset="0"/>
              </a:rPr>
              <a:t>　</a:t>
            </a:r>
            <a:r>
              <a:rPr lang="zh-TW" altLang="en-US" sz="2600" dirty="0" smtClean="0">
                <a:latin typeface="Times New Roman" pitchFamily="18" charset="0"/>
              </a:rPr>
              <a:t>１．正義的種類：</a:t>
            </a:r>
            <a:endParaRPr lang="en-US" altLang="zh-TW" sz="2600" dirty="0" smtClean="0">
              <a:latin typeface="Times New Roman" pitchFamily="18" charset="0"/>
            </a:endParaRPr>
          </a:p>
          <a:p>
            <a:pPr marL="1338263" indent="-1338263" algn="just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（１）分配正義</a:t>
            </a:r>
            <a:r>
              <a:rPr lang="en-US" altLang="zh-TW" sz="2600" dirty="0" smtClean="0">
                <a:latin typeface="Times New Roman" pitchFamily="18" charset="0"/>
              </a:rPr>
              <a:t>(distributive justice)</a:t>
            </a:r>
            <a:r>
              <a:rPr lang="zh-TW" altLang="en-US" sz="2600" dirty="0" smtClean="0">
                <a:latin typeface="Times New Roman" pitchFamily="18" charset="0"/>
              </a:rPr>
              <a:t>：社會因分工所產生的利益、權利及責任、義務的分配。</a:t>
            </a:r>
            <a:endParaRPr lang="en-US" altLang="zh-TW" sz="2600" dirty="0" smtClean="0">
              <a:latin typeface="Times New Roman" pitchFamily="18" charset="0"/>
            </a:endParaRPr>
          </a:p>
          <a:p>
            <a:pPr marL="1338263" indent="-1338263" algn="just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（２）報應正義</a:t>
            </a:r>
            <a:r>
              <a:rPr lang="en-US" altLang="zh-TW" sz="2600" dirty="0" smtClean="0">
                <a:latin typeface="Times New Roman" pitchFamily="18" charset="0"/>
              </a:rPr>
              <a:t>(retributive justice)</a:t>
            </a:r>
            <a:r>
              <a:rPr lang="zh-TW" altLang="en-US" sz="2600" dirty="0" smtClean="0">
                <a:latin typeface="Times New Roman" pitchFamily="18" charset="0"/>
              </a:rPr>
              <a:t>：違反正義所採取的糾正。</a:t>
            </a:r>
          </a:p>
          <a:p>
            <a:pPr marL="895350" indent="-895350" eaLnBrk="1" hangingPunct="1">
              <a:buFont typeface="Wingdings" pitchFamily="2" charset="2"/>
              <a:buNone/>
            </a:pPr>
            <a:endParaRPr lang="en-US" altLang="zh-TW" sz="2600" dirty="0" smtClean="0">
              <a:latin typeface="Times New Roman" pitchFamily="18" charset="0"/>
            </a:endParaRPr>
          </a:p>
          <a:p>
            <a:pPr marL="895350" indent="-895350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２．正義和效益的衝突。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4000" b="1" cap="none" smtClean="0"/>
              <a:t>五、效益和正義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892175" indent="-89217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b="1" dirty="0" smtClean="0">
                <a:latin typeface="Times New Roman" pitchFamily="18" charset="0"/>
              </a:rPr>
              <a:t>（二）</a:t>
            </a:r>
            <a:r>
              <a:rPr lang="en-US" altLang="zh-TW" sz="2800" b="1" dirty="0" smtClean="0">
                <a:latin typeface="Times New Roman" pitchFamily="18" charset="0"/>
              </a:rPr>
              <a:t>Mill</a:t>
            </a:r>
            <a:r>
              <a:rPr lang="zh-TW" altLang="en-US" sz="2800" b="1" dirty="0" smtClean="0">
                <a:latin typeface="Times New Roman" pitchFamily="18" charset="0"/>
              </a:rPr>
              <a:t>的論證：</a:t>
            </a:r>
            <a:r>
              <a:rPr lang="en-US" altLang="zh-TW" sz="2800" dirty="0" smtClean="0">
                <a:latin typeface="Times New Roman" pitchFamily="18" charset="0"/>
              </a:rPr>
              <a:t>Mill</a:t>
            </a:r>
            <a:r>
              <a:rPr lang="zh-TW" altLang="en-US" sz="2800" dirty="0" smtClean="0">
                <a:latin typeface="Times New Roman" pitchFamily="18" charset="0"/>
              </a:rPr>
              <a:t>企圖證明正義可以融入效益主義的架構之中。</a:t>
            </a:r>
            <a:endParaRPr lang="zh-TW" altLang="en-US" dirty="0" smtClean="0">
              <a:latin typeface="Times New Roman" pitchFamily="18" charset="0"/>
            </a:endParaRPr>
          </a:p>
          <a:p>
            <a:pPr marL="892175" indent="-892175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600" b="1" dirty="0" smtClean="0">
                <a:latin typeface="Times New Roman" pitchFamily="18" charset="0"/>
              </a:rPr>
              <a:t>　</a:t>
            </a:r>
            <a:r>
              <a:rPr lang="zh-TW" altLang="en-US" sz="2600" dirty="0" smtClean="0">
                <a:latin typeface="Times New Roman" pitchFamily="18" charset="0"/>
              </a:rPr>
              <a:t>１．正義的性質：</a:t>
            </a:r>
          </a:p>
          <a:p>
            <a:pPr marL="1524000" indent="-15240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（１）正義判斷的種類：法律權利、道德權利、功勞</a:t>
            </a:r>
            <a:r>
              <a:rPr lang="en-US" altLang="zh-TW" sz="2600" dirty="0" smtClean="0">
                <a:latin typeface="Times New Roman" pitchFamily="18" charset="0"/>
              </a:rPr>
              <a:t>(desert)</a:t>
            </a:r>
            <a:r>
              <a:rPr lang="zh-TW" altLang="en-US" sz="2600" dirty="0" smtClean="0">
                <a:latin typeface="Times New Roman" pitchFamily="18" charset="0"/>
              </a:rPr>
              <a:t>、契約、公正</a:t>
            </a:r>
            <a:r>
              <a:rPr lang="en-US" altLang="zh-TW" sz="2600" dirty="0" smtClean="0">
                <a:latin typeface="Times New Roman" pitchFamily="18" charset="0"/>
              </a:rPr>
              <a:t>(impartiality)</a:t>
            </a:r>
            <a:r>
              <a:rPr lang="zh-TW" altLang="en-US" sz="2600" dirty="0" smtClean="0">
                <a:latin typeface="Times New Roman" pitchFamily="18" charset="0"/>
              </a:rPr>
              <a:t>、平等</a:t>
            </a:r>
            <a:r>
              <a:rPr lang="en-US" altLang="zh-TW" sz="2600" dirty="0" smtClean="0">
                <a:latin typeface="Times New Roman" pitchFamily="18" charset="0"/>
              </a:rPr>
              <a:t>(equality)</a:t>
            </a:r>
            <a:r>
              <a:rPr lang="zh-TW" altLang="en-US" sz="2600" dirty="0" smtClean="0">
                <a:latin typeface="Times New Roman" pitchFamily="18" charset="0"/>
              </a:rPr>
              <a:t>。</a:t>
            </a:r>
            <a:endParaRPr lang="en-US" altLang="zh-TW" sz="2600" dirty="0" smtClean="0">
              <a:latin typeface="Times New Roman" pitchFamily="18" charset="0"/>
            </a:endParaRPr>
          </a:p>
          <a:p>
            <a:pPr marL="1524000" indent="-152400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2600" dirty="0">
              <a:latin typeface="Times New Roman" pitchFamily="18" charset="0"/>
            </a:endParaRPr>
          </a:p>
          <a:p>
            <a:pPr marL="1524000" indent="-1524000" algn="just" eaLnBrk="1" hangingPunct="1">
              <a:lnSpc>
                <a:spcPct val="90000"/>
              </a:lnSpc>
              <a:buNone/>
            </a:pPr>
            <a:r>
              <a:rPr lang="zh-TW" altLang="en-US" sz="2600" dirty="0">
                <a:latin typeface="Times New Roman" pitchFamily="18" charset="0"/>
              </a:rPr>
              <a:t>　（</a:t>
            </a:r>
            <a:r>
              <a:rPr lang="zh-TW" altLang="en-US" sz="2600" dirty="0" smtClean="0">
                <a:latin typeface="Times New Roman" pitchFamily="18" charset="0"/>
              </a:rPr>
              <a:t>２）正義判斷涉及懲罰、權利，是一種絕對義務，所謂絕對義務是指：不只做了是對的、不做是錯的，而且他人可以要求我們去做，因為這涉及他人權利。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4000" b="1" cap="none" smtClean="0"/>
              <a:t>五、效益和正義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892175" indent="-892175" eaLnBrk="1" hangingPunct="1">
              <a:buFont typeface="Wingdings" pitchFamily="2" charset="2"/>
              <a:buNone/>
            </a:pPr>
            <a:r>
              <a:rPr lang="zh-TW" altLang="en-US" sz="2600" dirty="0" smtClean="0"/>
              <a:t>　（３）正義感：由欲望和知識構成，即懲罰施害者的欲望，以及有人受到傷害的知識。而懲罰的欲望是從兩個自然情感中產生，即自衛的動力和同理心</a:t>
            </a:r>
            <a:r>
              <a:rPr lang="zh-TW" altLang="en-US" sz="2600" dirty="0" smtClean="0"/>
              <a:t>。</a:t>
            </a:r>
            <a:endParaRPr lang="en-US" altLang="zh-TW" sz="2600" dirty="0" smtClean="0"/>
          </a:p>
          <a:p>
            <a:pPr marL="892175" indent="-892175" eaLnBrk="1" hangingPunct="1">
              <a:buFont typeface="Wingdings" pitchFamily="2" charset="2"/>
              <a:buNone/>
            </a:pPr>
            <a:endParaRPr lang="zh-TW" altLang="en-US" sz="2600" dirty="0" smtClean="0"/>
          </a:p>
          <a:p>
            <a:pPr marL="892175" indent="-892175" eaLnBrk="1" hangingPunct="1">
              <a:buFont typeface="Wingdings" pitchFamily="2" charset="2"/>
              <a:buNone/>
            </a:pPr>
            <a:r>
              <a:rPr lang="zh-TW" altLang="en-US" sz="2600" dirty="0" smtClean="0"/>
              <a:t>　（４）正義的義務為何如此嚴格？因為它涉及所有利益中最重要的，即安全。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4000" b="1" cap="none" smtClean="0"/>
              <a:t>五、效益和正義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892175" indent="-892175" eaLnBrk="1" hangingPunct="1">
              <a:buFont typeface="Wingdings" pitchFamily="2" charset="2"/>
              <a:buNone/>
            </a:pPr>
            <a:r>
              <a:rPr lang="zh-TW" altLang="en-US" sz="2800" dirty="0" smtClean="0"/>
              <a:t>　２．效益主義為何和正義的要求一致？</a:t>
            </a:r>
          </a:p>
          <a:p>
            <a:pPr marL="1338263" indent="-1338263" eaLnBrk="1" hangingPunct="1">
              <a:buFont typeface="Wingdings" pitchFamily="2" charset="2"/>
              <a:buNone/>
            </a:pPr>
            <a:r>
              <a:rPr lang="zh-TW" altLang="en-US" sz="2600" dirty="0" smtClean="0"/>
              <a:t>　（１）正義有時候會要求我們放棄效益計算，因為它的自然起源是基於保護一個重要利益（安全）的設計。</a:t>
            </a:r>
          </a:p>
          <a:p>
            <a:pPr marL="1338263" indent="-1338263" eaLnBrk="1" hangingPunct="1">
              <a:buFont typeface="Wingdings" pitchFamily="2" charset="2"/>
              <a:buNone/>
            </a:pPr>
            <a:endParaRPr lang="zh-TW" altLang="en-US" sz="2600" dirty="0" smtClean="0"/>
          </a:p>
          <a:p>
            <a:pPr marL="1338263" indent="-1338263" eaLnBrk="1" hangingPunct="1">
              <a:buFont typeface="Wingdings" pitchFamily="2" charset="2"/>
              <a:buNone/>
            </a:pPr>
            <a:r>
              <a:rPr lang="zh-TW" altLang="en-US" sz="2600" dirty="0" smtClean="0"/>
              <a:t>　（２）由於這個利益如此重要，效益主義本身建議我們繼續把正義考量視為超越一般的利益考量，因為這是使得整體福利最大化的一個手段。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000" b="1" cap="none" dirty="0" smtClean="0"/>
              <a:t>五、效益和正義</a:t>
            </a:r>
            <a:endParaRPr lang="zh-TW" altLang="en-US" sz="4000" dirty="0"/>
          </a:p>
        </p:txBody>
      </p:sp>
      <p:sp>
        <p:nvSpPr>
          <p:cNvPr id="22531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787208" cy="5349081"/>
          </a:xfrm>
        </p:spPr>
        <p:txBody>
          <a:bodyPr/>
          <a:lstStyle/>
          <a:p>
            <a:pPr marL="895350" indent="-895350" eaLnBrk="1" hangingPunct="1">
              <a:buFont typeface="Wingdings" pitchFamily="2" charset="2"/>
              <a:buNone/>
            </a:pPr>
            <a:r>
              <a:rPr lang="zh-TW" altLang="en-US" sz="2800" b="1" dirty="0" smtClean="0">
                <a:latin typeface="Times New Roman" pitchFamily="18" charset="0"/>
              </a:rPr>
              <a:t>（三）當代的挑戰：</a:t>
            </a:r>
            <a:endParaRPr lang="en-US" altLang="zh-TW" sz="2800" b="1" dirty="0" smtClean="0">
              <a:latin typeface="Times New Roman" pitchFamily="18" charset="0"/>
            </a:endParaRPr>
          </a:p>
          <a:p>
            <a:pPr marL="895350" indent="-895350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１．從個人權利的批評：美國當代的法律哲學家德沃金</a:t>
            </a:r>
            <a:r>
              <a:rPr lang="en-US" altLang="zh-TW" sz="2600" dirty="0" smtClean="0">
                <a:latin typeface="Times New Roman" pitchFamily="18" charset="0"/>
              </a:rPr>
              <a:t>(Ronald </a:t>
            </a:r>
            <a:r>
              <a:rPr lang="en-US" altLang="zh-TW" sz="2600" dirty="0" err="1" smtClean="0">
                <a:latin typeface="Times New Roman" pitchFamily="18" charset="0"/>
              </a:rPr>
              <a:t>Dworkin</a:t>
            </a:r>
            <a:r>
              <a:rPr lang="en-US" altLang="zh-TW" sz="2600" dirty="0" smtClean="0">
                <a:latin typeface="Times New Roman" pitchFamily="18" charset="0"/>
              </a:rPr>
              <a:t>, 1931-)</a:t>
            </a:r>
            <a:r>
              <a:rPr lang="zh-TW" altLang="en-US" sz="2600" dirty="0" smtClean="0">
                <a:latin typeface="Times New Roman" pitchFamily="18" charset="0"/>
              </a:rPr>
              <a:t>指出，權利是一張王牌</a:t>
            </a:r>
            <a:r>
              <a:rPr lang="en-US" altLang="zh-TW" sz="2600" dirty="0" smtClean="0">
                <a:latin typeface="Times New Roman" pitchFamily="18" charset="0"/>
              </a:rPr>
              <a:t>(trump)</a:t>
            </a:r>
            <a:r>
              <a:rPr lang="zh-TW" altLang="en-US" sz="2600" dirty="0" smtClean="0">
                <a:latin typeface="Times New Roman" pitchFamily="18" charset="0"/>
              </a:rPr>
              <a:t>，任何基於公共利益的理由也不能侵犯個人的權利</a:t>
            </a:r>
            <a:r>
              <a:rPr lang="zh-TW" altLang="en-US" sz="2600" dirty="0" smtClean="0">
                <a:latin typeface="Times New Roman" pitchFamily="18" charset="0"/>
              </a:rPr>
              <a:t>。</a:t>
            </a:r>
            <a:endParaRPr lang="en-US" altLang="zh-TW" sz="2600" dirty="0" smtClean="0">
              <a:latin typeface="Times New Roman" pitchFamily="18" charset="0"/>
            </a:endParaRPr>
          </a:p>
          <a:p>
            <a:pPr marL="895350" indent="-895350" eaLnBrk="1" hangingPunct="1">
              <a:buFont typeface="Wingdings" pitchFamily="2" charset="2"/>
              <a:buNone/>
            </a:pPr>
            <a:endParaRPr lang="zh-TW" altLang="en-US" sz="2600" dirty="0" smtClean="0">
              <a:latin typeface="Times New Roman" pitchFamily="18" charset="0"/>
            </a:endParaRPr>
          </a:p>
          <a:p>
            <a:pPr marL="895350" indent="-895350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       </a:t>
            </a:r>
            <a:r>
              <a:rPr lang="zh-TW" altLang="zh-TW" sz="2600" dirty="0" smtClean="0"/>
              <a:t>◎</a:t>
            </a:r>
            <a:r>
              <a:rPr lang="zh-TW" altLang="en-US" sz="2600" dirty="0" smtClean="0">
                <a:latin typeface="Times New Roman" pitchFamily="18" charset="0"/>
              </a:rPr>
              <a:t>效益和權利概念永遠一致嗎？</a:t>
            </a:r>
            <a:r>
              <a:rPr lang="en-US" altLang="zh-TW" sz="2600" dirty="0" smtClean="0">
                <a:latin typeface="Times New Roman" pitchFamily="18" charset="0"/>
              </a:rPr>
              <a:t>Mill</a:t>
            </a:r>
            <a:r>
              <a:rPr lang="zh-TW" altLang="en-US" sz="2600" dirty="0" smtClean="0">
                <a:latin typeface="Times New Roman" pitchFamily="18" charset="0"/>
              </a:rPr>
              <a:t>認為如此，理由何在？思考以下幾個問題：</a:t>
            </a:r>
            <a:endParaRPr lang="en-US" altLang="zh-TW" sz="2600" dirty="0" smtClean="0">
              <a:latin typeface="Times New Roman" pitchFamily="18" charset="0"/>
            </a:endParaRPr>
          </a:p>
          <a:p>
            <a:pPr marL="895350" indent="-895350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（１）將唐氏症的嬰兒殺掉符合效益嗎？</a:t>
            </a:r>
            <a:endParaRPr lang="en-US" altLang="zh-TW" sz="2600" dirty="0" smtClean="0">
              <a:latin typeface="Times New Roman" pitchFamily="18" charset="0"/>
            </a:endParaRPr>
          </a:p>
          <a:p>
            <a:pPr marL="895350" indent="-895350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（２）將一個不利於社會的人謀殺違反效益嗎？</a:t>
            </a:r>
            <a:endParaRPr lang="en-US" altLang="zh-TW" sz="2600" dirty="0" smtClean="0">
              <a:latin typeface="Times New Roman" pitchFamily="18" charset="0"/>
            </a:endParaRPr>
          </a:p>
          <a:p>
            <a:pPr marL="895350" indent="-895350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（３）把智商差的人當成奴隸違反效益嗎？</a:t>
            </a:r>
            <a:endParaRPr lang="en-US" altLang="zh-TW" sz="2600" dirty="0" smtClean="0">
              <a:latin typeface="Times New Roman" pitchFamily="18" charset="0"/>
            </a:endParaRPr>
          </a:p>
          <a:p>
            <a:pPr marL="895350" indent="-895350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（４）取消殘障專用設施違反效益嗎？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4000" b="1" cap="none" smtClean="0"/>
              <a:t>一、前言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59150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2800" b="1" dirty="0" smtClean="0"/>
              <a:t>（一）</a:t>
            </a:r>
            <a:r>
              <a:rPr lang="en-US" altLang="zh-TW" sz="2800" b="1" dirty="0" smtClean="0"/>
              <a:t>John Stuart Mill (1806-1873)</a:t>
            </a:r>
            <a:r>
              <a:rPr lang="zh-TW" altLang="en-US" sz="2800" b="1" dirty="0" smtClean="0"/>
              <a:t>生平簡介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b="1" dirty="0" smtClean="0"/>
          </a:p>
          <a:p>
            <a:pPr eaLnBrk="1" hangingPunct="1">
              <a:buFont typeface="Wingdings" pitchFamily="2" charset="2"/>
              <a:buNone/>
            </a:pPr>
            <a:endParaRPr lang="en-US" altLang="zh-TW" b="1" dirty="0"/>
          </a:p>
          <a:p>
            <a:pPr eaLnBrk="1" hangingPunct="1">
              <a:buFont typeface="Wingdings" pitchFamily="2" charset="2"/>
              <a:buNone/>
            </a:pPr>
            <a:endParaRPr lang="en-US" altLang="zh-TW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zh-TW" altLang="en-US" sz="2800" b="1" dirty="0" smtClean="0"/>
              <a:t>（二）代表著作：</a:t>
            </a:r>
            <a:endParaRPr lang="en-US" altLang="zh-TW" sz="28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zh-TW" dirty="0" smtClean="0"/>
              <a:t>	</a:t>
            </a:r>
            <a:r>
              <a:rPr lang="zh-TW" altLang="en-US" sz="2600" dirty="0" smtClean="0"/>
              <a:t>（１）</a:t>
            </a:r>
            <a:r>
              <a:rPr lang="en-US" altLang="zh-TW" sz="2600" dirty="0" smtClean="0"/>
              <a:t>《</a:t>
            </a:r>
            <a:r>
              <a:rPr lang="zh-TW" altLang="en-US" sz="2600" dirty="0" smtClean="0"/>
              <a:t>效益主義</a:t>
            </a:r>
            <a:r>
              <a:rPr lang="en-US" altLang="zh-TW" sz="2600" dirty="0" smtClean="0"/>
              <a:t>》</a:t>
            </a:r>
            <a:r>
              <a:rPr lang="zh-TW" altLang="en-US" sz="2600" dirty="0" smtClean="0"/>
              <a:t>（</a:t>
            </a:r>
            <a:r>
              <a:rPr lang="en-US" altLang="zh-TW" sz="2600" i="1" dirty="0" smtClean="0"/>
              <a:t>Utilitarianism</a:t>
            </a:r>
            <a:r>
              <a:rPr lang="zh-TW" altLang="en-US" sz="2600" dirty="0" smtClean="0"/>
              <a:t>）</a:t>
            </a:r>
            <a:endParaRPr lang="en-US" altLang="zh-TW" sz="26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zh-TW" sz="2600" dirty="0" smtClean="0"/>
              <a:t>	</a:t>
            </a:r>
            <a:r>
              <a:rPr lang="zh-TW" altLang="en-US" sz="2600" dirty="0" smtClean="0"/>
              <a:t>（２）</a:t>
            </a:r>
            <a:r>
              <a:rPr lang="en-US" altLang="zh-TW" sz="2600" dirty="0" smtClean="0"/>
              <a:t>《</a:t>
            </a:r>
            <a:r>
              <a:rPr lang="zh-TW" altLang="en-US" sz="2600" dirty="0" smtClean="0"/>
              <a:t>論自由</a:t>
            </a:r>
            <a:r>
              <a:rPr lang="en-US" altLang="zh-TW" sz="2600" dirty="0" smtClean="0"/>
              <a:t>》</a:t>
            </a:r>
            <a:r>
              <a:rPr lang="zh-TW" altLang="en-US" sz="2600" dirty="0" smtClean="0"/>
              <a:t>（</a:t>
            </a:r>
            <a:r>
              <a:rPr lang="en-US" altLang="zh-TW" sz="2600" i="1" dirty="0" smtClean="0"/>
              <a:t>On Liberty</a:t>
            </a:r>
            <a:r>
              <a:rPr lang="zh-TW" altLang="en-US" sz="2600" dirty="0" smtClean="0"/>
              <a:t>）</a:t>
            </a:r>
          </a:p>
        </p:txBody>
      </p:sp>
      <p:pic>
        <p:nvPicPr>
          <p:cNvPr id="2" name="圖片 1" descr="jsmi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12776"/>
            <a:ext cx="2990389" cy="367240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4000" b="1" cap="none" smtClean="0"/>
              <a:t>五、效益和正義</a:t>
            </a:r>
          </a:p>
        </p:txBody>
      </p:sp>
      <p:sp>
        <p:nvSpPr>
          <p:cNvPr id="23555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625"/>
          </a:xfrm>
        </p:spPr>
        <p:txBody>
          <a:bodyPr/>
          <a:lstStyle/>
          <a:p>
            <a:pPr marL="895350" indent="-895350" algn="just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２．從社會正義的批評：羅爾斯</a:t>
            </a:r>
            <a:r>
              <a:rPr lang="en-US" altLang="zh-TW" sz="2600" dirty="0" smtClean="0">
                <a:latin typeface="Times New Roman" pitchFamily="18" charset="0"/>
              </a:rPr>
              <a:t>(John Rawls, 1921-2002)</a:t>
            </a:r>
            <a:r>
              <a:rPr lang="zh-TW" altLang="en-US" sz="2600" dirty="0" smtClean="0">
                <a:latin typeface="Times New Roman" pitchFamily="18" charset="0"/>
              </a:rPr>
              <a:t>認為，效益主義把個人的理性原則應用到社會整體，沒有重視人的分別</a:t>
            </a:r>
            <a:r>
              <a:rPr lang="en-US" altLang="zh-TW" sz="2600" dirty="0" smtClean="0">
                <a:latin typeface="Times New Roman" pitchFamily="18" charset="0"/>
              </a:rPr>
              <a:t>(the distinction between persons)</a:t>
            </a:r>
            <a:r>
              <a:rPr lang="zh-TW" altLang="en-US" sz="2600" dirty="0" smtClean="0">
                <a:latin typeface="Times New Roman" pitchFamily="18" charset="0"/>
              </a:rPr>
              <a:t>。</a:t>
            </a:r>
          </a:p>
          <a:p>
            <a:pPr marL="895350" indent="-895350" algn="just" eaLnBrk="1" hangingPunct="1">
              <a:buFont typeface="Wingdings" pitchFamily="2" charset="2"/>
              <a:buNone/>
            </a:pPr>
            <a:endParaRPr lang="en-US" altLang="zh-TW" sz="2600" dirty="0" smtClean="0">
              <a:latin typeface="Times New Roman" pitchFamily="18" charset="0"/>
            </a:endParaRPr>
          </a:p>
          <a:p>
            <a:pPr marL="895350" indent="-895350" algn="just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３．多元價值的挑戰：安全的價值永遠優先嗎？英國哲學家霍布斯</a:t>
            </a:r>
            <a:r>
              <a:rPr lang="en-US" altLang="zh-TW" sz="2600" dirty="0" smtClean="0">
                <a:latin typeface="Times New Roman" pitchFamily="18" charset="0"/>
              </a:rPr>
              <a:t>(Thomas Hobbes, 1588-1679)</a:t>
            </a:r>
            <a:r>
              <a:rPr lang="zh-TW" altLang="en-US" sz="2600" dirty="0" smtClean="0">
                <a:latin typeface="Times New Roman" pitchFamily="18" charset="0"/>
              </a:rPr>
              <a:t>的絕對君主</a:t>
            </a:r>
            <a:r>
              <a:rPr lang="en-US" altLang="zh-TW" sz="2600" dirty="0" smtClean="0">
                <a:latin typeface="Times New Roman" pitchFamily="18" charset="0"/>
              </a:rPr>
              <a:t>(absolute sovereign)</a:t>
            </a:r>
            <a:r>
              <a:rPr lang="zh-TW" altLang="en-US" sz="2600" dirty="0" smtClean="0">
                <a:latin typeface="Times New Roman" pitchFamily="18" charset="0"/>
              </a:rPr>
              <a:t>是最好的政治設計嗎？</a:t>
            </a:r>
            <a:endParaRPr lang="en-US" altLang="zh-TW" sz="2600" dirty="0" smtClean="0">
              <a:latin typeface="Times New Roman" pitchFamily="18" charset="0"/>
            </a:endParaRPr>
          </a:p>
          <a:p>
            <a:pPr marL="895350" indent="-895350" algn="just" eaLnBrk="1" hangingPunct="1">
              <a:buFont typeface="Wingdings" pitchFamily="2" charset="2"/>
              <a:buNone/>
            </a:pPr>
            <a:r>
              <a:rPr lang="zh-TW" altLang="en-US" sz="2600" dirty="0" smtClean="0"/>
              <a:t>　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4000" b="1" cap="none" smtClean="0"/>
              <a:t>五、效益和正義</a:t>
            </a:r>
          </a:p>
        </p:txBody>
      </p:sp>
      <p:sp>
        <p:nvSpPr>
          <p:cNvPr id="24579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982663" indent="-982663" algn="just" eaLnBrk="1" hangingPunct="1">
              <a:buFont typeface="Wingdings" pitchFamily="2" charset="2"/>
              <a:buNone/>
            </a:pPr>
            <a:r>
              <a:rPr lang="zh-TW" altLang="en-US" sz="2600" dirty="0" smtClean="0"/>
              <a:t>　４．將效益原則解釋成「提升最大多數人的最大幸福」，還是無法避免問題，因為這是將兩個不一致的概念變成一個單一原則。「提升最大幸福」是效益原則，而「最多數人得到幸福」則是分配原則，效益和分配並不是永遠一致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850106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4000" b="1" cap="none" dirty="0" smtClean="0"/>
              <a:t>一、前言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643192" cy="5133057"/>
          </a:xfrm>
        </p:spPr>
        <p:txBody>
          <a:bodyPr/>
          <a:lstStyle/>
          <a:p>
            <a:pPr marL="893763" indent="-893763" eaLnBrk="1" hangingPunct="1">
              <a:buFont typeface="Wingdings" pitchFamily="2" charset="2"/>
              <a:buNone/>
            </a:pPr>
            <a:r>
              <a:rPr lang="zh-TW" altLang="en-US" sz="2800" b="1" dirty="0" smtClean="0">
                <a:latin typeface="Times New Roman" pitchFamily="18" charset="0"/>
              </a:rPr>
              <a:t>（三）幾個例子：</a:t>
            </a:r>
            <a:endParaRPr lang="en-US" altLang="zh-TW" sz="2800" b="1" dirty="0" smtClean="0">
              <a:latin typeface="Times New Roman" pitchFamily="18" charset="0"/>
            </a:endParaRPr>
          </a:p>
          <a:p>
            <a:pPr marL="893763" indent="-893763" eaLnBrk="1" hangingPunct="1">
              <a:buFont typeface="Wingdings" pitchFamily="2" charset="2"/>
              <a:buNone/>
            </a:pPr>
            <a:r>
              <a:rPr lang="zh-TW" altLang="en-US" dirty="0" smtClean="0">
                <a:latin typeface="Times New Roman" pitchFamily="18" charset="0"/>
              </a:rPr>
              <a:t>　</a:t>
            </a:r>
            <a:r>
              <a:rPr lang="zh-TW" altLang="en-US" sz="2600" dirty="0" smtClean="0">
                <a:latin typeface="Times New Roman" pitchFamily="18" charset="0"/>
              </a:rPr>
              <a:t>１．該不該讓王曉民安樂死？</a:t>
            </a:r>
            <a:endParaRPr lang="en-US" altLang="zh-TW" sz="2600" dirty="0" smtClean="0">
              <a:latin typeface="Times New Roman" pitchFamily="18" charset="0"/>
            </a:endParaRPr>
          </a:p>
          <a:p>
            <a:pPr marL="893763" indent="-893763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２．核能電廠該不該興建？</a:t>
            </a:r>
            <a:endParaRPr lang="en-US" altLang="zh-TW" sz="2600" dirty="0" smtClean="0">
              <a:latin typeface="Times New Roman" pitchFamily="18" charset="0"/>
            </a:endParaRPr>
          </a:p>
          <a:p>
            <a:pPr marL="893763" indent="-893763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３．垃圾掩埋廠、手機基地台該建在哪裡？</a:t>
            </a:r>
          </a:p>
          <a:p>
            <a:pPr marL="893763" indent="-893763" eaLnBrk="1" hangingPunct="1">
              <a:buFont typeface="Wingdings" pitchFamily="2" charset="2"/>
              <a:buNone/>
            </a:pPr>
            <a:endParaRPr lang="en-US" altLang="zh-TW" sz="2600" dirty="0" smtClean="0">
              <a:latin typeface="Times New Roman" pitchFamily="18" charset="0"/>
            </a:endParaRPr>
          </a:p>
          <a:p>
            <a:pPr marL="893763" indent="-893763" eaLnBrk="1" hangingPunct="1">
              <a:buFont typeface="Wingdings" pitchFamily="2" charset="2"/>
              <a:buNone/>
            </a:pPr>
            <a:r>
              <a:rPr lang="zh-TW" altLang="en-US" sz="2800" b="1" dirty="0" smtClean="0">
                <a:latin typeface="Times New Roman" pitchFamily="18" charset="0"/>
              </a:rPr>
              <a:t>（四）效益主義的基本概念：</a:t>
            </a:r>
            <a:endParaRPr lang="en-US" altLang="zh-TW" sz="2800" b="1" dirty="0" smtClean="0">
              <a:latin typeface="Times New Roman" pitchFamily="18" charset="0"/>
            </a:endParaRPr>
          </a:p>
          <a:p>
            <a:pPr marL="893763" indent="-893763" eaLnBrk="1" hangingPunct="1">
              <a:buFont typeface="Wingdings" pitchFamily="2" charset="2"/>
              <a:buNone/>
            </a:pPr>
            <a:r>
              <a:rPr lang="zh-TW" altLang="en-US" dirty="0" smtClean="0">
                <a:latin typeface="Times New Roman" pitchFamily="18" charset="0"/>
              </a:rPr>
              <a:t>　</a:t>
            </a:r>
            <a:r>
              <a:rPr lang="zh-TW" altLang="en-US" sz="2600" dirty="0" smtClean="0">
                <a:latin typeface="Times New Roman" pitchFamily="18" charset="0"/>
              </a:rPr>
              <a:t>１．定義：以行為所產生整體結果的效益最大化，判斷行為的對錯。也就是說道德上對的行為就是在所有可能的選項中，能達成最佳結果的行為。</a:t>
            </a:r>
            <a:endParaRPr lang="en-US" altLang="zh-TW" sz="2600" dirty="0" smtClean="0">
              <a:latin typeface="Times New Roman" pitchFamily="18" charset="0"/>
            </a:endParaRPr>
          </a:p>
          <a:p>
            <a:pPr marL="893763" indent="-893763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２．根本原則：效益原則</a:t>
            </a:r>
            <a:r>
              <a:rPr lang="en-US" altLang="zh-TW" sz="2600" dirty="0" smtClean="0">
                <a:latin typeface="Times New Roman" pitchFamily="18" charset="0"/>
              </a:rPr>
              <a:t>(principle of utility)</a:t>
            </a:r>
            <a:r>
              <a:rPr lang="zh-TW" altLang="en-US" sz="2600" dirty="0" smtClean="0">
                <a:latin typeface="Times New Roman" pitchFamily="18" charset="0"/>
              </a:rPr>
              <a:t>。</a:t>
            </a:r>
            <a:endParaRPr lang="zh-TW" altLang="en-US" sz="2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4000" b="1" cap="none" smtClean="0"/>
              <a:t>一、前言</a:t>
            </a:r>
          </a:p>
        </p:txBody>
      </p:sp>
      <p:sp>
        <p:nvSpPr>
          <p:cNvPr id="11267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2800" b="1" dirty="0" smtClean="0">
                <a:latin typeface="Times New Roman" pitchFamily="18" charset="0"/>
              </a:rPr>
              <a:t>（五）概念澄清：</a:t>
            </a:r>
            <a:endParaRPr lang="en-US" altLang="zh-TW" sz="2800" b="1" dirty="0" smtClean="0">
              <a:latin typeface="Times New Roman" pitchFamily="18" charset="0"/>
            </a:endParaRPr>
          </a:p>
          <a:p>
            <a:pPr marL="1084263" lvl="1" indent="-627063" eaLnBrk="1" hangingPunct="1">
              <a:buFontTx/>
              <a:buNone/>
            </a:pPr>
            <a:r>
              <a:rPr lang="zh-TW" altLang="en-US" sz="2600" dirty="0" smtClean="0">
                <a:latin typeface="Times New Roman" pitchFamily="18" charset="0"/>
              </a:rPr>
              <a:t>１．善</a:t>
            </a:r>
            <a:r>
              <a:rPr lang="en-US" altLang="zh-TW" sz="2600" dirty="0" smtClean="0">
                <a:latin typeface="Times New Roman" pitchFamily="18" charset="0"/>
              </a:rPr>
              <a:t>(good)</a:t>
            </a:r>
            <a:r>
              <a:rPr lang="zh-TW" altLang="en-US" sz="2600" dirty="0" smtClean="0">
                <a:latin typeface="Times New Roman" pitchFamily="18" charset="0"/>
              </a:rPr>
              <a:t>和效益</a:t>
            </a:r>
            <a:r>
              <a:rPr lang="en-US" altLang="zh-TW" sz="2600" dirty="0" smtClean="0">
                <a:latin typeface="Times New Roman" pitchFamily="18" charset="0"/>
              </a:rPr>
              <a:t>(utility)</a:t>
            </a:r>
          </a:p>
          <a:p>
            <a:pPr marL="1084263" lvl="1" indent="-627063" eaLnBrk="1" hangingPunct="1">
              <a:buFontTx/>
              <a:buNone/>
            </a:pPr>
            <a:endParaRPr lang="en-US" altLang="zh-TW" sz="2600" dirty="0" smtClean="0">
              <a:latin typeface="Times New Roman" pitchFamily="18" charset="0"/>
            </a:endParaRPr>
          </a:p>
          <a:p>
            <a:pPr marL="1084263" lvl="1" indent="-627063" eaLnBrk="1" hangingPunct="1">
              <a:buFontTx/>
              <a:buNone/>
            </a:pPr>
            <a:r>
              <a:rPr lang="zh-TW" altLang="en-US" sz="2600" dirty="0" smtClean="0">
                <a:latin typeface="Times New Roman" pitchFamily="18" charset="0"/>
              </a:rPr>
              <a:t>２．享樂的</a:t>
            </a:r>
            <a:r>
              <a:rPr lang="en-US" altLang="zh-TW" sz="2600" dirty="0" smtClean="0">
                <a:latin typeface="Times New Roman" pitchFamily="18" charset="0"/>
              </a:rPr>
              <a:t>(hedonistic )</a:t>
            </a:r>
            <a:r>
              <a:rPr lang="zh-TW" altLang="en-US" sz="2600" dirty="0" smtClean="0">
                <a:latin typeface="Times New Roman" pitchFamily="18" charset="0"/>
              </a:rPr>
              <a:t>效益主義和理想的</a:t>
            </a:r>
            <a:r>
              <a:rPr lang="en-US" altLang="zh-TW" sz="2600" dirty="0" smtClean="0">
                <a:latin typeface="Times New Roman" pitchFamily="18" charset="0"/>
              </a:rPr>
              <a:t>(ideal)</a:t>
            </a:r>
            <a:r>
              <a:rPr lang="zh-TW" altLang="en-US" sz="2600" dirty="0" smtClean="0">
                <a:latin typeface="Times New Roman" pitchFamily="18" charset="0"/>
              </a:rPr>
              <a:t>效益主義</a:t>
            </a:r>
          </a:p>
          <a:p>
            <a:pPr marL="1084263" lvl="1" indent="-627063" eaLnBrk="1" hangingPunct="1">
              <a:buFontTx/>
              <a:buNone/>
            </a:pPr>
            <a:endParaRPr lang="en-US" altLang="zh-TW" sz="2600" dirty="0" smtClean="0">
              <a:latin typeface="Times New Roman" pitchFamily="18" charset="0"/>
            </a:endParaRPr>
          </a:p>
          <a:p>
            <a:pPr marL="1084263" lvl="1" indent="-627063" eaLnBrk="1" hangingPunct="1">
              <a:buFontTx/>
              <a:buNone/>
            </a:pPr>
            <a:r>
              <a:rPr lang="zh-TW" altLang="en-US" sz="2600" dirty="0" smtClean="0">
                <a:latin typeface="Times New Roman" pitchFamily="18" charset="0"/>
              </a:rPr>
              <a:t>３．善惡可以共量</a:t>
            </a:r>
            <a:r>
              <a:rPr lang="en-US" altLang="zh-TW" sz="2600" dirty="0" smtClean="0">
                <a:latin typeface="Times New Roman" pitchFamily="18" charset="0"/>
              </a:rPr>
              <a:t>(commensurability)</a:t>
            </a:r>
          </a:p>
          <a:p>
            <a:pPr marL="1084263" lvl="1" indent="-627063" eaLnBrk="1" hangingPunct="1">
              <a:buFontTx/>
              <a:buNone/>
            </a:pPr>
            <a:endParaRPr lang="en-US" altLang="zh-TW" sz="2600" dirty="0" smtClean="0">
              <a:latin typeface="Times New Roman" pitchFamily="18" charset="0"/>
            </a:endParaRPr>
          </a:p>
          <a:p>
            <a:pPr marL="1084263" lvl="1" indent="-627063" eaLnBrk="1" hangingPunct="1">
              <a:buFontTx/>
              <a:buNone/>
            </a:pPr>
            <a:r>
              <a:rPr lang="zh-TW" altLang="en-US" sz="2600" dirty="0" smtClean="0">
                <a:latin typeface="Times New Roman" pitchFamily="18" charset="0"/>
              </a:rPr>
              <a:t>４．結果</a:t>
            </a:r>
            <a:r>
              <a:rPr lang="en-US" altLang="zh-TW" sz="2600" dirty="0" smtClean="0">
                <a:latin typeface="Times New Roman" pitchFamily="18" charset="0"/>
              </a:rPr>
              <a:t>(consequence)</a:t>
            </a:r>
            <a:endParaRPr lang="zh-TW" altLang="en-US" sz="26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4000" b="1" cap="none" dirty="0" smtClean="0"/>
              <a:t>二、彌勒的效益主義</a:t>
            </a:r>
          </a:p>
        </p:txBody>
      </p:sp>
      <p:sp>
        <p:nvSpPr>
          <p:cNvPr id="12291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893763" indent="-8937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b="1" dirty="0" smtClean="0">
                <a:latin typeface="Times New Roman" pitchFamily="18" charset="0"/>
              </a:rPr>
              <a:t>（一）彌勒</a:t>
            </a:r>
            <a:r>
              <a:rPr lang="en-US" altLang="zh-TW" sz="2800" b="1" dirty="0" smtClean="0">
                <a:latin typeface="Times New Roman" pitchFamily="18" charset="0"/>
              </a:rPr>
              <a:t>(John Stuart Mill, 1806-1873)</a:t>
            </a:r>
            <a:r>
              <a:rPr lang="zh-TW" altLang="en-US" sz="2800" b="1" dirty="0" smtClean="0">
                <a:latin typeface="Times New Roman" pitchFamily="18" charset="0"/>
              </a:rPr>
              <a:t>關心的問題：</a:t>
            </a:r>
            <a:endParaRPr lang="en-US" altLang="zh-TW" sz="2800" b="1" dirty="0" smtClean="0">
              <a:latin typeface="Times New Roman" pitchFamily="18" charset="0"/>
            </a:endParaRPr>
          </a:p>
          <a:p>
            <a:pPr marL="1252538" indent="-1252538" algn="just" eaLnBrk="1" hangingPunct="1">
              <a:lnSpc>
                <a:spcPct val="90000"/>
              </a:lnSpc>
              <a:buNone/>
            </a:pPr>
            <a:r>
              <a:rPr lang="zh-TW" altLang="en-US" dirty="0" smtClean="0">
                <a:latin typeface="Times New Roman" pitchFamily="18" charset="0"/>
              </a:rPr>
              <a:t>　</a:t>
            </a:r>
            <a:r>
              <a:rPr lang="zh-TW" altLang="en-US" dirty="0" smtClean="0"/>
              <a:t>　</a:t>
            </a:r>
            <a:r>
              <a:rPr lang="zh-TW" altLang="en-US" sz="2600" dirty="0" smtClean="0"/>
              <a:t>１．</a:t>
            </a:r>
            <a:r>
              <a:rPr lang="zh-TW" altLang="zh-TW" sz="2600" dirty="0" smtClean="0"/>
              <a:t>紀元前五世紀的雅典，蘇格拉底問年輕人：「一個人應該如何過活？」，回答這個問題會涉及三個進一步的問題：幸福是什麼？什麼是道德上對的方式去過活或行動？幸福和道德之間的關係是什麼？</a:t>
            </a:r>
            <a:endParaRPr lang="zh-TW" altLang="en-US" sz="2600" dirty="0" smtClean="0">
              <a:latin typeface="Times New Roman" pitchFamily="18" charset="0"/>
            </a:endParaRPr>
          </a:p>
          <a:p>
            <a:pPr marL="893763" indent="-893763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2000" dirty="0" smtClean="0">
              <a:latin typeface="Times New Roman" pitchFamily="18" charset="0"/>
            </a:endParaRPr>
          </a:p>
          <a:p>
            <a:pPr marL="893763" indent="-893763" eaLnBrk="1" hangingPunct="1">
              <a:lnSpc>
                <a:spcPct val="90000"/>
              </a:lnSpc>
              <a:buFont typeface="Wingdings" pitchFamily="2" charset="2"/>
              <a:buNone/>
            </a:pPr>
            <a:endParaRPr lang="zh-TW" alt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b="1" cap="none" dirty="0"/>
              <a:t>二、彌勒的效益主義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982663" indent="-982663">
              <a:buNone/>
            </a:pPr>
            <a:r>
              <a:rPr lang="zh-TW" altLang="en-US" sz="2600" dirty="0" smtClean="0"/>
              <a:t>　２．</a:t>
            </a:r>
            <a:r>
              <a:rPr lang="zh-TW" altLang="zh-TW" sz="2600" dirty="0" smtClean="0"/>
              <a:t>彌勒《效益主義》</a:t>
            </a:r>
            <a:r>
              <a:rPr lang="zh-TW" altLang="en-US" sz="2600" dirty="0" smtClean="0"/>
              <a:t>就是要回答上述問題，他的答案如下：</a:t>
            </a:r>
            <a:endParaRPr lang="en-US" altLang="zh-TW" sz="2600" dirty="0" smtClean="0"/>
          </a:p>
          <a:p>
            <a:pPr marL="1338263" indent="-1338263">
              <a:buNone/>
            </a:pPr>
            <a:r>
              <a:rPr lang="zh-TW" altLang="en-US" sz="2600" dirty="0" smtClean="0"/>
              <a:t>　</a:t>
            </a:r>
            <a:r>
              <a:rPr lang="zh-TW" altLang="zh-TW" sz="2600" dirty="0" smtClean="0"/>
              <a:t>（１）幸福是快樂；</a:t>
            </a:r>
            <a:endParaRPr lang="en-US" altLang="zh-TW" sz="2600" dirty="0" smtClean="0"/>
          </a:p>
          <a:p>
            <a:pPr marL="1338263" indent="-1338263">
              <a:buNone/>
            </a:pPr>
            <a:r>
              <a:rPr lang="zh-TW" altLang="en-US" sz="2600" dirty="0" smtClean="0"/>
              <a:t>　</a:t>
            </a:r>
            <a:r>
              <a:rPr lang="zh-TW" altLang="zh-TW" sz="2600" dirty="0" smtClean="0"/>
              <a:t>（２）對的行為</a:t>
            </a:r>
            <a:r>
              <a:rPr lang="zh-TW" altLang="en-US" sz="2600" dirty="0" smtClean="0"/>
              <a:t>就</a:t>
            </a:r>
            <a:r>
              <a:rPr lang="zh-TW" altLang="zh-TW" sz="2600" dirty="0" smtClean="0"/>
              <a:t>是產生整體最大量的幸福；</a:t>
            </a:r>
            <a:endParaRPr lang="en-US" altLang="zh-TW" sz="2600" dirty="0" smtClean="0"/>
          </a:p>
          <a:p>
            <a:pPr marL="1338263" indent="-1338263">
              <a:buNone/>
            </a:pPr>
            <a:r>
              <a:rPr lang="zh-TW" altLang="en-US" sz="2600" dirty="0" smtClean="0"/>
              <a:t>　</a:t>
            </a:r>
            <a:r>
              <a:rPr lang="zh-TW" altLang="zh-TW" sz="2600" dirty="0" smtClean="0"/>
              <a:t>（３）在一個適當建構的世界，個人的幸福在於其從事道德上對的行為</a:t>
            </a:r>
            <a:r>
              <a:rPr lang="zh-TW" altLang="zh-TW" sz="2600" dirty="0" smtClean="0"/>
              <a:t>。</a:t>
            </a:r>
            <a:endParaRPr lang="en-US" altLang="zh-TW" sz="2600" dirty="0" smtClean="0"/>
          </a:p>
          <a:p>
            <a:pPr marL="982663" indent="-982663">
              <a:buNone/>
            </a:pPr>
            <a:endParaRPr lang="en-US" altLang="zh-TW" sz="2600" dirty="0" smtClean="0"/>
          </a:p>
          <a:p>
            <a:pPr marL="982663" indent="-982663">
              <a:buNone/>
            </a:pPr>
            <a:r>
              <a:rPr lang="zh-TW" altLang="en-US" sz="2600" dirty="0" smtClean="0"/>
              <a:t>　３．所以彌勒是一個享樂的效益主義者。</a:t>
            </a:r>
            <a:endParaRPr lang="zh-TW" altLang="en-US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b="1" cap="none" dirty="0"/>
              <a:t>二、彌勒的效益主義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93763" indent="-893763" eaLnBrk="1" hangingPunct="1">
              <a:lnSpc>
                <a:spcPct val="90000"/>
              </a:lnSpc>
              <a:buNone/>
            </a:pPr>
            <a:r>
              <a:rPr lang="zh-TW" altLang="en-US" sz="2800" b="1" dirty="0" smtClean="0">
                <a:latin typeface="Times New Roman" pitchFamily="18" charset="0"/>
              </a:rPr>
              <a:t>（二）享樂效益主義的特點：</a:t>
            </a:r>
            <a:endParaRPr lang="en-US" altLang="zh-TW" sz="2800" b="1" dirty="0" smtClean="0">
              <a:latin typeface="Times New Roman" pitchFamily="18" charset="0"/>
            </a:endParaRPr>
          </a:p>
          <a:p>
            <a:pPr marL="982663" indent="-982663" eaLnBrk="1" hangingPunct="1">
              <a:lnSpc>
                <a:spcPct val="90000"/>
              </a:lnSpc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１．行為判斷的指標：只考慮行為所產生的快樂和痛苦。快樂是惟一本身就有價值的東西，而痛苦本身就是惡</a:t>
            </a:r>
            <a:r>
              <a:rPr lang="zh-TW" altLang="en-US" sz="2600" dirty="0" smtClean="0">
                <a:latin typeface="Times New Roman" pitchFamily="18" charset="0"/>
              </a:rPr>
              <a:t>。</a:t>
            </a:r>
            <a:endParaRPr lang="en-US" altLang="zh-TW" sz="2600" dirty="0" smtClean="0">
              <a:latin typeface="Times New Roman" pitchFamily="18" charset="0"/>
            </a:endParaRPr>
          </a:p>
          <a:p>
            <a:pPr marL="982663" indent="-982663" eaLnBrk="1" hangingPunct="1">
              <a:lnSpc>
                <a:spcPct val="90000"/>
              </a:lnSpc>
              <a:buNone/>
            </a:pPr>
            <a:endParaRPr lang="en-US" altLang="zh-TW" sz="2600" dirty="0" smtClean="0">
              <a:latin typeface="Times New Roman" pitchFamily="18" charset="0"/>
            </a:endParaRPr>
          </a:p>
          <a:p>
            <a:pPr marL="982663" indent="-982663" eaLnBrk="1" hangingPunct="1">
              <a:lnSpc>
                <a:spcPct val="90000"/>
              </a:lnSpc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２．最大化原則：快樂的最大化或痛苦的最小化。</a:t>
            </a:r>
            <a:endParaRPr lang="zh-TW" altLang="en-US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381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800" b="1" cap="none" dirty="0" smtClean="0"/>
              <a:t>三、彌勒回應效益主義可能的批評</a:t>
            </a:r>
          </a:p>
        </p:txBody>
      </p:sp>
      <p:sp>
        <p:nvSpPr>
          <p:cNvPr id="13315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571184" cy="4845025"/>
          </a:xfrm>
        </p:spPr>
        <p:txBody>
          <a:bodyPr/>
          <a:lstStyle/>
          <a:p>
            <a:pPr marL="893763" indent="-893763" algn="just" eaLnBrk="1" hangingPunct="1">
              <a:buFont typeface="Wingdings" pitchFamily="2" charset="2"/>
              <a:buNone/>
            </a:pPr>
            <a:r>
              <a:rPr lang="zh-TW" altLang="en-US" sz="2800" b="1" dirty="0" smtClean="0">
                <a:latin typeface="Times New Roman" pitchFamily="18" charset="0"/>
              </a:rPr>
              <a:t>（一）豬的學說：</a:t>
            </a:r>
            <a:endParaRPr lang="en-US" altLang="zh-TW" sz="2800" b="1" dirty="0" smtClean="0">
              <a:latin typeface="Times New Roman" pitchFamily="18" charset="0"/>
            </a:endParaRPr>
          </a:p>
          <a:p>
            <a:pPr marL="893763" indent="-893763" algn="just" eaLnBrk="1" hangingPunct="1">
              <a:buFont typeface="Wingdings" pitchFamily="2" charset="2"/>
              <a:buNone/>
            </a:pPr>
            <a:r>
              <a:rPr lang="zh-TW" altLang="en-US" sz="2600" dirty="0" smtClean="0">
                <a:latin typeface="Times New Roman" pitchFamily="18" charset="0"/>
              </a:rPr>
              <a:t>　１．批評：效益主義把快樂當成惟一的目的，彷彿把人當成豬，難道生命除了快樂之外沒有別的目的嗎</a:t>
            </a:r>
            <a:r>
              <a:rPr lang="zh-TW" altLang="en-US" sz="2600" dirty="0" smtClean="0">
                <a:latin typeface="Times New Roman" pitchFamily="18" charset="0"/>
              </a:rPr>
              <a:t>？</a:t>
            </a:r>
            <a:endParaRPr lang="en-US" altLang="zh-TW" sz="2600" dirty="0" smtClean="0">
              <a:latin typeface="Times New Roman" pitchFamily="18" charset="0"/>
            </a:endParaRPr>
          </a:p>
        </p:txBody>
      </p:sp>
      <p:pic>
        <p:nvPicPr>
          <p:cNvPr id="2" name="圖片 1" descr="229918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501008"/>
            <a:ext cx="2880320" cy="279711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b="1" cap="none" dirty="0"/>
              <a:t>三、彌勒回應效益主義可能的批評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/>
          <a:lstStyle/>
          <a:p>
            <a:pPr marL="893763" indent="-893763" algn="just" eaLnBrk="1" hangingPunct="1">
              <a:buNone/>
            </a:pPr>
            <a:r>
              <a:rPr lang="en-US" altLang="zh-TW" sz="2600" dirty="0" smtClean="0">
                <a:latin typeface="Times New Roman" pitchFamily="18" charset="0"/>
              </a:rPr>
              <a:t>      </a:t>
            </a:r>
            <a:r>
              <a:rPr lang="zh-TW" altLang="en-US" sz="2600" dirty="0" smtClean="0">
                <a:latin typeface="Times New Roman" pitchFamily="18" charset="0"/>
              </a:rPr>
              <a:t>２</a:t>
            </a:r>
            <a:r>
              <a:rPr lang="zh-TW" altLang="en-US" sz="2600" dirty="0">
                <a:latin typeface="Times New Roman" pitchFamily="18" charset="0"/>
              </a:rPr>
              <a:t>．彌勒的回應：</a:t>
            </a:r>
            <a:endParaRPr lang="en-US" altLang="zh-TW" sz="2600" dirty="0">
              <a:latin typeface="Times New Roman" pitchFamily="18" charset="0"/>
            </a:endParaRPr>
          </a:p>
          <a:p>
            <a:pPr marL="1252538" indent="-1252538" algn="just" eaLnBrk="1" hangingPunct="1">
              <a:buNone/>
            </a:pPr>
            <a:r>
              <a:rPr lang="zh-TW" altLang="en-US" sz="2600" dirty="0">
                <a:latin typeface="Times New Roman" pitchFamily="18" charset="0"/>
              </a:rPr>
              <a:t>　（１）批評者的說法反而貶抑人性，因為動物性快樂無法滿足人的幸福觀，人擁有高等官能要滿足。</a:t>
            </a:r>
            <a:endParaRPr lang="en-US" altLang="zh-TW" sz="2600" dirty="0">
              <a:latin typeface="Times New Roman" pitchFamily="18" charset="0"/>
            </a:endParaRPr>
          </a:p>
          <a:p>
            <a:pPr marL="1252538" indent="-1252538" algn="just" eaLnBrk="1" hangingPunct="1">
              <a:buNone/>
            </a:pPr>
            <a:r>
              <a:rPr lang="zh-TW" altLang="en-US" sz="2600" dirty="0">
                <a:latin typeface="Times New Roman" pitchFamily="18" charset="0"/>
              </a:rPr>
              <a:t>　（２）快樂有質和量的區別，所以人寧願做一個痛苦的蘇格拉底，也不願當一隻快樂的豬。</a:t>
            </a:r>
            <a:endParaRPr lang="en-US" altLang="zh-TW" sz="2600" dirty="0">
              <a:latin typeface="Times New Roman" pitchFamily="18" charset="0"/>
            </a:endParaRPr>
          </a:p>
          <a:p>
            <a:pPr marL="893763" indent="-893763" algn="just" eaLnBrk="1" hangingPunct="1">
              <a:buNone/>
            </a:pPr>
            <a:endParaRPr lang="en-US" altLang="zh-TW" sz="2600" dirty="0" smtClean="0">
              <a:latin typeface="Times New Roman" pitchFamily="18" charset="0"/>
            </a:endParaRPr>
          </a:p>
          <a:p>
            <a:pPr marL="893763" indent="-893763" algn="just" eaLnBrk="1" hangingPunct="1">
              <a:buNone/>
            </a:pPr>
            <a:r>
              <a:rPr lang="en-US" altLang="zh-TW" sz="2600" dirty="0" smtClean="0">
                <a:latin typeface="Times New Roman" pitchFamily="18" charset="0"/>
              </a:rPr>
              <a:t>  </a:t>
            </a:r>
            <a:r>
              <a:rPr lang="zh-TW" altLang="en-US" sz="2600" dirty="0" smtClean="0">
                <a:latin typeface="Times New Roman" pitchFamily="18" charset="0"/>
              </a:rPr>
              <a:t>３</a:t>
            </a:r>
            <a:r>
              <a:rPr lang="zh-TW" altLang="en-US" sz="2600" dirty="0">
                <a:latin typeface="Times New Roman" pitchFamily="18" charset="0"/>
              </a:rPr>
              <a:t>．快樂的質和量如何區分？兩者可不可以換算？如果不能換算，衝突時如何決定？</a:t>
            </a:r>
          </a:p>
          <a:p>
            <a:endParaRPr kumimoji="1"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008646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壁窗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263</TotalTime>
  <Words>278</Words>
  <Application>Microsoft Macintosh PowerPoint</Application>
  <PresentationFormat>如螢幕大小 (4:3)</PresentationFormat>
  <Paragraphs>127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壁窗</vt:lpstr>
      <vt:lpstr>道德推理(Moral Reasoning) 課程網站：https://ceiba.ntu.edu.tw/1001moralreasoning</vt:lpstr>
      <vt:lpstr>一、前言</vt:lpstr>
      <vt:lpstr>一、前言</vt:lpstr>
      <vt:lpstr>一、前言</vt:lpstr>
      <vt:lpstr>二、彌勒的效益主義</vt:lpstr>
      <vt:lpstr>二、彌勒的效益主義</vt:lpstr>
      <vt:lpstr>二、彌勒的效益主義</vt:lpstr>
      <vt:lpstr>三、彌勒回應效益主義可能的批評</vt:lpstr>
      <vt:lpstr>三、彌勒回應效益主義可能的批評</vt:lpstr>
      <vt:lpstr>三、彌勒回應效益主義可能的批評</vt:lpstr>
      <vt:lpstr>三、彌勒回應效益主義可能的批評</vt:lpstr>
      <vt:lpstr>三、彌勒回應效益主義可能的批評</vt:lpstr>
      <vt:lpstr>四、效益主義評估</vt:lpstr>
      <vt:lpstr>四、效益主義評估</vt:lpstr>
      <vt:lpstr>五、效益和正義</vt:lpstr>
      <vt:lpstr>五、效益和正義</vt:lpstr>
      <vt:lpstr>五、效益和正義</vt:lpstr>
      <vt:lpstr>五、效益和正義</vt:lpstr>
      <vt:lpstr>五、效益和正義</vt:lpstr>
      <vt:lpstr>五、效益和正義</vt:lpstr>
      <vt:lpstr>五、效益和正義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Mill的效益主義</dc:title>
  <dc:creator>user</dc:creator>
  <cp:lastModifiedBy>roockie</cp:lastModifiedBy>
  <cp:revision>81</cp:revision>
  <dcterms:created xsi:type="dcterms:W3CDTF">2010-06-01T07:49:37Z</dcterms:created>
  <dcterms:modified xsi:type="dcterms:W3CDTF">2011-09-25T03:46:25Z</dcterms:modified>
</cp:coreProperties>
</file>