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56" r:id="rId2"/>
    <p:sldId id="257" r:id="rId3"/>
    <p:sldId id="258" r:id="rId4"/>
    <p:sldId id="259" r:id="rId5"/>
    <p:sldId id="283" r:id="rId6"/>
    <p:sldId id="286" r:id="rId7"/>
    <p:sldId id="285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84" r:id="rId22"/>
    <p:sldId id="273" r:id="rId23"/>
    <p:sldId id="279" r:id="rId24"/>
    <p:sldId id="274" r:id="rId25"/>
    <p:sldId id="280" r:id="rId26"/>
    <p:sldId id="275" r:id="rId27"/>
    <p:sldId id="276" r:id="rId28"/>
    <p:sldId id="281" r:id="rId29"/>
    <p:sldId id="277" r:id="rId30"/>
  </p:sldIdLst>
  <p:sldSz cx="9144000" cy="6858000" type="screen4x3"/>
  <p:notesSz cx="6858000" cy="914400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0"/>
        <a:cs typeface="新細明體" charset="0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0"/>
        <a:cs typeface="新細明體" charset="0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0"/>
        <a:cs typeface="新細明體" charset="0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0"/>
        <a:cs typeface="新細明體" charset="0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0"/>
        <a:cs typeface="新細明體" charset="0"/>
      </a:defRPr>
    </a:lvl5pPr>
    <a:lvl6pPr marL="2286000" algn="l" defTabSz="457200" rtl="0" eaLnBrk="1" latinLnBrk="0" hangingPunct="1">
      <a:defRPr kumimoji="1" kern="1200">
        <a:solidFill>
          <a:schemeClr val="tx1"/>
        </a:solidFill>
        <a:latin typeface="Arial" charset="0"/>
        <a:ea typeface="新細明體" charset="0"/>
        <a:cs typeface="新細明體" charset="0"/>
      </a:defRPr>
    </a:lvl6pPr>
    <a:lvl7pPr marL="2743200" algn="l" defTabSz="457200" rtl="0" eaLnBrk="1" latinLnBrk="0" hangingPunct="1">
      <a:defRPr kumimoji="1" kern="1200">
        <a:solidFill>
          <a:schemeClr val="tx1"/>
        </a:solidFill>
        <a:latin typeface="Arial" charset="0"/>
        <a:ea typeface="新細明體" charset="0"/>
        <a:cs typeface="新細明體" charset="0"/>
      </a:defRPr>
    </a:lvl7pPr>
    <a:lvl8pPr marL="3200400" algn="l" defTabSz="457200" rtl="0" eaLnBrk="1" latinLnBrk="0" hangingPunct="1">
      <a:defRPr kumimoji="1" kern="1200">
        <a:solidFill>
          <a:schemeClr val="tx1"/>
        </a:solidFill>
        <a:latin typeface="Arial" charset="0"/>
        <a:ea typeface="新細明體" charset="0"/>
        <a:cs typeface="新細明體" charset="0"/>
      </a:defRPr>
    </a:lvl8pPr>
    <a:lvl9pPr marL="3657600" algn="l" defTabSz="457200" rtl="0" eaLnBrk="1" latinLnBrk="0" hangingPunct="1">
      <a:defRPr kumimoji="1" kern="1200">
        <a:solidFill>
          <a:schemeClr val="tx1"/>
        </a:solidFill>
        <a:latin typeface="Arial" charset="0"/>
        <a:ea typeface="新細明體" charset="0"/>
        <a:cs typeface="新細明體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960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printerSettings" Target="printerSettings/printerSettings1.bin"/><Relationship Id="rId32" Type="http://schemas.openxmlformats.org/officeDocument/2006/relationships/presProps" Target="pres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viewProps" Target="viewProps.xml"/><Relationship Id="rId34" Type="http://schemas.openxmlformats.org/officeDocument/2006/relationships/theme" Target="theme/theme1.xml"/><Relationship Id="rId3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/>
          </a:p>
        </p:txBody>
      </p:sp>
      <p:sp>
        <p:nvSpPr>
          <p:cNvPr id="5" name="矩形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/>
          </a:p>
        </p:txBody>
      </p:sp>
      <p:sp>
        <p:nvSpPr>
          <p:cNvPr id="6" name="矩形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/>
          </a:p>
        </p:txBody>
      </p:sp>
      <p:sp>
        <p:nvSpPr>
          <p:cNvPr id="7" name="矩形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/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kumimoji="0" lang="en-US">
              <a:ea typeface="新細明體" pitchFamily="18" charset="-120"/>
              <a:cs typeface="+mn-cs"/>
            </a:endParaRPr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kumimoji="0" lang="en-US">
              <a:ea typeface="新細明體" pitchFamily="18" charset="-120"/>
              <a:cs typeface="+mn-cs"/>
            </a:endParaRPr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kumimoji="0" lang="en-US">
              <a:ea typeface="新細明體" pitchFamily="18" charset="-120"/>
              <a:cs typeface="+mn-cs"/>
            </a:endParaRPr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kumimoji="0" lang="en-US">
              <a:ea typeface="新細明體" pitchFamily="18" charset="-120"/>
              <a:cs typeface="+mn-cs"/>
            </a:endParaRPr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kumimoji="0" lang="en-US">
              <a:ea typeface="新細明體" pitchFamily="18" charset="-120"/>
              <a:cs typeface="+mn-cs"/>
            </a:endParaRPr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kumimoji="0" lang="en-US">
              <a:ea typeface="新細明體" pitchFamily="18" charset="-120"/>
              <a:cs typeface="+mn-cs"/>
            </a:endParaRPr>
          </a:p>
        </p:txBody>
      </p:sp>
      <p:sp>
        <p:nvSpPr>
          <p:cNvPr id="16" name="矩形 15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 dirty="0"/>
          </a:p>
        </p:txBody>
      </p:sp>
      <p:sp>
        <p:nvSpPr>
          <p:cNvPr id="17" name="橢圓 16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 dirty="0"/>
          </a:p>
        </p:txBody>
      </p:sp>
      <p:sp>
        <p:nvSpPr>
          <p:cNvPr id="18" name="橢圓 17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 dirty="0"/>
          </a:p>
        </p:txBody>
      </p:sp>
      <p:sp>
        <p:nvSpPr>
          <p:cNvPr id="19" name="橢圓 18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 dirty="0"/>
          </a:p>
        </p:txBody>
      </p:sp>
      <p:sp>
        <p:nvSpPr>
          <p:cNvPr id="20" name="橢圓 19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 dirty="0"/>
          </a:p>
        </p:txBody>
      </p:sp>
      <p:sp>
        <p:nvSpPr>
          <p:cNvPr id="21" name="橢圓 20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 dirty="0"/>
          </a:p>
        </p:txBody>
      </p:sp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zh-TW" altLang="en-US" smtClean="0"/>
              <a:t>按一下以編輯母片副標題樣式</a:t>
            </a:r>
            <a:endParaRPr lang="en-US"/>
          </a:p>
        </p:txBody>
      </p:sp>
      <p:sp>
        <p:nvSpPr>
          <p:cNvPr id="22" name="日期版面配置區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3" name="頁尾版面配置區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4" name="投影片編號版面配置區 28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54CD784-4C1C-424C-9C7A-4C2D244BE7B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21927348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日期版面配置區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投影片編號版面配置區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30CDC4-FBDD-1344-8426-D5CBAE4CEA0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034055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日期版面配置區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投影片編號版面配置區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2F1B3D-6B3F-774A-BB2D-4AB39181D26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25137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日期版面配置區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投影片編號版面配置區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E280CF5-1948-0949-8109-0D795C82293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6" name="頁尾版面配置區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889790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/>
          </a:p>
        </p:txBody>
      </p:sp>
      <p:sp>
        <p:nvSpPr>
          <p:cNvPr id="5" name="矩形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/>
          </a:p>
        </p:txBody>
      </p:sp>
      <p:sp>
        <p:nvSpPr>
          <p:cNvPr id="6" name="矩形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/>
          </a:p>
        </p:txBody>
      </p:sp>
      <p:sp>
        <p:nvSpPr>
          <p:cNvPr id="7" name="矩形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/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kumimoji="0" lang="en-US">
              <a:ea typeface="新細明體" pitchFamily="18" charset="-120"/>
              <a:cs typeface="+mn-cs"/>
            </a:endParaRPr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kumimoji="0" lang="en-US">
              <a:ea typeface="新細明體" pitchFamily="18" charset="-120"/>
              <a:cs typeface="+mn-cs"/>
            </a:endParaRP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kumimoji="0" lang="en-US">
              <a:ea typeface="新細明體" pitchFamily="18" charset="-120"/>
              <a:cs typeface="+mn-cs"/>
            </a:endParaRPr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kumimoji="0" lang="en-US">
              <a:ea typeface="新細明體" pitchFamily="18" charset="-120"/>
              <a:cs typeface="+mn-cs"/>
            </a:endParaRPr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kumimoji="0" lang="en-US">
              <a:ea typeface="新細明體" pitchFamily="18" charset="-120"/>
              <a:cs typeface="+mn-cs"/>
            </a:endParaRPr>
          </a:p>
        </p:txBody>
      </p:sp>
      <p:sp>
        <p:nvSpPr>
          <p:cNvPr id="13" name="矩形 12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 dirty="0"/>
          </a:p>
        </p:txBody>
      </p:sp>
      <p:sp>
        <p:nvSpPr>
          <p:cNvPr id="14" name="橢圓 13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 dirty="0"/>
          </a:p>
        </p:txBody>
      </p:sp>
      <p:sp>
        <p:nvSpPr>
          <p:cNvPr id="15" name="橢圓 14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 dirty="0"/>
          </a:p>
        </p:txBody>
      </p:sp>
      <p:sp>
        <p:nvSpPr>
          <p:cNvPr id="16" name="橢圓 15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 dirty="0"/>
          </a:p>
        </p:txBody>
      </p:sp>
      <p:sp>
        <p:nvSpPr>
          <p:cNvPr id="17" name="橢圓 16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 dirty="0"/>
          </a:p>
        </p:txBody>
      </p:sp>
      <p:sp>
        <p:nvSpPr>
          <p:cNvPr id="18" name="橢圓 17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 dirty="0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kumimoji="0" lang="en-US">
              <a:ea typeface="新細明體" pitchFamily="18" charset="-120"/>
              <a:cs typeface="+mn-cs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20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1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2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4B2FE19-8B08-6841-94A6-F87243E1A88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6688910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5" name="日期版面配置區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投影片編號版面配置區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407CCC-FF71-354D-A836-E9EC3476616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4076644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7" name="日期版面配置區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投影片編號版面配置區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1AFCAA-C99E-5048-8D64-F8F14CFCAA5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2124561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963E7C9-8E56-2046-9475-481BE697196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5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7284704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投影片編號版面配置區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01C44D-4F0C-1C4B-A387-B1EE79A80D9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269471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直線接點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kumimoji="0" lang="en-US" dirty="0">
              <a:ea typeface="新細明體" pitchFamily="18" charset="-120"/>
              <a:cs typeface="+mn-cs"/>
            </a:endParaRPr>
          </a:p>
        </p:txBody>
      </p:sp>
      <p:sp>
        <p:nvSpPr>
          <p:cNvPr id="6" name="直線接點 5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kumimoji="0" lang="en-US" dirty="0">
              <a:ea typeface="新細明體" pitchFamily="18" charset="-120"/>
              <a:cs typeface="+mn-cs"/>
            </a:endParaRPr>
          </a:p>
        </p:txBody>
      </p:sp>
      <p:sp>
        <p:nvSpPr>
          <p:cNvPr id="7" name="直線接點 16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8" name="直線接點 17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/>
          </a:p>
        </p:txBody>
      </p:sp>
      <p:sp>
        <p:nvSpPr>
          <p:cNvPr id="10" name="直線接點 19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1" name="橢圓 10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12" name="日期版面配置區 2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3" name="投影片編號版面配置區 2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021DFD1-2028-DF44-BF6A-B29A8032463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14" name="頁尾版面配置區 2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8822368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直線接點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kumimoji="0" lang="en-US">
              <a:ea typeface="新細明體" pitchFamily="18" charset="-120"/>
              <a:cs typeface="+mn-cs"/>
            </a:endParaRPr>
          </a:p>
        </p:txBody>
      </p:sp>
      <p:sp>
        <p:nvSpPr>
          <p:cNvPr id="6" name="橢圓 5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 dirty="0"/>
          </a:p>
        </p:txBody>
      </p:sp>
      <p:sp>
        <p:nvSpPr>
          <p:cNvPr id="7" name="直線接點 16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8" name="矩形 7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/>
          </a:p>
        </p:txBody>
      </p:sp>
      <p:sp>
        <p:nvSpPr>
          <p:cNvPr id="9" name="直線接點 18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kumimoji="0" lang="en-US" dirty="0">
              <a:ea typeface="新細明體" pitchFamily="18" charset="-120"/>
              <a:cs typeface="+mn-cs"/>
            </a:endParaRPr>
          </a:p>
        </p:txBody>
      </p:sp>
      <p:sp>
        <p:nvSpPr>
          <p:cNvPr id="11" name="直線接點 20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zh-TW" altLang="en-US" noProof="0" smtClean="0"/>
              <a:t>按一下圖示以新增圖片</a:t>
            </a:r>
            <a:endParaRPr lang="en-US" noProof="0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12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3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797DF83-B772-9D4B-A322-482BCDDAA64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14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2912540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kumimoji="0" lang="en-US" dirty="0">
              <a:ea typeface="新細明體" pitchFamily="18" charset="-120"/>
              <a:cs typeface="+mn-cs"/>
            </a:endParaRPr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1028" name="文字版面配置區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  <a:ea typeface="新細明體" pitchFamily="18" charset="-120"/>
                <a:cs typeface="+mn-cs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  <a:ea typeface="新細明體" pitchFamily="18" charset="-120"/>
                <a:cs typeface="+mn-cs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kumimoji="0" lang="en-US">
              <a:ea typeface="新細明體" pitchFamily="18" charset="-120"/>
              <a:cs typeface="+mn-cs"/>
            </a:endParaRPr>
          </a:p>
        </p:txBody>
      </p:sp>
      <p:sp>
        <p:nvSpPr>
          <p:cNvPr id="1032" name="直線接點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0" name="矩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/>
          </a:p>
        </p:txBody>
      </p:sp>
      <p:sp>
        <p:nvSpPr>
          <p:cNvPr id="1034" name="直線接點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2" name="橢圓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kumimoji="0" sz="1400" b="1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32D1F6E1-40DA-AE43-BCA1-25CC4940E4F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2" r:id="rId1"/>
    <p:sldLayoutId id="2147483753" r:id="rId2"/>
    <p:sldLayoutId id="2147483754" r:id="rId3"/>
    <p:sldLayoutId id="2147483747" r:id="rId4"/>
    <p:sldLayoutId id="2147483748" r:id="rId5"/>
    <p:sldLayoutId id="2147483755" r:id="rId6"/>
    <p:sldLayoutId id="2147483749" r:id="rId7"/>
    <p:sldLayoutId id="2147483756" r:id="rId8"/>
    <p:sldLayoutId id="2147483757" r:id="rId9"/>
    <p:sldLayoutId id="2147483750" r:id="rId10"/>
    <p:sldLayoutId id="214748375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000" kern="1200" cap="small">
          <a:solidFill>
            <a:schemeClr val="tx2"/>
          </a:solidFill>
          <a:latin typeface="+mj-lt"/>
          <a:ea typeface="+mj-ea"/>
          <a:cs typeface="新細明體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000">
          <a:solidFill>
            <a:schemeClr val="tx2"/>
          </a:solidFill>
          <a:latin typeface="Century Schoolbook" pitchFamily="18" charset="0"/>
          <a:ea typeface="新細明體" charset="-120"/>
          <a:cs typeface="新細明體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000">
          <a:solidFill>
            <a:schemeClr val="tx2"/>
          </a:solidFill>
          <a:latin typeface="Century Schoolbook" pitchFamily="18" charset="0"/>
          <a:ea typeface="新細明體" charset="-120"/>
          <a:cs typeface="新細明體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000">
          <a:solidFill>
            <a:schemeClr val="tx2"/>
          </a:solidFill>
          <a:latin typeface="Century Schoolbook" pitchFamily="18" charset="0"/>
          <a:ea typeface="新細明體" charset="-120"/>
          <a:cs typeface="新細明體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000">
          <a:solidFill>
            <a:schemeClr val="tx2"/>
          </a:solidFill>
          <a:latin typeface="Century Schoolbook" pitchFamily="18" charset="0"/>
          <a:ea typeface="新細明體" charset="-120"/>
          <a:cs typeface="新細明體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  <a:ea typeface="新細明體" charset="-12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  <a:ea typeface="新細明體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  <a:ea typeface="新細明體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  <a:ea typeface="新細明體" charset="-12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charset="0"/>
        <a:buChar char=""/>
        <a:defRPr kumimoji="1" sz="2400" kern="1200">
          <a:solidFill>
            <a:schemeClr val="tx1"/>
          </a:solidFill>
          <a:latin typeface="+mn-lt"/>
          <a:ea typeface="+mn-ea"/>
          <a:cs typeface="新細明體" charset="0"/>
        </a:defRPr>
      </a:lvl1pPr>
      <a:lvl2pPr marL="6397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charset="0"/>
        <a:buChar char="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eaLnBrk="0" fontAlgn="base" hangingPunct="0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charset="0"/>
        <a:buChar char=""/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eaLnBrk="0" fontAlgn="base" hangingPunct="0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charset="0"/>
        <a:buChar char=""/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eaLnBrk="0" fontAlgn="base" hangingPunct="0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charset="0"/>
        <a:buChar char="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AutoShape 2"/>
          <p:cNvSpPr>
            <a:spLocks noGrp="1" noChangeArrowheads="1"/>
          </p:cNvSpPr>
          <p:nvPr>
            <p:ph type="ctrTitle"/>
          </p:nvPr>
        </p:nvSpPr>
        <p:spPr bwMode="auto">
          <a:xfrm>
            <a:off x="2286000" y="3124200"/>
            <a:ext cx="6172200" cy="1893888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kumimoji="0" lang="zh-TW" altLang="en-US" sz="3600" cap="none" dirty="0">
                <a:solidFill>
                  <a:schemeClr val="tx1"/>
                </a:solidFill>
                <a:latin typeface="Times New Roman" charset="0"/>
                <a:ea typeface="新細明體" charset="0"/>
              </a:rPr>
              <a:t>道德推理</a:t>
            </a:r>
            <a:r>
              <a:rPr kumimoji="0" lang="en-US" altLang="zh-TW" sz="3600" cap="none" dirty="0">
                <a:solidFill>
                  <a:schemeClr val="tx1"/>
                </a:solidFill>
                <a:latin typeface="Times New Roman" charset="0"/>
                <a:ea typeface="新細明體" charset="0"/>
              </a:rPr>
              <a:t>(Moral Reasoning)</a:t>
            </a:r>
            <a:br>
              <a:rPr kumimoji="0" lang="en-US" altLang="zh-TW" sz="3600" cap="none" dirty="0">
                <a:solidFill>
                  <a:schemeClr val="tx1"/>
                </a:solidFill>
                <a:latin typeface="Times New Roman" charset="0"/>
                <a:ea typeface="新細明體" charset="0"/>
              </a:rPr>
            </a:br>
            <a:r>
              <a:rPr kumimoji="0" lang="zh-TW" altLang="en-US" sz="2000" cap="none" dirty="0">
                <a:solidFill>
                  <a:schemeClr val="tx1"/>
                </a:solidFill>
                <a:latin typeface="Times New Roman" charset="0"/>
                <a:ea typeface="新細明體" charset="0"/>
              </a:rPr>
              <a:t>課程網站：</a:t>
            </a:r>
            <a:r>
              <a:rPr kumimoji="0" lang="en-US" altLang="zh-TW" sz="2000" cap="none" dirty="0">
                <a:solidFill>
                  <a:schemeClr val="tx1"/>
                </a:solidFill>
                <a:latin typeface="Times New Roman" charset="0"/>
                <a:ea typeface="新細明體" charset="0"/>
              </a:rPr>
              <a:t>https://</a:t>
            </a:r>
            <a:r>
              <a:rPr kumimoji="0" lang="en-US" altLang="zh-TW" sz="2000" cap="none" dirty="0" err="1">
                <a:solidFill>
                  <a:schemeClr val="tx1"/>
                </a:solidFill>
                <a:latin typeface="Times New Roman" charset="0"/>
                <a:ea typeface="新細明體" charset="0"/>
              </a:rPr>
              <a:t>ceiba.ntu.edu.tw</a:t>
            </a:r>
            <a:r>
              <a:rPr kumimoji="0" lang="en-US" altLang="zh-TW" sz="2000" cap="none" dirty="0">
                <a:solidFill>
                  <a:schemeClr val="tx1"/>
                </a:solidFill>
                <a:latin typeface="Times New Roman" charset="0"/>
                <a:ea typeface="新細明體" charset="0"/>
              </a:rPr>
              <a:t>/</a:t>
            </a:r>
            <a:r>
              <a:rPr kumimoji="0" lang="en-US" altLang="zh-TW" sz="2000" cap="none" dirty="0" smtClean="0">
                <a:solidFill>
                  <a:schemeClr val="tx1"/>
                </a:solidFill>
                <a:latin typeface="Times New Roman" charset="0"/>
                <a:ea typeface="新細明體" charset="0"/>
              </a:rPr>
              <a:t>1001moralreasoning</a:t>
            </a:r>
            <a:endParaRPr kumimoji="0" lang="en-US" altLang="zh-TW" sz="2000" cap="none" dirty="0">
              <a:solidFill>
                <a:schemeClr val="tx1"/>
              </a:solidFill>
              <a:latin typeface="Times New Roman" charset="0"/>
              <a:ea typeface="新細明體" charset="0"/>
            </a:endParaRPr>
          </a:p>
        </p:txBody>
      </p:sp>
      <p:sp>
        <p:nvSpPr>
          <p:cNvPr id="1331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0" y="5003800"/>
            <a:ext cx="6172200" cy="1371600"/>
          </a:xfrm>
        </p:spPr>
        <p:txBody>
          <a:bodyPr/>
          <a:lstStyle/>
          <a:p>
            <a:pPr eaLnBrk="1" hangingPunct="1"/>
            <a:r>
              <a:rPr kumimoji="0" lang="zh-TW" altLang="en-US" sz="2800">
                <a:latin typeface="Century Schoolbook" charset="0"/>
                <a:ea typeface="新細明體" charset="0"/>
              </a:rPr>
              <a:t>第二講：</a:t>
            </a:r>
            <a:r>
              <a:rPr kumimoji="0" lang="en-US" altLang="zh-TW" sz="2800">
                <a:latin typeface="Times New Roman" charset="0"/>
                <a:ea typeface="新細明體" charset="0"/>
              </a:rPr>
              <a:t>Logic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AutoShape 2"/>
          <p:cNvSpPr>
            <a:spLocks noGrp="1" noChangeArrowheads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kumimoji="0" lang="zh-TW" altLang="en-US" sz="3600" b="1" cap="none">
                <a:latin typeface="Century Schoolbook" charset="0"/>
                <a:ea typeface="新細明體" charset="0"/>
              </a:rPr>
              <a:t>三、論證評估</a:t>
            </a:r>
          </a:p>
        </p:txBody>
      </p:sp>
      <p:sp>
        <p:nvSpPr>
          <p:cNvPr id="22530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7931150" cy="4873625"/>
          </a:xfrm>
        </p:spPr>
        <p:txBody>
          <a:bodyPr/>
          <a:lstStyle/>
          <a:p>
            <a:pPr marL="1344613" indent="-1344613" eaLnBrk="1" hangingPunct="1">
              <a:buFont typeface="Wingdings" charset="0"/>
              <a:buNone/>
            </a:pPr>
            <a:r>
              <a:rPr kumimoji="0" lang="zh-TW" altLang="en-US" sz="2800">
                <a:latin typeface="Times New Roman" charset="0"/>
                <a:ea typeface="新細明體" charset="0"/>
              </a:rPr>
              <a:t>（三）演繹論證：</a:t>
            </a:r>
          </a:p>
          <a:p>
            <a:pPr marL="1344613" indent="-1344613" eaLnBrk="1" hangingPunct="1">
              <a:buFont typeface="Wingdings" charset="0"/>
              <a:buNone/>
            </a:pPr>
            <a:r>
              <a:rPr kumimoji="0" lang="zh-TW" altLang="en-US">
                <a:latin typeface="Times New Roman" charset="0"/>
                <a:ea typeface="新細明體" charset="0"/>
              </a:rPr>
              <a:t>　</a:t>
            </a:r>
            <a:r>
              <a:rPr kumimoji="0" lang="zh-TW" altLang="en-US" sz="2800">
                <a:latin typeface="Times New Roman" charset="0"/>
                <a:ea typeface="新細明體" charset="0"/>
              </a:rPr>
              <a:t>（１）有效</a:t>
            </a:r>
            <a:r>
              <a:rPr kumimoji="0" lang="en-US" altLang="zh-TW" sz="2800">
                <a:latin typeface="Times New Roman" charset="0"/>
                <a:ea typeface="新細明體" charset="0"/>
              </a:rPr>
              <a:t>(valid)</a:t>
            </a:r>
            <a:r>
              <a:rPr kumimoji="0" lang="zh-TW" altLang="en-US" sz="2800">
                <a:latin typeface="Times New Roman" charset="0"/>
                <a:ea typeface="新細明體" charset="0"/>
              </a:rPr>
              <a:t>論證：</a:t>
            </a:r>
          </a:p>
          <a:p>
            <a:pPr marL="1344613" indent="-1344613" eaLnBrk="1" hangingPunct="1">
              <a:buFont typeface="Wingdings" charset="0"/>
              <a:buNone/>
            </a:pPr>
            <a:r>
              <a:rPr kumimoji="0" lang="zh-TW" altLang="en-US" sz="2800">
                <a:latin typeface="Times New Roman" charset="0"/>
                <a:ea typeface="新細明體" charset="0"/>
              </a:rPr>
              <a:t>               如果前提皆真，則結論必然是真的。</a:t>
            </a:r>
          </a:p>
          <a:p>
            <a:pPr marL="1344613" indent="-1344613" eaLnBrk="1" hangingPunct="1">
              <a:buFont typeface="Wingdings" charset="0"/>
              <a:buNone/>
            </a:pPr>
            <a:r>
              <a:rPr kumimoji="0" lang="zh-TW" altLang="en-US" sz="2800">
                <a:latin typeface="Times New Roman" charset="0"/>
                <a:ea typeface="新細明體" charset="0"/>
              </a:rPr>
              <a:t>　（２）無效</a:t>
            </a:r>
            <a:r>
              <a:rPr kumimoji="0" lang="en-US" altLang="zh-TW" sz="2800">
                <a:latin typeface="Times New Roman" charset="0"/>
                <a:ea typeface="新細明體" charset="0"/>
              </a:rPr>
              <a:t>(invalid)</a:t>
            </a:r>
            <a:r>
              <a:rPr kumimoji="0" lang="zh-TW" altLang="en-US" sz="2800">
                <a:latin typeface="Times New Roman" charset="0"/>
                <a:ea typeface="新細明體" charset="0"/>
              </a:rPr>
              <a:t>論證：</a:t>
            </a:r>
          </a:p>
          <a:p>
            <a:pPr marL="1344613" indent="-1344613" eaLnBrk="1" hangingPunct="1">
              <a:buFont typeface="Wingdings" charset="0"/>
              <a:buNone/>
            </a:pPr>
            <a:r>
              <a:rPr kumimoji="0" lang="zh-TW" altLang="en-US" sz="2800">
                <a:latin typeface="Times New Roman" charset="0"/>
                <a:ea typeface="新細明體" charset="0"/>
              </a:rPr>
              <a:t>               如果前提皆真，結論有可能假</a:t>
            </a:r>
          </a:p>
          <a:p>
            <a:pPr marL="1344613" indent="-1344613" eaLnBrk="1" hangingPunct="1">
              <a:buFont typeface="Wingdings" charset="0"/>
              <a:buNone/>
            </a:pPr>
            <a:r>
              <a:rPr kumimoji="0" lang="zh-TW" altLang="en-US" sz="2800">
                <a:latin typeface="Times New Roman" charset="0"/>
                <a:ea typeface="新細明體" charset="0"/>
              </a:rPr>
              <a:t>　（３）論證有效是基於論證形式</a:t>
            </a:r>
            <a:r>
              <a:rPr kumimoji="0" lang="en-US" altLang="zh-TW" sz="2800">
                <a:latin typeface="Times New Roman" charset="0"/>
                <a:ea typeface="新細明體" charset="0"/>
              </a:rPr>
              <a:t>(form)</a:t>
            </a:r>
            <a:r>
              <a:rPr kumimoji="0" lang="zh-TW" altLang="en-US" sz="2800">
                <a:latin typeface="Times New Roman" charset="0"/>
                <a:ea typeface="新細明體" charset="0"/>
              </a:rPr>
              <a:t>，而不是其內容。</a:t>
            </a:r>
          </a:p>
          <a:p>
            <a:pPr marL="1344613" indent="-1344613" eaLnBrk="1" hangingPunct="1">
              <a:buFont typeface="Wingdings" charset="0"/>
              <a:buNone/>
            </a:pPr>
            <a:r>
              <a:rPr kumimoji="0" lang="zh-TW" altLang="en-US" sz="2800">
                <a:latin typeface="Times New Roman" charset="0"/>
                <a:ea typeface="新細明體" charset="0"/>
              </a:rPr>
              <a:t>　（４）妥當</a:t>
            </a:r>
            <a:r>
              <a:rPr kumimoji="0" lang="en-US" altLang="zh-TW" sz="2800">
                <a:latin typeface="Times New Roman" charset="0"/>
                <a:ea typeface="新細明體" charset="0"/>
              </a:rPr>
              <a:t>(sound)</a:t>
            </a:r>
            <a:r>
              <a:rPr kumimoji="0" lang="zh-TW" altLang="en-US" sz="2800">
                <a:latin typeface="Times New Roman" charset="0"/>
                <a:ea typeface="新細明體" charset="0"/>
              </a:rPr>
              <a:t>論證：前提皆真的有效論證。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AutoShape 2"/>
          <p:cNvSpPr>
            <a:spLocks noGrp="1" noChangeArrowheads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kumimoji="0" lang="zh-TW" altLang="en-US" sz="3600" b="1" cap="none">
                <a:latin typeface="Century Schoolbook" charset="0"/>
                <a:ea typeface="新細明體" charset="0"/>
              </a:rPr>
              <a:t>三、論證評估</a:t>
            </a:r>
          </a:p>
        </p:txBody>
      </p:sp>
      <p:sp>
        <p:nvSpPr>
          <p:cNvPr id="23554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>
              <a:buFont typeface="Wingdings" charset="0"/>
              <a:buNone/>
            </a:pPr>
            <a:r>
              <a:rPr kumimoji="0" lang="zh-TW" altLang="en-US" sz="2800">
                <a:latin typeface="Times New Roman" charset="0"/>
                <a:ea typeface="新細明體" charset="0"/>
              </a:rPr>
              <a:t>（四）歸納論證：</a:t>
            </a:r>
          </a:p>
          <a:p>
            <a:pPr eaLnBrk="1" hangingPunct="1">
              <a:buFont typeface="Wingdings" charset="0"/>
              <a:buNone/>
            </a:pPr>
            <a:r>
              <a:rPr kumimoji="0" lang="zh-TW" altLang="en-US" sz="2800">
                <a:latin typeface="Times New Roman" charset="0"/>
                <a:ea typeface="新細明體" charset="0"/>
              </a:rPr>
              <a:t>　（１）強的</a:t>
            </a:r>
            <a:r>
              <a:rPr kumimoji="0" lang="en-US" altLang="zh-TW" sz="2800">
                <a:latin typeface="Times New Roman" charset="0"/>
                <a:ea typeface="新細明體" charset="0"/>
              </a:rPr>
              <a:t>(strong)</a:t>
            </a:r>
            <a:r>
              <a:rPr kumimoji="0" lang="zh-TW" altLang="en-US" sz="2800">
                <a:latin typeface="Times New Roman" charset="0"/>
                <a:ea typeface="新細明體" charset="0"/>
              </a:rPr>
              <a:t>歸納論證：</a:t>
            </a:r>
          </a:p>
          <a:p>
            <a:pPr eaLnBrk="1" hangingPunct="1">
              <a:buFont typeface="Wingdings" charset="0"/>
              <a:buNone/>
            </a:pPr>
            <a:r>
              <a:rPr kumimoji="0" lang="zh-TW" altLang="en-US" sz="2800">
                <a:latin typeface="Times New Roman" charset="0"/>
                <a:ea typeface="新細明體" charset="0"/>
              </a:rPr>
              <a:t>               前提提供的支持，使結論很可能真。</a:t>
            </a:r>
          </a:p>
          <a:p>
            <a:pPr eaLnBrk="1" hangingPunct="1">
              <a:buFont typeface="Wingdings" charset="0"/>
              <a:buNone/>
            </a:pPr>
            <a:r>
              <a:rPr kumimoji="0" lang="zh-TW" altLang="en-US" sz="2800">
                <a:latin typeface="Times New Roman" charset="0"/>
                <a:ea typeface="新細明體" charset="0"/>
              </a:rPr>
              <a:t>　（２）弱的</a:t>
            </a:r>
            <a:r>
              <a:rPr kumimoji="0" lang="en-US" altLang="zh-TW" sz="2800">
                <a:latin typeface="Times New Roman" charset="0"/>
                <a:ea typeface="新細明體" charset="0"/>
              </a:rPr>
              <a:t>(weak)</a:t>
            </a:r>
            <a:r>
              <a:rPr kumimoji="0" lang="zh-TW" altLang="en-US" sz="2800">
                <a:latin typeface="Times New Roman" charset="0"/>
                <a:ea typeface="新細明體" charset="0"/>
              </a:rPr>
              <a:t>歸納論證：</a:t>
            </a:r>
          </a:p>
          <a:p>
            <a:pPr eaLnBrk="1" hangingPunct="1">
              <a:buFont typeface="Wingdings" charset="0"/>
              <a:buNone/>
            </a:pPr>
            <a:r>
              <a:rPr kumimoji="0" lang="zh-TW" altLang="en-US" sz="2800">
                <a:latin typeface="Times New Roman" charset="0"/>
                <a:ea typeface="新細明體" charset="0"/>
              </a:rPr>
              <a:t>               如果前提皆真，其結論不是很可能真。</a:t>
            </a:r>
          </a:p>
          <a:p>
            <a:pPr eaLnBrk="1" hangingPunct="1">
              <a:buFont typeface="Wingdings" charset="0"/>
              <a:buNone/>
            </a:pPr>
            <a:r>
              <a:rPr kumimoji="0" lang="zh-TW" altLang="en-US" sz="2800">
                <a:latin typeface="Times New Roman" charset="0"/>
                <a:ea typeface="新細明體" charset="0"/>
              </a:rPr>
              <a:t>　（３）有力的</a:t>
            </a:r>
            <a:r>
              <a:rPr kumimoji="0" lang="en-US" altLang="zh-TW" sz="2800">
                <a:latin typeface="Times New Roman" charset="0"/>
                <a:ea typeface="新細明體" charset="0"/>
              </a:rPr>
              <a:t>(cogent)</a:t>
            </a:r>
            <a:r>
              <a:rPr kumimoji="0" lang="zh-TW" altLang="en-US" sz="2800">
                <a:latin typeface="Times New Roman" charset="0"/>
                <a:ea typeface="新細明體" charset="0"/>
              </a:rPr>
              <a:t>論證：</a:t>
            </a:r>
          </a:p>
          <a:p>
            <a:pPr eaLnBrk="1" hangingPunct="1">
              <a:buFont typeface="Wingdings" charset="0"/>
              <a:buNone/>
            </a:pPr>
            <a:r>
              <a:rPr kumimoji="0" lang="zh-TW" altLang="en-US" sz="2800">
                <a:latin typeface="Times New Roman" charset="0"/>
                <a:ea typeface="新細明體" charset="0"/>
              </a:rPr>
              <a:t>               前提皆真的強的歸納論證。</a:t>
            </a:r>
          </a:p>
          <a:p>
            <a:pPr eaLnBrk="1" hangingPunct="1">
              <a:buFont typeface="Wingdings" charset="0"/>
              <a:buNone/>
            </a:pPr>
            <a:endParaRPr kumimoji="0" lang="en-US" altLang="zh-TW" sz="2800">
              <a:latin typeface="Century Schoolbook" charset="0"/>
              <a:ea typeface="新細明體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AutoShap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7467600" cy="8509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kumimoji="0" lang="zh-TW" altLang="en-US" sz="3600" b="1" cap="none">
                <a:latin typeface="Century Schoolbook" charset="0"/>
                <a:ea typeface="新細明體" charset="0"/>
              </a:rPr>
              <a:t>三、論證評估</a:t>
            </a:r>
          </a:p>
        </p:txBody>
      </p:sp>
      <p:sp>
        <p:nvSpPr>
          <p:cNvPr id="24578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341438"/>
            <a:ext cx="7467600" cy="5183187"/>
          </a:xfrm>
        </p:spPr>
        <p:txBody>
          <a:bodyPr/>
          <a:lstStyle/>
          <a:p>
            <a:pPr marL="896938" indent="-896938" eaLnBrk="1" hangingPunct="1">
              <a:lnSpc>
                <a:spcPct val="90000"/>
              </a:lnSpc>
              <a:buFont typeface="Wingdings" charset="0"/>
              <a:buNone/>
            </a:pPr>
            <a:r>
              <a:rPr kumimoji="0" lang="zh-TW" altLang="en-US" sz="2800">
                <a:latin typeface="Times New Roman" charset="0"/>
                <a:ea typeface="新細明體" charset="0"/>
              </a:rPr>
              <a:t>（五）如何評估論證的好壞：</a:t>
            </a:r>
          </a:p>
          <a:p>
            <a:pPr marL="896938" indent="-896938" eaLnBrk="1" hangingPunct="1">
              <a:lnSpc>
                <a:spcPct val="90000"/>
              </a:lnSpc>
              <a:buFont typeface="Wingdings" charset="0"/>
              <a:buNone/>
            </a:pPr>
            <a:r>
              <a:rPr kumimoji="0" lang="zh-TW" altLang="en-US" sz="2600">
                <a:latin typeface="Times New Roman" charset="0"/>
                <a:ea typeface="新細明體" charset="0"/>
              </a:rPr>
              <a:t>　（１）檢查論證的形式及前提的真假。</a:t>
            </a:r>
          </a:p>
          <a:p>
            <a:pPr marL="896938" indent="-896938" eaLnBrk="1" hangingPunct="1">
              <a:lnSpc>
                <a:spcPct val="90000"/>
              </a:lnSpc>
              <a:buFont typeface="Wingdings" charset="0"/>
              <a:buNone/>
            </a:pPr>
            <a:r>
              <a:rPr kumimoji="0" lang="zh-TW" altLang="en-US" sz="2600">
                <a:latin typeface="Times New Roman" charset="0"/>
                <a:ea typeface="新細明體" charset="0"/>
              </a:rPr>
              <a:t>　（２）檢驗歸納論證需要普通常識判定。</a:t>
            </a:r>
          </a:p>
          <a:p>
            <a:pPr marL="896938" indent="-896938" eaLnBrk="1" hangingPunct="1">
              <a:lnSpc>
                <a:spcPct val="90000"/>
              </a:lnSpc>
              <a:buFont typeface="Wingdings" charset="0"/>
              <a:buNone/>
            </a:pPr>
            <a:r>
              <a:rPr kumimoji="0" lang="zh-TW" altLang="en-US" sz="2600">
                <a:latin typeface="Times New Roman" charset="0"/>
                <a:ea typeface="新細明體" charset="0"/>
              </a:rPr>
              <a:t>        歸納論證強弱的標準如下：</a:t>
            </a:r>
          </a:p>
          <a:p>
            <a:pPr marL="896938" indent="-896938" eaLnBrk="1" hangingPunct="1">
              <a:lnSpc>
                <a:spcPct val="90000"/>
              </a:lnSpc>
              <a:buFont typeface="Wingdings" charset="0"/>
              <a:buNone/>
            </a:pPr>
            <a:r>
              <a:rPr kumimoji="0" lang="zh-TW" altLang="en-US" sz="2600">
                <a:latin typeface="Times New Roman" charset="0"/>
                <a:ea typeface="新細明體" charset="0"/>
              </a:rPr>
              <a:t>　　（ａ）樣本夠多</a:t>
            </a:r>
          </a:p>
          <a:p>
            <a:pPr marL="896938" indent="-896938" eaLnBrk="1" hangingPunct="1">
              <a:lnSpc>
                <a:spcPct val="90000"/>
              </a:lnSpc>
              <a:buFont typeface="Wingdings" charset="0"/>
              <a:buNone/>
            </a:pPr>
            <a:r>
              <a:rPr kumimoji="0" lang="zh-TW" altLang="en-US" sz="2600">
                <a:latin typeface="Times New Roman" charset="0"/>
                <a:ea typeface="新細明體" charset="0"/>
              </a:rPr>
              <a:t>　　（ｂ）樣本具代表性</a:t>
            </a:r>
          </a:p>
          <a:p>
            <a:pPr marL="896938" indent="-896938" eaLnBrk="1" hangingPunct="1">
              <a:lnSpc>
                <a:spcPct val="90000"/>
              </a:lnSpc>
              <a:buFont typeface="Wingdings" charset="0"/>
              <a:buNone/>
            </a:pPr>
            <a:r>
              <a:rPr kumimoji="0" lang="zh-TW" altLang="en-US" sz="2600">
                <a:latin typeface="Times New Roman" charset="0"/>
                <a:ea typeface="新細明體" charset="0"/>
              </a:rPr>
              <a:t>　　（ｃ）事件的相關性</a:t>
            </a:r>
          </a:p>
          <a:p>
            <a:pPr marL="896938" indent="-896938" eaLnBrk="1" hangingPunct="1">
              <a:buFont typeface="Wingdings" charset="0"/>
              <a:buNone/>
            </a:pPr>
            <a:r>
              <a:rPr kumimoji="0" lang="zh-TW" altLang="en-US" sz="2600">
                <a:latin typeface="Times New Roman" charset="0"/>
                <a:ea typeface="新細明體" charset="0"/>
              </a:rPr>
              <a:t>　（３）檢驗演繹論證的有效性：利用一些簡單的有效論證形式。</a:t>
            </a:r>
          </a:p>
          <a:p>
            <a:pPr marL="896938" indent="-896938" eaLnBrk="1" hangingPunct="1">
              <a:buFont typeface="Wingdings" charset="0"/>
              <a:buNone/>
            </a:pPr>
            <a:r>
              <a:rPr kumimoji="0" lang="zh-TW" altLang="en-US" sz="2600">
                <a:latin typeface="Times New Roman" charset="0"/>
                <a:ea typeface="新細明體" charset="0"/>
              </a:rPr>
              <a:t>　（４）條件句</a:t>
            </a:r>
            <a:r>
              <a:rPr kumimoji="0" lang="en-US" altLang="zh-TW" sz="2600">
                <a:latin typeface="Times New Roman" charset="0"/>
                <a:ea typeface="新細明體" charset="0"/>
              </a:rPr>
              <a:t>(conditional statement)</a:t>
            </a:r>
            <a:r>
              <a:rPr kumimoji="0" lang="zh-TW" altLang="en-US" sz="2600">
                <a:latin typeface="Times New Roman" charset="0"/>
                <a:ea typeface="新細明體" charset="0"/>
              </a:rPr>
              <a:t>：區別前件</a:t>
            </a:r>
            <a:r>
              <a:rPr kumimoji="0" lang="en-US" altLang="zh-TW" sz="2600">
                <a:latin typeface="Times New Roman" charset="0"/>
                <a:ea typeface="新細明體" charset="0"/>
              </a:rPr>
              <a:t>(antecedent)</a:t>
            </a:r>
            <a:r>
              <a:rPr kumimoji="0" lang="zh-TW" altLang="en-US" sz="2600">
                <a:latin typeface="Times New Roman" charset="0"/>
                <a:ea typeface="新細明體" charset="0"/>
              </a:rPr>
              <a:t>和後件</a:t>
            </a:r>
            <a:r>
              <a:rPr kumimoji="0" lang="en-US" altLang="zh-TW" sz="2600">
                <a:latin typeface="Times New Roman" charset="0"/>
                <a:ea typeface="新細明體" charset="0"/>
              </a:rPr>
              <a:t>(consequent)</a:t>
            </a:r>
          </a:p>
          <a:p>
            <a:pPr marL="896938" indent="-896938" eaLnBrk="1" hangingPunct="1">
              <a:buFont typeface="Wingdings" charset="0"/>
              <a:buNone/>
            </a:pPr>
            <a:r>
              <a:rPr kumimoji="0" lang="zh-TW" altLang="en-US" sz="2600">
                <a:latin typeface="Times New Roman" charset="0"/>
                <a:ea typeface="新細明體" charset="0"/>
              </a:rPr>
              <a:t>　（５）充分條件和必要條件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AutoShape 2"/>
          <p:cNvSpPr>
            <a:spLocks noGrp="1" noChangeArrowheads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kumimoji="0" lang="zh-TW" altLang="en-US" sz="3600" b="1" cap="none">
                <a:latin typeface="Century Schoolbook" charset="0"/>
                <a:ea typeface="新細明體" charset="0"/>
              </a:rPr>
              <a:t>三、論證評估</a:t>
            </a:r>
          </a:p>
        </p:txBody>
      </p:sp>
      <p:sp>
        <p:nvSpPr>
          <p:cNvPr id="25602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95288" y="1628775"/>
            <a:ext cx="7693025" cy="3875088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charset="0"/>
              <a:buNone/>
            </a:pPr>
            <a:r>
              <a:rPr kumimoji="0" lang="zh-TW" altLang="en-US" sz="2800">
                <a:latin typeface="Times New Roman" charset="0"/>
                <a:ea typeface="新細明體" charset="0"/>
              </a:rPr>
              <a:t>　（６）介紹幾個簡單的有效論證形式：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r>
              <a:rPr kumimoji="0" lang="zh-TW" altLang="en-US" sz="2800">
                <a:latin typeface="Times New Roman" charset="0"/>
                <a:ea typeface="新細明體" charset="0"/>
              </a:rPr>
              <a:t>　　　</a:t>
            </a:r>
            <a:r>
              <a:rPr kumimoji="0" lang="en-US" altLang="zh-TW" sz="2800">
                <a:latin typeface="Times New Roman" charset="0"/>
                <a:ea typeface="新細明體" charset="0"/>
              </a:rPr>
              <a:t>Modus ponens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r>
              <a:rPr kumimoji="0" lang="zh-TW" altLang="en-US" sz="2800">
                <a:latin typeface="Times New Roman" charset="0"/>
                <a:ea typeface="新細明體" charset="0"/>
              </a:rPr>
              <a:t>　　　若Ｐ，則Ｑ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r>
              <a:rPr kumimoji="0" lang="zh-TW" altLang="en-US" sz="2800">
                <a:latin typeface="Times New Roman" charset="0"/>
                <a:ea typeface="新細明體" charset="0"/>
              </a:rPr>
              <a:t>　　　　Ｐ 　 </a:t>
            </a:r>
            <a:r>
              <a:rPr kumimoji="0" lang="zh-TW" altLang="en-US" sz="2800">
                <a:latin typeface="Century Schoolbook" charset="0"/>
                <a:ea typeface="新細明體" charset="0"/>
              </a:rPr>
              <a:t>∴</a:t>
            </a:r>
            <a:r>
              <a:rPr kumimoji="0" lang="zh-TW" altLang="en-US" sz="2800">
                <a:latin typeface="Times New Roman" charset="0"/>
                <a:ea typeface="新細明體" charset="0"/>
              </a:rPr>
              <a:t>Ｑ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r>
              <a:rPr kumimoji="0" lang="zh-TW" altLang="en-US" sz="2800">
                <a:latin typeface="Times New Roman" charset="0"/>
                <a:ea typeface="新細明體" charset="0"/>
              </a:rPr>
              <a:t>            </a:t>
            </a:r>
            <a:r>
              <a:rPr kumimoji="0" lang="en-US" altLang="zh-TW" sz="2800">
                <a:latin typeface="Times New Roman" charset="0"/>
                <a:ea typeface="新細明體" charset="0"/>
              </a:rPr>
              <a:t>Modus tollens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r>
              <a:rPr kumimoji="0" lang="zh-TW" altLang="en-US" sz="2800">
                <a:latin typeface="Times New Roman" charset="0"/>
                <a:ea typeface="新細明體" charset="0"/>
              </a:rPr>
              <a:t>　　　若Ｐ，則Ｑ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r>
              <a:rPr kumimoji="0" lang="zh-TW" altLang="en-US" sz="2800">
                <a:latin typeface="Times New Roman" charset="0"/>
                <a:ea typeface="新細明體" charset="0"/>
              </a:rPr>
              <a:t>　　　　～Ｑ　 </a:t>
            </a:r>
            <a:r>
              <a:rPr kumimoji="0" lang="zh-TW" altLang="en-US" sz="2800">
                <a:latin typeface="Century Schoolbook" charset="0"/>
                <a:ea typeface="新細明體" charset="0"/>
              </a:rPr>
              <a:t>∴</a:t>
            </a:r>
            <a:r>
              <a:rPr kumimoji="0" lang="zh-TW" altLang="en-US" sz="2800">
                <a:latin typeface="Times New Roman" charset="0"/>
                <a:ea typeface="新細明體" charset="0"/>
              </a:rPr>
              <a:t> ～Ｐ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r>
              <a:rPr kumimoji="0" lang="zh-TW" altLang="en-US" sz="2800">
                <a:latin typeface="Times New Roman" charset="0"/>
                <a:ea typeface="新細明體" charset="0"/>
              </a:rPr>
              <a:t>            </a:t>
            </a:r>
            <a:r>
              <a:rPr kumimoji="0" lang="en-US" altLang="zh-TW" sz="2800">
                <a:latin typeface="Times New Roman" charset="0"/>
                <a:ea typeface="新細明體" charset="0"/>
              </a:rPr>
              <a:t>hypothetical syllogism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r>
              <a:rPr kumimoji="0" lang="zh-TW" altLang="en-US" sz="2800">
                <a:latin typeface="Times New Roman" charset="0"/>
                <a:ea typeface="新細明體" charset="0"/>
              </a:rPr>
              <a:t>　　　若Ｐ，則Ｑ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r>
              <a:rPr kumimoji="0" lang="zh-TW" altLang="en-US" sz="2800">
                <a:latin typeface="Times New Roman" charset="0"/>
                <a:ea typeface="新細明體" charset="0"/>
              </a:rPr>
              <a:t>　　　若Ｑ，則Ｒ　　 </a:t>
            </a:r>
            <a:r>
              <a:rPr kumimoji="0" lang="zh-TW" altLang="en-US" sz="2800">
                <a:latin typeface="Century Schoolbook" charset="0"/>
                <a:ea typeface="新細明體" charset="0"/>
              </a:rPr>
              <a:t>∴</a:t>
            </a:r>
            <a:r>
              <a:rPr kumimoji="0" lang="zh-TW" altLang="en-US" sz="2800">
                <a:latin typeface="Times New Roman" charset="0"/>
                <a:ea typeface="新細明體" charset="0"/>
              </a:rPr>
              <a:t>若Ｐ，則Ｒ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AutoShap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7467600" cy="777875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kumimoji="0" lang="zh-TW" altLang="en-US" sz="3600" b="1" cap="none">
                <a:latin typeface="Century Schoolbook" charset="0"/>
                <a:ea typeface="新細明體" charset="0"/>
              </a:rPr>
              <a:t>三、論證評估</a:t>
            </a:r>
          </a:p>
        </p:txBody>
      </p:sp>
      <p:sp>
        <p:nvSpPr>
          <p:cNvPr id="26626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95288" y="1125538"/>
            <a:ext cx="7848600" cy="5040312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charset="0"/>
              <a:buNone/>
            </a:pPr>
            <a:r>
              <a:rPr kumimoji="0" lang="zh-TW" altLang="en-US" sz="2600">
                <a:latin typeface="Century Schoolbook" charset="0"/>
                <a:ea typeface="新細明體" charset="0"/>
              </a:rPr>
              <a:t>　（７）反例法</a:t>
            </a:r>
            <a:r>
              <a:rPr kumimoji="0" lang="en-US" altLang="zh-TW" sz="2600">
                <a:latin typeface="Century Schoolbook" charset="0"/>
                <a:ea typeface="新細明體" charset="0"/>
              </a:rPr>
              <a:t>(counterexample method)</a:t>
            </a:r>
            <a:r>
              <a:rPr kumimoji="0" lang="zh-TW" altLang="en-US" sz="2600">
                <a:latin typeface="Century Schoolbook" charset="0"/>
                <a:ea typeface="新細明體" charset="0"/>
              </a:rPr>
              <a:t>：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r>
              <a:rPr kumimoji="0" lang="zh-TW" altLang="en-US" sz="2600">
                <a:latin typeface="Century Schoolbook" charset="0"/>
                <a:ea typeface="新細明體" charset="0"/>
              </a:rPr>
              <a:t>   證明一個演繹論證無效的方法，但它無法證明一個論證有效。例：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r>
              <a:rPr kumimoji="0" lang="zh-TW" altLang="en-US" sz="2600">
                <a:latin typeface="Century Schoolbook" charset="0"/>
                <a:ea typeface="新細明體" charset="0"/>
              </a:rPr>
              <a:t>　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r>
              <a:rPr kumimoji="0" lang="zh-TW" altLang="en-US" sz="2600">
                <a:latin typeface="Century Schoolbook" charset="0"/>
                <a:ea typeface="新細明體" charset="0"/>
              </a:rPr>
              <a:t>　  所有的榕樹都是生物　　</a:t>
            </a:r>
            <a:r>
              <a:rPr kumimoji="0" lang="en-US" altLang="zh-TW" sz="2600">
                <a:latin typeface="Century Schoolbook" charset="0"/>
                <a:ea typeface="新細明體" charset="0"/>
              </a:rPr>
              <a:t>       </a:t>
            </a:r>
            <a:r>
              <a:rPr kumimoji="0" lang="zh-TW" altLang="en-US" sz="2600">
                <a:latin typeface="Century Schoolbook" charset="0"/>
                <a:ea typeface="新細明體" charset="0"/>
              </a:rPr>
              <a:t>　　所有的Ａ是Ｂ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r>
              <a:rPr kumimoji="0" lang="zh-TW" altLang="en-US" sz="2600">
                <a:latin typeface="Century Schoolbook" charset="0"/>
                <a:ea typeface="新細明體" charset="0"/>
              </a:rPr>
              <a:t>　  所有的植物都是生物　其形式是：所有的Ｃ是Ｂ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r>
              <a:rPr kumimoji="0" lang="zh-TW" altLang="en-US" sz="2600">
                <a:latin typeface="Century Schoolbook" charset="0"/>
                <a:ea typeface="新細明體" charset="0"/>
              </a:rPr>
              <a:t>      ∴所有的榕樹都是植物</a:t>
            </a:r>
            <a:r>
              <a:rPr kumimoji="0" lang="en-US" altLang="zh-TW" sz="2600">
                <a:latin typeface="Century Schoolbook" charset="0"/>
                <a:ea typeface="新細明體" charset="0"/>
              </a:rPr>
              <a:t>    </a:t>
            </a:r>
            <a:r>
              <a:rPr kumimoji="0" lang="zh-TW" altLang="en-US" sz="2600">
                <a:latin typeface="Century Schoolbook" charset="0"/>
                <a:ea typeface="新細明體" charset="0"/>
              </a:rPr>
              <a:t>　　　∴所有的Ａ是Ｃ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endParaRPr kumimoji="0" lang="zh-TW" altLang="en-US" sz="2600">
              <a:latin typeface="Century Schoolbook" charset="0"/>
              <a:ea typeface="新細明體" charset="0"/>
            </a:endParaRP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r>
              <a:rPr kumimoji="0" lang="en-US" altLang="zh-TW" sz="2600">
                <a:latin typeface="Century Schoolbook" charset="0"/>
                <a:ea typeface="新細明體" charset="0"/>
              </a:rPr>
              <a:t>   </a:t>
            </a:r>
            <a:r>
              <a:rPr kumimoji="0" lang="zh-TW" altLang="en-US" sz="2600">
                <a:latin typeface="Century Schoolbook" charset="0"/>
                <a:ea typeface="新細明體" charset="0"/>
              </a:rPr>
              <a:t>我們用「馬」替代Ａ，「動物」替代Ｂ，「牛」替代Ｃ，結果變成： 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r>
              <a:rPr kumimoji="0" lang="zh-TW" altLang="en-US" sz="2600">
                <a:latin typeface="Century Schoolbook" charset="0"/>
                <a:ea typeface="新細明體" charset="0"/>
              </a:rPr>
              <a:t>　　　  所有的馬都是動物　　　Ｔ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r>
              <a:rPr kumimoji="0" lang="zh-TW" altLang="en-US" sz="2600">
                <a:latin typeface="Century Schoolbook" charset="0"/>
                <a:ea typeface="新細明體" charset="0"/>
              </a:rPr>
              <a:t>　　　  所有的牛都是動物　　　Ｔ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r>
              <a:rPr kumimoji="0" lang="zh-TW" altLang="en-US" sz="2600">
                <a:latin typeface="Century Schoolbook" charset="0"/>
                <a:ea typeface="新細明體" charset="0"/>
              </a:rPr>
              <a:t>　　  ∴所有的馬都是牛　　　　Ｆ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r>
              <a:rPr kumimoji="0" lang="zh-TW" altLang="en-US" sz="2600">
                <a:latin typeface="Century Schoolbook" charset="0"/>
                <a:ea typeface="新細明體" charset="0"/>
              </a:rPr>
              <a:t>  </a:t>
            </a:r>
            <a:r>
              <a:rPr kumimoji="0" lang="en-US" altLang="zh-TW" sz="2600">
                <a:latin typeface="Century Schoolbook" charset="0"/>
                <a:ea typeface="新細明體" charset="0"/>
              </a:rPr>
              <a:t> </a:t>
            </a:r>
            <a:r>
              <a:rPr kumimoji="0" lang="zh-TW" altLang="en-US" sz="2600">
                <a:latin typeface="Century Schoolbook" charset="0"/>
                <a:ea typeface="新細明體" charset="0"/>
              </a:rPr>
              <a:t>所以原來的論證無效。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AutoShape 2"/>
          <p:cNvSpPr>
            <a:spLocks noGrp="1" noChangeArrowheads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kumimoji="0" lang="zh-TW" altLang="en-US" sz="3600" b="1" cap="none">
                <a:latin typeface="Century Schoolbook" charset="0"/>
                <a:ea typeface="新細明體" charset="0"/>
              </a:rPr>
              <a:t>三、論證評估</a:t>
            </a:r>
          </a:p>
        </p:txBody>
      </p:sp>
      <p:sp>
        <p:nvSpPr>
          <p:cNvPr id="27650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marL="896938" indent="-896938" eaLnBrk="1" hangingPunct="1">
              <a:buFont typeface="Wingdings" charset="0"/>
              <a:buNone/>
            </a:pPr>
            <a:r>
              <a:rPr kumimoji="0" lang="zh-TW" altLang="en-US" sz="2600">
                <a:latin typeface="Century Schoolbook" charset="0"/>
                <a:ea typeface="新細明體" charset="0"/>
              </a:rPr>
              <a:t>（六）暗藏的前提：</a:t>
            </a:r>
          </a:p>
          <a:p>
            <a:pPr marL="896938" indent="-896938" eaLnBrk="1" hangingPunct="1">
              <a:buFont typeface="Wingdings" charset="0"/>
              <a:buNone/>
            </a:pPr>
            <a:r>
              <a:rPr kumimoji="0" lang="zh-TW" altLang="en-US" sz="2600">
                <a:latin typeface="Century Schoolbook" charset="0"/>
                <a:ea typeface="新細明體" charset="0"/>
              </a:rPr>
              <a:t>　（１）日常生活中的論證都包含在非論證的脈絡之中，我們必須挑出它的前提和結論，才能評估論證。</a:t>
            </a:r>
            <a:endParaRPr kumimoji="0" lang="en-US" altLang="zh-TW" sz="2600">
              <a:latin typeface="Century Schoolbook" charset="0"/>
              <a:ea typeface="新細明體" charset="0"/>
            </a:endParaRPr>
          </a:p>
          <a:p>
            <a:pPr marL="896938" indent="-896938" eaLnBrk="1" hangingPunct="1">
              <a:buFont typeface="Wingdings" charset="0"/>
              <a:buNone/>
            </a:pPr>
            <a:endParaRPr kumimoji="0" lang="zh-TW" altLang="en-US" sz="2600">
              <a:latin typeface="Century Schoolbook" charset="0"/>
              <a:ea typeface="新細明體" charset="0"/>
            </a:endParaRPr>
          </a:p>
          <a:p>
            <a:pPr marL="896938" indent="-896938" eaLnBrk="1" hangingPunct="1">
              <a:buFont typeface="Wingdings" charset="0"/>
              <a:buNone/>
            </a:pPr>
            <a:r>
              <a:rPr kumimoji="0" lang="zh-TW" altLang="en-US" sz="2600">
                <a:latin typeface="Century Schoolbook" charset="0"/>
                <a:ea typeface="新細明體" charset="0"/>
              </a:rPr>
              <a:t>　（２）有時候有些論證的前提，並沒有明白寫出來，而這些沒有明示的前提常具有爭議性，我們必須將這些暗藏的前提找出來。譬如：謀殺是道德上錯誤的行為，所以墮胎是錯的。沒有顯示的前提是：墮胎是一種謀殺行為。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AutoShape 2"/>
          <p:cNvSpPr>
            <a:spLocks noGrp="1" noChangeArrowheads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kumimoji="0" lang="zh-TW" altLang="en-US" sz="3600" b="1" cap="none">
                <a:latin typeface="Century Schoolbook" charset="0"/>
                <a:ea typeface="新細明體" charset="0"/>
              </a:rPr>
              <a:t>四、謬誤論證</a:t>
            </a:r>
          </a:p>
        </p:txBody>
      </p:sp>
      <p:sp>
        <p:nvSpPr>
          <p:cNvPr id="28674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marL="896938" indent="-896938" eaLnBrk="1" hangingPunct="1">
              <a:buFont typeface="Wingdings" charset="0"/>
              <a:buNone/>
            </a:pPr>
            <a:r>
              <a:rPr kumimoji="0" lang="zh-TW" altLang="en-US" sz="2800">
                <a:latin typeface="Century Schoolbook" charset="0"/>
                <a:ea typeface="新細明體" charset="0"/>
              </a:rPr>
              <a:t>（一）謬誤</a:t>
            </a:r>
            <a:r>
              <a:rPr kumimoji="0" lang="en-US" altLang="zh-TW" sz="2800">
                <a:latin typeface="Century Schoolbook" charset="0"/>
                <a:ea typeface="新細明體" charset="0"/>
              </a:rPr>
              <a:t>(fallacy)</a:t>
            </a:r>
            <a:r>
              <a:rPr kumimoji="0" lang="zh-TW" altLang="en-US" sz="2800">
                <a:latin typeface="Century Schoolbook" charset="0"/>
                <a:ea typeface="新細明體" charset="0"/>
              </a:rPr>
              <a:t>：謬誤是指論證中有缺陷，是錯誤的推論。</a:t>
            </a:r>
          </a:p>
          <a:p>
            <a:pPr marL="896938" indent="-896938" eaLnBrk="1" hangingPunct="1">
              <a:buFont typeface="Wingdings" charset="0"/>
              <a:buNone/>
            </a:pPr>
            <a:endParaRPr kumimoji="0" lang="zh-TW" altLang="en-US" sz="2800">
              <a:latin typeface="Century Schoolbook" charset="0"/>
              <a:ea typeface="新細明體" charset="0"/>
            </a:endParaRPr>
          </a:p>
          <a:p>
            <a:pPr marL="896938" indent="-896938" eaLnBrk="1" hangingPunct="1">
              <a:buFont typeface="Wingdings" charset="0"/>
              <a:buNone/>
            </a:pPr>
            <a:r>
              <a:rPr kumimoji="0" lang="zh-TW" altLang="en-US" sz="2800">
                <a:latin typeface="Century Schoolbook" charset="0"/>
                <a:ea typeface="新細明體" charset="0"/>
              </a:rPr>
              <a:t>（二）謬誤論證可以分為兩類：形式謬誤、非形式謬誤。</a:t>
            </a:r>
          </a:p>
          <a:p>
            <a:pPr marL="896938" indent="-896938" eaLnBrk="1" hangingPunct="1">
              <a:buFont typeface="Wingdings" charset="0"/>
              <a:buNone/>
            </a:pPr>
            <a:r>
              <a:rPr kumimoji="0" lang="zh-TW" altLang="en-US">
                <a:latin typeface="Century Schoolbook" charset="0"/>
                <a:ea typeface="新細明體" charset="0"/>
              </a:rPr>
              <a:t>          </a:t>
            </a:r>
            <a:r>
              <a:rPr kumimoji="0" lang="zh-TW" altLang="en-US" sz="2600">
                <a:latin typeface="Century Schoolbook" charset="0"/>
                <a:ea typeface="新細明體" charset="0"/>
              </a:rPr>
              <a:t>只有演繹論證才會犯形式謬誤，為什麼？</a:t>
            </a:r>
          </a:p>
          <a:p>
            <a:pPr marL="896938" indent="-896938" eaLnBrk="1" hangingPunct="1">
              <a:buFont typeface="Wingdings" charset="0"/>
              <a:buNone/>
            </a:pPr>
            <a:r>
              <a:rPr kumimoji="0" lang="zh-TW" altLang="en-US">
                <a:latin typeface="Century Schoolbook" charset="0"/>
                <a:ea typeface="新細明體" charset="0"/>
              </a:rPr>
              <a:t>　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AutoShape 2"/>
          <p:cNvSpPr>
            <a:spLocks noGrp="1" noChangeArrowheads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kumimoji="0" lang="zh-TW" altLang="en-US" sz="3600" b="1" cap="none">
                <a:latin typeface="Century Schoolbook" charset="0"/>
                <a:ea typeface="新細明體" charset="0"/>
              </a:rPr>
              <a:t>四、謬誤論證</a:t>
            </a:r>
          </a:p>
        </p:txBody>
      </p:sp>
      <p:sp>
        <p:nvSpPr>
          <p:cNvPr id="29698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>
              <a:buFont typeface="Wingdings" charset="0"/>
              <a:buNone/>
            </a:pPr>
            <a:r>
              <a:rPr kumimoji="0" lang="zh-TW" altLang="en-US" sz="2800">
                <a:latin typeface="Century Schoolbook" charset="0"/>
                <a:ea typeface="新細明體" charset="0"/>
              </a:rPr>
              <a:t>（三）形式謬誤的例子：</a:t>
            </a:r>
          </a:p>
          <a:p>
            <a:pPr eaLnBrk="1" hangingPunct="1">
              <a:buFont typeface="Wingdings" charset="0"/>
              <a:buNone/>
            </a:pPr>
            <a:r>
              <a:rPr kumimoji="0" lang="zh-TW" altLang="en-US" sz="2600">
                <a:latin typeface="Century Schoolbook" charset="0"/>
                <a:ea typeface="新細明體" charset="0"/>
              </a:rPr>
              <a:t>　（１）所有人都是動物　　　　</a:t>
            </a:r>
          </a:p>
          <a:p>
            <a:pPr eaLnBrk="1" hangingPunct="1">
              <a:buFont typeface="Wingdings" charset="0"/>
              <a:buNone/>
            </a:pPr>
            <a:r>
              <a:rPr kumimoji="0" lang="zh-TW" altLang="en-US" sz="2600">
                <a:latin typeface="Century Schoolbook" charset="0"/>
                <a:ea typeface="新細明體" charset="0"/>
              </a:rPr>
              <a:t>　</a:t>
            </a:r>
            <a:r>
              <a:rPr kumimoji="0" lang="zh-TW" altLang="en-US" sz="2600" u="sng">
                <a:latin typeface="Century Schoolbook" charset="0"/>
                <a:ea typeface="新細明體" charset="0"/>
              </a:rPr>
              <a:t>（２）所有的哺乳類都是動物</a:t>
            </a:r>
          </a:p>
          <a:p>
            <a:pPr eaLnBrk="1" hangingPunct="1">
              <a:buFont typeface="Wingdings" charset="0"/>
              <a:buNone/>
            </a:pPr>
            <a:r>
              <a:rPr kumimoji="0" lang="zh-TW" altLang="en-US" sz="2600">
                <a:latin typeface="Century Schoolbook" charset="0"/>
                <a:ea typeface="新細明體" charset="0"/>
              </a:rPr>
              <a:t>∴（３）所有的人都是哺乳類</a:t>
            </a:r>
          </a:p>
          <a:p>
            <a:pPr eaLnBrk="1" hangingPunct="1">
              <a:buFont typeface="Wingdings" charset="0"/>
              <a:buNone/>
            </a:pPr>
            <a:r>
              <a:rPr kumimoji="0" lang="zh-TW" altLang="en-US" sz="2600">
                <a:latin typeface="Century Schoolbook" charset="0"/>
                <a:ea typeface="新細明體" charset="0"/>
              </a:rPr>
              <a:t>　</a:t>
            </a:r>
          </a:p>
          <a:p>
            <a:pPr eaLnBrk="1" hangingPunct="1">
              <a:buFont typeface="Wingdings" charset="0"/>
              <a:buNone/>
            </a:pPr>
            <a:r>
              <a:rPr kumimoji="0" lang="zh-TW" altLang="en-US" sz="2600">
                <a:latin typeface="Century Schoolbook" charset="0"/>
                <a:ea typeface="新細明體" charset="0"/>
              </a:rPr>
              <a:t>    這個論證的形式是：</a:t>
            </a:r>
          </a:p>
          <a:p>
            <a:pPr eaLnBrk="1" hangingPunct="1">
              <a:buFont typeface="Wingdings" charset="0"/>
              <a:buNone/>
            </a:pPr>
            <a:r>
              <a:rPr kumimoji="0" lang="zh-TW" altLang="en-US" sz="2600">
                <a:latin typeface="Century Schoolbook" charset="0"/>
                <a:ea typeface="新細明體" charset="0"/>
              </a:rPr>
              <a:t>　（１）所有Ａ是Ｂ</a:t>
            </a:r>
          </a:p>
          <a:p>
            <a:pPr eaLnBrk="1" hangingPunct="1">
              <a:buFont typeface="Wingdings" charset="0"/>
              <a:buNone/>
            </a:pPr>
            <a:r>
              <a:rPr kumimoji="0" lang="zh-TW" altLang="en-US" sz="2600">
                <a:latin typeface="Century Schoolbook" charset="0"/>
                <a:ea typeface="新細明體" charset="0"/>
              </a:rPr>
              <a:t>　</a:t>
            </a:r>
            <a:r>
              <a:rPr kumimoji="0" lang="zh-TW" altLang="en-US" sz="2600" u="sng">
                <a:latin typeface="Century Schoolbook" charset="0"/>
                <a:ea typeface="新細明體" charset="0"/>
              </a:rPr>
              <a:t>（２）所有Ｃ是Ｂ</a:t>
            </a:r>
          </a:p>
          <a:p>
            <a:pPr eaLnBrk="1" hangingPunct="1">
              <a:buFont typeface="Wingdings" charset="0"/>
              <a:buNone/>
            </a:pPr>
            <a:r>
              <a:rPr kumimoji="0" lang="zh-TW" altLang="en-US" sz="2600">
                <a:latin typeface="Century Schoolbook" charset="0"/>
                <a:ea typeface="新細明體" charset="0"/>
              </a:rPr>
              <a:t>∴（３）所有Ａ是Ｃ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AutoShape 2"/>
          <p:cNvSpPr>
            <a:spLocks noGrp="1" noChangeArrowheads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kumimoji="0" lang="zh-TW" altLang="en-US" sz="3600" b="1" cap="none">
                <a:latin typeface="Century Schoolbook" charset="0"/>
                <a:ea typeface="新細明體" charset="0"/>
              </a:rPr>
              <a:t>四、謬誤論證</a:t>
            </a:r>
          </a:p>
        </p:txBody>
      </p:sp>
      <p:sp>
        <p:nvSpPr>
          <p:cNvPr id="30722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>
              <a:buFont typeface="Wingdings" charset="0"/>
              <a:buNone/>
            </a:pPr>
            <a:r>
              <a:rPr kumimoji="0" lang="zh-TW" altLang="en-US" sz="2800">
                <a:latin typeface="Times New Roman" charset="0"/>
                <a:ea typeface="新細明體" charset="0"/>
              </a:rPr>
              <a:t>（四）非形式謬誤的例子：</a:t>
            </a:r>
          </a:p>
          <a:p>
            <a:pPr eaLnBrk="1" hangingPunct="1">
              <a:buFont typeface="Wingdings" charset="0"/>
              <a:buNone/>
            </a:pPr>
            <a:r>
              <a:rPr kumimoji="0" lang="zh-TW" altLang="en-US" sz="2600">
                <a:latin typeface="Times New Roman" charset="0"/>
                <a:ea typeface="新細明體" charset="0"/>
              </a:rPr>
              <a:t>　（１）計劃失敗就是計劃泡湯</a:t>
            </a:r>
          </a:p>
          <a:p>
            <a:pPr eaLnBrk="1" hangingPunct="1">
              <a:buFont typeface="Wingdings" charset="0"/>
              <a:buNone/>
            </a:pPr>
            <a:r>
              <a:rPr kumimoji="0" lang="zh-TW" altLang="en-US" sz="2600">
                <a:latin typeface="Times New Roman" charset="0"/>
                <a:ea typeface="新細明體" charset="0"/>
              </a:rPr>
              <a:t>　</a:t>
            </a:r>
            <a:r>
              <a:rPr kumimoji="0" lang="zh-TW" altLang="en-US" sz="2600" u="sng">
                <a:latin typeface="Times New Roman" charset="0"/>
                <a:ea typeface="新細明體" charset="0"/>
              </a:rPr>
              <a:t>（２）泡湯就是將東西放到水裡</a:t>
            </a:r>
          </a:p>
          <a:p>
            <a:pPr eaLnBrk="1" hangingPunct="1">
              <a:buFont typeface="Wingdings" charset="0"/>
              <a:buNone/>
            </a:pPr>
            <a:r>
              <a:rPr kumimoji="0" lang="zh-TW" altLang="en-US" sz="2600">
                <a:latin typeface="Times New Roman" charset="0"/>
                <a:ea typeface="新細明體" charset="0"/>
              </a:rPr>
              <a:t>∴（３）計劃失敗就是將計劃放到水裡</a:t>
            </a:r>
          </a:p>
          <a:p>
            <a:pPr eaLnBrk="1" hangingPunct="1">
              <a:buFont typeface="Wingdings" charset="0"/>
              <a:buNone/>
            </a:pPr>
            <a:endParaRPr kumimoji="0" lang="zh-TW" altLang="en-US" sz="2600">
              <a:latin typeface="Times New Roman" charset="0"/>
              <a:ea typeface="新細明體" charset="0"/>
            </a:endParaRPr>
          </a:p>
          <a:p>
            <a:pPr eaLnBrk="1" hangingPunct="1">
              <a:buFont typeface="Wingdings" charset="0"/>
              <a:buNone/>
            </a:pPr>
            <a:r>
              <a:rPr kumimoji="0" lang="zh-TW" altLang="en-US" sz="2600">
                <a:latin typeface="Times New Roman" charset="0"/>
                <a:ea typeface="新細明體" charset="0"/>
              </a:rPr>
              <a:t>　這個論證表面上的形式是：</a:t>
            </a:r>
          </a:p>
          <a:p>
            <a:pPr eaLnBrk="1" hangingPunct="1">
              <a:buFont typeface="Wingdings" charset="0"/>
              <a:buNone/>
            </a:pPr>
            <a:r>
              <a:rPr kumimoji="0" lang="zh-TW" altLang="en-US" sz="2600">
                <a:latin typeface="Times New Roman" charset="0"/>
                <a:ea typeface="新細明體" charset="0"/>
              </a:rPr>
              <a:t>　（１）所有Ａ是Ｂ　　　　　（１）所有Ａ是Ｂ</a:t>
            </a:r>
          </a:p>
          <a:p>
            <a:pPr eaLnBrk="1" hangingPunct="1">
              <a:buFont typeface="Wingdings" charset="0"/>
              <a:buNone/>
            </a:pPr>
            <a:r>
              <a:rPr kumimoji="0" lang="zh-TW" altLang="en-US" sz="2600">
                <a:latin typeface="Times New Roman" charset="0"/>
                <a:ea typeface="新細明體" charset="0"/>
              </a:rPr>
              <a:t>　</a:t>
            </a:r>
            <a:r>
              <a:rPr kumimoji="0" lang="zh-TW" altLang="en-US" sz="2600" u="sng">
                <a:latin typeface="Times New Roman" charset="0"/>
                <a:ea typeface="新細明體" charset="0"/>
              </a:rPr>
              <a:t>（２）所有Ｂ是Ｃ</a:t>
            </a:r>
            <a:r>
              <a:rPr kumimoji="0" lang="zh-TW" altLang="en-US" sz="2600">
                <a:latin typeface="Times New Roman" charset="0"/>
                <a:ea typeface="新細明體" charset="0"/>
              </a:rPr>
              <a:t>  但其實是  </a:t>
            </a:r>
            <a:r>
              <a:rPr kumimoji="0" lang="zh-TW" altLang="en-US" sz="2600" u="sng">
                <a:latin typeface="Times New Roman" charset="0"/>
                <a:ea typeface="新細明體" charset="0"/>
              </a:rPr>
              <a:t>（２）所有Ｃ是Ｄ</a:t>
            </a:r>
          </a:p>
          <a:p>
            <a:pPr eaLnBrk="1" hangingPunct="1">
              <a:buFont typeface="Wingdings" charset="0"/>
              <a:buNone/>
            </a:pPr>
            <a:r>
              <a:rPr kumimoji="0" lang="zh-TW" altLang="en-US" sz="2600">
                <a:latin typeface="Times New Roman" charset="0"/>
                <a:ea typeface="新細明體" charset="0"/>
              </a:rPr>
              <a:t>∴（３）所有Ａ是Ｃ　　　　∴（３）所有Ａ是Ｄ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AutoShape 2"/>
          <p:cNvSpPr>
            <a:spLocks noGrp="1" noChangeArrowheads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kumimoji="0" lang="zh-TW" altLang="en-US" sz="3600" b="1" cap="none">
                <a:latin typeface="Century Schoolbook" charset="0"/>
                <a:ea typeface="新細明體" charset="0"/>
              </a:rPr>
              <a:t>四、謬誤論證</a:t>
            </a:r>
          </a:p>
        </p:txBody>
      </p:sp>
      <p:sp>
        <p:nvSpPr>
          <p:cNvPr id="31746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>
              <a:buFont typeface="Wingdings" charset="0"/>
              <a:buNone/>
            </a:pPr>
            <a:r>
              <a:rPr kumimoji="0" lang="zh-TW" altLang="en-US" sz="2600">
                <a:latin typeface="Century Schoolbook" charset="0"/>
                <a:ea typeface="新細明體" charset="0"/>
              </a:rPr>
              <a:t>再舉兩個非形式謬誤的例子：</a:t>
            </a:r>
          </a:p>
          <a:p>
            <a:pPr eaLnBrk="1" hangingPunct="1">
              <a:buFont typeface="Wingdings" charset="0"/>
              <a:buNone/>
            </a:pPr>
            <a:r>
              <a:rPr kumimoji="0" lang="zh-TW" altLang="en-US" sz="2600">
                <a:latin typeface="Century Schoolbook" charset="0"/>
                <a:ea typeface="新細明體" charset="0"/>
              </a:rPr>
              <a:t>　（１）關渡大橋是由原子構成的</a:t>
            </a:r>
          </a:p>
          <a:p>
            <a:pPr eaLnBrk="1" hangingPunct="1">
              <a:buFont typeface="Wingdings" charset="0"/>
              <a:buNone/>
            </a:pPr>
            <a:r>
              <a:rPr kumimoji="0" lang="zh-TW" altLang="en-US" sz="2600">
                <a:latin typeface="Century Schoolbook" charset="0"/>
                <a:ea typeface="新細明體" charset="0"/>
              </a:rPr>
              <a:t>　</a:t>
            </a:r>
            <a:r>
              <a:rPr kumimoji="0" lang="zh-TW" altLang="en-US" sz="2600" u="sng">
                <a:latin typeface="Century Schoolbook" charset="0"/>
                <a:ea typeface="新細明體" charset="0"/>
              </a:rPr>
              <a:t>（２）原子是肉眼看不到的 </a:t>
            </a:r>
          </a:p>
          <a:p>
            <a:pPr eaLnBrk="1" hangingPunct="1">
              <a:buFont typeface="Wingdings" charset="0"/>
              <a:buNone/>
            </a:pPr>
            <a:r>
              <a:rPr kumimoji="0" lang="zh-TW" altLang="en-US" sz="2600">
                <a:latin typeface="Century Schoolbook" charset="0"/>
                <a:ea typeface="新細明體" charset="0"/>
              </a:rPr>
              <a:t>∴（３）關渡大橋是肉眼看不到的</a:t>
            </a:r>
          </a:p>
          <a:p>
            <a:pPr eaLnBrk="1" hangingPunct="1">
              <a:buFont typeface="Wingdings" charset="0"/>
              <a:buNone/>
            </a:pPr>
            <a:endParaRPr kumimoji="0" lang="zh-TW" altLang="en-US" sz="2600">
              <a:latin typeface="Century Schoolbook" charset="0"/>
              <a:ea typeface="新細明體" charset="0"/>
            </a:endParaRPr>
          </a:p>
          <a:p>
            <a:pPr eaLnBrk="1" hangingPunct="1">
              <a:buFont typeface="Wingdings" charset="0"/>
              <a:buNone/>
            </a:pPr>
            <a:r>
              <a:rPr kumimoji="0" lang="zh-TW" altLang="en-US" sz="2600">
                <a:latin typeface="Century Schoolbook" charset="0"/>
                <a:ea typeface="新細明體" charset="0"/>
              </a:rPr>
              <a:t>　</a:t>
            </a:r>
            <a:r>
              <a:rPr kumimoji="0" lang="zh-TW" altLang="en-US" sz="2600" u="sng">
                <a:latin typeface="Century Schoolbook" charset="0"/>
                <a:ea typeface="新細明體" charset="0"/>
              </a:rPr>
              <a:t>（１）籃球員是人</a:t>
            </a:r>
          </a:p>
          <a:p>
            <a:pPr eaLnBrk="1" hangingPunct="1">
              <a:buFont typeface="Wingdings" charset="0"/>
              <a:buNone/>
            </a:pPr>
            <a:r>
              <a:rPr kumimoji="0" lang="zh-TW" altLang="en-US" sz="2600">
                <a:latin typeface="Century Schoolbook" charset="0"/>
                <a:ea typeface="新細明體" charset="0"/>
              </a:rPr>
              <a:t>∴（２）好的籃球員是好人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AutoShape 2"/>
          <p:cNvSpPr>
            <a:spLocks noGrp="1" noChangeArrowheads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kumimoji="0" lang="zh-TW" altLang="en-US" sz="3600" b="1" cap="none">
                <a:latin typeface="Century Schoolbook" charset="0"/>
                <a:ea typeface="新細明體" charset="0"/>
              </a:rPr>
              <a:t>一、幾個例子</a:t>
            </a:r>
          </a:p>
        </p:txBody>
      </p:sp>
      <p:sp>
        <p:nvSpPr>
          <p:cNvPr id="14338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marL="361950" indent="-361950" eaLnBrk="1" hangingPunct="1">
              <a:buFont typeface="Wingdings" charset="0"/>
              <a:buNone/>
            </a:pPr>
            <a:r>
              <a:rPr kumimoji="0" lang="zh-TW" altLang="en-US" sz="2600">
                <a:latin typeface="Times New Roman" charset="0"/>
                <a:ea typeface="新細明體" charset="0"/>
              </a:rPr>
              <a:t>（一）蜜蜂飛了多遠？</a:t>
            </a:r>
          </a:p>
          <a:p>
            <a:pPr marL="361950" indent="-361950" eaLnBrk="1" hangingPunct="1">
              <a:buFont typeface="Wingdings" charset="0"/>
              <a:buNone/>
            </a:pPr>
            <a:r>
              <a:rPr kumimoji="0" lang="zh-TW" altLang="en-US" sz="2600">
                <a:latin typeface="Times New Roman" charset="0"/>
                <a:ea typeface="新細明體" charset="0"/>
              </a:rPr>
              <a:t>　        兩部火車在同一條軌道上，朝向對方方向急駛，時速都是</a:t>
            </a:r>
            <a:r>
              <a:rPr kumimoji="0" lang="en-US" altLang="zh-TW" sz="2600">
                <a:latin typeface="Times New Roman" charset="0"/>
                <a:ea typeface="新細明體" charset="0"/>
              </a:rPr>
              <a:t>50</a:t>
            </a:r>
            <a:r>
              <a:rPr kumimoji="0" lang="zh-TW" altLang="en-US" sz="2600">
                <a:latin typeface="Times New Roman" charset="0"/>
                <a:ea typeface="新細明體" charset="0"/>
              </a:rPr>
              <a:t>公里。有一隻蜜蜂在其中一部火車頭上向前飛，時速</a:t>
            </a:r>
            <a:r>
              <a:rPr kumimoji="0" lang="en-US" altLang="zh-TW" sz="2600">
                <a:latin typeface="Times New Roman" charset="0"/>
                <a:ea typeface="新細明體" charset="0"/>
              </a:rPr>
              <a:t>75</a:t>
            </a:r>
            <a:r>
              <a:rPr kumimoji="0" lang="zh-TW" altLang="en-US" sz="2600">
                <a:latin typeface="Times New Roman" charset="0"/>
                <a:ea typeface="新細明體" charset="0"/>
              </a:rPr>
              <a:t>公里，當蜜蜂碰到另一部火車頭時又折返，再碰到原來的車頭後再轉頭飛。直到兩部火車相撞前，這隻蜜蜂就在兩部車中間穿梭，請問在兩部火車相撞時，蜜蜂一共飛了多遠的距離？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AutoShape 2"/>
          <p:cNvSpPr>
            <a:spLocks noGrp="1" noChangeArrowheads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kumimoji="0" lang="zh-TW" altLang="en-US" sz="3600" b="1" cap="none">
                <a:latin typeface="Century Schoolbook" charset="0"/>
                <a:ea typeface="新細明體" charset="0"/>
              </a:rPr>
              <a:t>五、常見的非形式謬誤論證</a:t>
            </a:r>
          </a:p>
        </p:txBody>
      </p:sp>
      <p:sp>
        <p:nvSpPr>
          <p:cNvPr id="32770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7643813" cy="4873625"/>
          </a:xfrm>
        </p:spPr>
        <p:txBody>
          <a:bodyPr/>
          <a:lstStyle/>
          <a:p>
            <a:pPr marL="533400" indent="-533400" eaLnBrk="1" hangingPunct="1">
              <a:lnSpc>
                <a:spcPct val="90000"/>
              </a:lnSpc>
              <a:buFont typeface="Wingdings" charset="0"/>
              <a:buNone/>
            </a:pPr>
            <a:r>
              <a:rPr kumimoji="0" lang="zh-TW" altLang="en-US" sz="2600">
                <a:latin typeface="Times New Roman" charset="0"/>
                <a:ea typeface="新細明體" charset="0"/>
              </a:rPr>
              <a:t>（１）乞求論點</a:t>
            </a:r>
            <a:r>
              <a:rPr kumimoji="0" lang="en-US" altLang="zh-TW" sz="2600">
                <a:latin typeface="Times New Roman" charset="0"/>
                <a:ea typeface="新細明體" charset="0"/>
              </a:rPr>
              <a:t>(begging the question)</a:t>
            </a:r>
            <a:r>
              <a:rPr kumimoji="0" lang="zh-TW" altLang="en-US" sz="2600">
                <a:latin typeface="Times New Roman" charset="0"/>
                <a:ea typeface="新細明體" charset="0"/>
              </a:rPr>
              <a:t>：</a:t>
            </a:r>
          </a:p>
          <a:p>
            <a:pPr marL="533400" indent="-533400" eaLnBrk="1" hangingPunct="1">
              <a:lnSpc>
                <a:spcPct val="90000"/>
              </a:lnSpc>
              <a:buFont typeface="Wingdings" charset="0"/>
              <a:buNone/>
            </a:pPr>
            <a:r>
              <a:rPr kumimoji="0" lang="zh-TW" altLang="en-US" sz="2600">
                <a:latin typeface="Times New Roman" charset="0"/>
                <a:ea typeface="新細明體" charset="0"/>
              </a:rPr>
              <a:t>　    論證者創造一種假象：不適當的前提為結論提供適當的支持，以ａ）遺漏一個可能假的前提，或ｂ）重複一個可能假的前提作為結論，或ｃ）循環推理的方式，則犯了乞求論點的謬誤。</a:t>
            </a:r>
            <a:endParaRPr kumimoji="0" lang="en-US" altLang="zh-TW" sz="2600">
              <a:latin typeface="Times New Roman" charset="0"/>
              <a:ea typeface="新細明體" charset="0"/>
            </a:endParaRPr>
          </a:p>
          <a:p>
            <a:pPr marL="533400" indent="-533400" eaLnBrk="1" hangingPunct="1">
              <a:lnSpc>
                <a:spcPct val="90000"/>
              </a:lnSpc>
              <a:buFont typeface="Wingdings" charset="0"/>
              <a:buNone/>
            </a:pPr>
            <a:endParaRPr kumimoji="0" lang="zh-TW" altLang="en-US" sz="2600">
              <a:latin typeface="Times New Roman" charset="0"/>
              <a:ea typeface="新細明體" charset="0"/>
            </a:endParaRPr>
          </a:p>
          <a:p>
            <a:pPr marL="533400" indent="-533400" eaLnBrk="1" hangingPunct="1">
              <a:lnSpc>
                <a:spcPct val="90000"/>
              </a:lnSpc>
              <a:buFont typeface="Wingdings" charset="0"/>
              <a:buNone/>
            </a:pPr>
            <a:r>
              <a:rPr kumimoji="0" lang="zh-TW" altLang="en-US" sz="2600">
                <a:latin typeface="Times New Roman" charset="0"/>
                <a:ea typeface="新細明體" charset="0"/>
              </a:rPr>
              <a:t>       這個謬誤的拉丁意義是「請求來源」</a:t>
            </a:r>
            <a:r>
              <a:rPr kumimoji="0" lang="en-US" altLang="zh-TW" sz="2600">
                <a:latin typeface="Times New Roman" charset="0"/>
                <a:ea typeface="新細明體" charset="0"/>
              </a:rPr>
              <a:t>(request for the source)</a:t>
            </a:r>
            <a:r>
              <a:rPr kumimoji="0" lang="zh-TW" altLang="en-US" sz="2600">
                <a:latin typeface="Times New Roman" charset="0"/>
                <a:ea typeface="新細明體" charset="0"/>
              </a:rPr>
              <a:t>，而支持結論的實際來源並不顯著。在聽完這樣的論證之後，觀察者會傾向於問：「但是你怎麼知道Ｘ？」，其中Ｘ需要支持。</a:t>
            </a:r>
          </a:p>
          <a:p>
            <a:pPr marL="533400" indent="-533400" eaLnBrk="1" hangingPunct="1">
              <a:lnSpc>
                <a:spcPct val="90000"/>
              </a:lnSpc>
              <a:buFont typeface="Wingdings" charset="0"/>
              <a:buNone/>
            </a:pPr>
            <a:endParaRPr kumimoji="0" lang="zh-TW" altLang="en-US" sz="2600">
              <a:latin typeface="Times New Roman" charset="0"/>
              <a:ea typeface="新細明體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437"/>
          </a:xfrm>
        </p:spPr>
        <p:txBody>
          <a:bodyPr/>
          <a:lstStyle/>
          <a:p>
            <a:pPr eaLnBrk="1" hangingPunct="1">
              <a:defRPr/>
            </a:pPr>
            <a:r>
              <a:rPr kumimoji="0" lang="zh-TW" altLang="en-US" sz="3200" b="1" cap="none" dirty="0">
                <a:latin typeface="Century Schoolbook" charset="0"/>
                <a:ea typeface="新細明體" charset="0"/>
              </a:rPr>
              <a:t>五、常見的非形式謬誤論證</a:t>
            </a:r>
            <a:endParaRPr kumimoji="0" lang="zh-TW" altLang="en-US" dirty="0">
              <a:cs typeface="+mj-cs"/>
            </a:endParaRPr>
          </a:p>
        </p:txBody>
      </p:sp>
      <p:sp>
        <p:nvSpPr>
          <p:cNvPr id="33794" name="內容版面配置區 2"/>
          <p:cNvSpPr>
            <a:spLocks noGrp="1"/>
          </p:cNvSpPr>
          <p:nvPr>
            <p:ph sz="quarter" idx="1"/>
          </p:nvPr>
        </p:nvSpPr>
        <p:spPr>
          <a:xfrm>
            <a:off x="457200" y="1125538"/>
            <a:ext cx="7643813" cy="5348287"/>
          </a:xfrm>
        </p:spPr>
        <p:txBody>
          <a:bodyPr/>
          <a:lstStyle/>
          <a:p>
            <a:pPr marL="533400" indent="-533400" eaLnBrk="1" hangingPunct="1">
              <a:lnSpc>
                <a:spcPct val="90000"/>
              </a:lnSpc>
              <a:buFont typeface="Wingdings" charset="0"/>
              <a:buNone/>
            </a:pPr>
            <a:r>
              <a:rPr kumimoji="0" lang="zh-TW" altLang="en-US" sz="2600">
                <a:latin typeface="Times New Roman" charset="0"/>
                <a:ea typeface="新細明體" charset="0"/>
              </a:rPr>
              <a:t>例一：　</a:t>
            </a:r>
            <a:endParaRPr kumimoji="0" lang="en-US" altLang="zh-TW" sz="2600">
              <a:latin typeface="Times New Roman" charset="0"/>
              <a:ea typeface="新細明體" charset="0"/>
            </a:endParaRPr>
          </a:p>
          <a:p>
            <a:pPr marL="533400" indent="-533400" eaLnBrk="1" hangingPunct="1">
              <a:lnSpc>
                <a:spcPct val="90000"/>
              </a:lnSpc>
              <a:buFont typeface="Wingdings" charset="0"/>
              <a:buNone/>
            </a:pPr>
            <a:r>
              <a:rPr kumimoji="0" lang="zh-TW" altLang="en-US" sz="2600">
                <a:latin typeface="Times New Roman" charset="0"/>
                <a:ea typeface="新細明體" charset="0"/>
              </a:rPr>
              <a:t>　老張：聖經說上帝存在。</a:t>
            </a:r>
            <a:endParaRPr kumimoji="0" lang="en-US" altLang="zh-TW" sz="2600">
              <a:latin typeface="Times New Roman" charset="0"/>
              <a:ea typeface="新細明體" charset="0"/>
            </a:endParaRPr>
          </a:p>
          <a:p>
            <a:pPr marL="533400" indent="-533400" eaLnBrk="1" hangingPunct="1">
              <a:lnSpc>
                <a:spcPct val="90000"/>
              </a:lnSpc>
              <a:buFont typeface="Wingdings" charset="0"/>
              <a:buNone/>
            </a:pPr>
            <a:r>
              <a:rPr kumimoji="0" lang="zh-TW" altLang="en-US" sz="2600">
                <a:latin typeface="Times New Roman" charset="0"/>
                <a:ea typeface="新細明體" charset="0"/>
              </a:rPr>
              <a:t>　老李：你為什麼認為聖經說的每一樣都是真的？</a:t>
            </a:r>
            <a:endParaRPr kumimoji="0" lang="en-US" altLang="zh-TW" sz="2600">
              <a:latin typeface="Times New Roman" charset="0"/>
              <a:ea typeface="新細明體" charset="0"/>
            </a:endParaRPr>
          </a:p>
          <a:p>
            <a:pPr marL="533400" indent="-533400" eaLnBrk="1" hangingPunct="1">
              <a:lnSpc>
                <a:spcPct val="90000"/>
              </a:lnSpc>
              <a:buFont typeface="Wingdings" charset="0"/>
              <a:buNone/>
            </a:pPr>
            <a:r>
              <a:rPr kumimoji="0" lang="zh-TW" altLang="en-US" sz="2600">
                <a:latin typeface="Times New Roman" charset="0"/>
                <a:ea typeface="新細明體" charset="0"/>
              </a:rPr>
              <a:t>　老張：因為它是上帝的話。</a:t>
            </a:r>
            <a:endParaRPr kumimoji="0" lang="en-US" altLang="zh-TW" sz="2600">
              <a:latin typeface="Times New Roman" charset="0"/>
              <a:ea typeface="新細明體" charset="0"/>
            </a:endParaRPr>
          </a:p>
          <a:p>
            <a:pPr marL="533400" indent="-533400" eaLnBrk="1" hangingPunct="1">
              <a:lnSpc>
                <a:spcPct val="90000"/>
              </a:lnSpc>
              <a:buFont typeface="Wingdings" charset="0"/>
              <a:buNone/>
            </a:pPr>
            <a:r>
              <a:rPr kumimoji="0" lang="zh-TW" altLang="en-US" sz="2600">
                <a:latin typeface="Times New Roman" charset="0"/>
                <a:ea typeface="新細明體" charset="0"/>
              </a:rPr>
              <a:t>　老李：你怎麼知道？</a:t>
            </a:r>
            <a:endParaRPr kumimoji="0" lang="en-US" altLang="zh-TW" sz="2600">
              <a:latin typeface="Times New Roman" charset="0"/>
              <a:ea typeface="新細明體" charset="0"/>
            </a:endParaRPr>
          </a:p>
          <a:p>
            <a:pPr marL="533400" indent="-533400" eaLnBrk="1" hangingPunct="1">
              <a:lnSpc>
                <a:spcPct val="90000"/>
              </a:lnSpc>
              <a:buFont typeface="Wingdings" charset="0"/>
              <a:buNone/>
            </a:pPr>
            <a:r>
              <a:rPr kumimoji="0" lang="zh-TW" altLang="en-US" sz="2600">
                <a:latin typeface="Times New Roman" charset="0"/>
                <a:ea typeface="新細明體" charset="0"/>
              </a:rPr>
              <a:t>　老張：聖經裡是這樣說的。</a:t>
            </a:r>
            <a:endParaRPr kumimoji="0" lang="en-US" altLang="zh-TW" sz="2600">
              <a:latin typeface="Times New Roman" charset="0"/>
              <a:ea typeface="新細明體" charset="0"/>
            </a:endParaRPr>
          </a:p>
          <a:p>
            <a:pPr marL="533400" indent="-533400" eaLnBrk="1" hangingPunct="1">
              <a:lnSpc>
                <a:spcPct val="90000"/>
              </a:lnSpc>
              <a:buFont typeface="Wingdings" charset="0"/>
              <a:buNone/>
            </a:pPr>
            <a:endParaRPr kumimoji="0" lang="en-US" altLang="zh-TW" sz="1400">
              <a:latin typeface="Times New Roman" charset="0"/>
              <a:ea typeface="新細明體" charset="0"/>
            </a:endParaRPr>
          </a:p>
          <a:p>
            <a:pPr marL="533400" indent="-533400" eaLnBrk="1" hangingPunct="1">
              <a:lnSpc>
                <a:spcPct val="90000"/>
              </a:lnSpc>
              <a:buFont typeface="Wingdings" charset="0"/>
              <a:buNone/>
            </a:pPr>
            <a:r>
              <a:rPr kumimoji="0" lang="zh-TW" altLang="en-US" sz="2600">
                <a:latin typeface="Times New Roman" charset="0"/>
                <a:ea typeface="新細明體" charset="0"/>
              </a:rPr>
              <a:t>例二：任何一個提倡革命的人都對未來有遠見，因為如果一個人對未來沒有遠見，則不可能提倡革命。</a:t>
            </a:r>
            <a:endParaRPr kumimoji="0" lang="en-US" altLang="zh-TW" sz="2600">
              <a:latin typeface="Times New Roman" charset="0"/>
              <a:ea typeface="新細明體" charset="0"/>
            </a:endParaRPr>
          </a:p>
          <a:p>
            <a:pPr marL="533400" indent="-533400" eaLnBrk="1" hangingPunct="1">
              <a:lnSpc>
                <a:spcPct val="90000"/>
              </a:lnSpc>
              <a:buFont typeface="Wingdings" charset="0"/>
              <a:buNone/>
            </a:pPr>
            <a:endParaRPr kumimoji="0" lang="en-US" altLang="zh-TW" sz="1400">
              <a:latin typeface="Times New Roman" charset="0"/>
              <a:ea typeface="新細明體" charset="0"/>
            </a:endParaRPr>
          </a:p>
          <a:p>
            <a:pPr marL="533400" indent="-533400" eaLnBrk="1" hangingPunct="1">
              <a:lnSpc>
                <a:spcPct val="90000"/>
              </a:lnSpc>
              <a:buFont typeface="Wingdings" charset="0"/>
              <a:buNone/>
            </a:pPr>
            <a:r>
              <a:rPr kumimoji="0" lang="zh-TW" altLang="en-US" sz="2600">
                <a:latin typeface="Times New Roman" charset="0"/>
                <a:ea typeface="新細明體" charset="0"/>
              </a:rPr>
              <a:t>例三：謀殺是道德上錯誤的行為，所以墮胎是錯的。（謀殺是道德上錯誤的行為，</a:t>
            </a:r>
            <a:r>
              <a:rPr kumimoji="0" lang="zh-TW" altLang="en-US" sz="2600" b="1" i="1">
                <a:latin typeface="Times New Roman" charset="0"/>
                <a:ea typeface="新細明體" charset="0"/>
              </a:rPr>
              <a:t>墮胎是謀殺</a:t>
            </a:r>
            <a:r>
              <a:rPr kumimoji="0" lang="zh-TW" altLang="en-US" sz="2600">
                <a:latin typeface="Times New Roman" charset="0"/>
                <a:ea typeface="新細明體" charset="0"/>
              </a:rPr>
              <a:t>，所以墮胎是錯的。）</a:t>
            </a:r>
          </a:p>
          <a:p>
            <a:pPr marL="533400" indent="-533400" eaLnBrk="1" hangingPunct="1">
              <a:lnSpc>
                <a:spcPct val="90000"/>
              </a:lnSpc>
              <a:buFont typeface="Wingdings" charset="0"/>
              <a:buNone/>
            </a:pPr>
            <a:r>
              <a:rPr kumimoji="0" lang="zh-TW" altLang="en-US" sz="2600">
                <a:latin typeface="Times New Roman" charset="0"/>
                <a:ea typeface="新細明體" charset="0"/>
              </a:rPr>
              <a:t>　</a:t>
            </a:r>
            <a:endParaRPr kumimoji="0" lang="zh-TW" altLang="en-US" sz="2600">
              <a:latin typeface="Century Schoolbook" charset="0"/>
              <a:ea typeface="新細明體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AutoShap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7467600" cy="706437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kumimoji="0" lang="zh-TW" altLang="en-US" sz="3600" b="1" cap="none">
                <a:latin typeface="Century Schoolbook" charset="0"/>
                <a:ea typeface="新細明體" charset="0"/>
              </a:rPr>
              <a:t>五、常見的非形式謬誤論證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052513"/>
            <a:ext cx="7859713" cy="5421312"/>
          </a:xfrm>
        </p:spPr>
        <p:txBody>
          <a:bodyPr/>
          <a:lstStyle/>
          <a:p>
            <a:pPr marL="989013" indent="-989013" eaLnBrk="1" hangingPunct="1">
              <a:lnSpc>
                <a:spcPct val="80000"/>
              </a:lnSpc>
              <a:buFont typeface="Wingdings" charset="0"/>
              <a:buNone/>
              <a:defRPr/>
            </a:pPr>
            <a:r>
              <a:rPr kumimoji="0" lang="zh-TW" altLang="en-US" sz="2600" dirty="0">
                <a:latin typeface="Times New Roman" charset="0"/>
                <a:ea typeface="新細明體" charset="0"/>
              </a:rPr>
              <a:t>（２）一語雙關</a:t>
            </a:r>
            <a:r>
              <a:rPr kumimoji="0" lang="en-US" altLang="zh-TW" sz="2600" dirty="0">
                <a:latin typeface="Times New Roman" charset="0"/>
                <a:ea typeface="新細明體" charset="0"/>
              </a:rPr>
              <a:t>(equivocation)</a:t>
            </a:r>
            <a:r>
              <a:rPr kumimoji="0" lang="zh-TW" altLang="en-US" sz="2600" dirty="0" smtClean="0">
                <a:latin typeface="Times New Roman" charset="0"/>
                <a:ea typeface="新細明體" charset="0"/>
              </a:rPr>
              <a:t>：</a:t>
            </a:r>
            <a:endParaRPr kumimoji="0" lang="en-US" altLang="zh-TW" sz="2600" dirty="0" smtClean="0">
              <a:latin typeface="Times New Roman" charset="0"/>
              <a:ea typeface="新細明體" charset="0"/>
            </a:endParaRPr>
          </a:p>
          <a:p>
            <a:pPr marL="442913" indent="-442913" algn="just" eaLnBrk="1" hangingPunct="1">
              <a:lnSpc>
                <a:spcPct val="80000"/>
              </a:lnSpc>
              <a:buFont typeface="Wingdings" charset="0"/>
              <a:buNone/>
              <a:defRPr/>
            </a:pPr>
            <a:r>
              <a:rPr kumimoji="0" lang="en-US" altLang="zh-TW" sz="2600" dirty="0">
                <a:latin typeface="Times New Roman" charset="0"/>
                <a:ea typeface="新細明體" charset="0"/>
              </a:rPr>
              <a:t>	</a:t>
            </a:r>
            <a:r>
              <a:rPr kumimoji="0" lang="zh-TW" altLang="en-US" sz="2600" dirty="0" smtClean="0">
                <a:latin typeface="Times New Roman" charset="0"/>
                <a:ea typeface="新細明體" charset="0"/>
              </a:rPr>
              <a:t>當一個論證</a:t>
            </a:r>
            <a:r>
              <a:rPr kumimoji="0" lang="zh-TW" altLang="en-US" sz="2600" dirty="0">
                <a:latin typeface="Times New Roman" charset="0"/>
                <a:ea typeface="新細明體" charset="0"/>
              </a:rPr>
              <a:t>的結論是建立在論證中所使用的一個字或詞，具有兩種不同意義這個事實時，就犯了一語雙關的謬誤。 </a:t>
            </a:r>
          </a:p>
          <a:p>
            <a:pPr marL="989013" indent="-989013" eaLnBrk="1" hangingPunct="1">
              <a:lnSpc>
                <a:spcPct val="80000"/>
              </a:lnSpc>
              <a:buFont typeface="Wingdings" charset="0"/>
              <a:buNone/>
              <a:defRPr/>
            </a:pPr>
            <a:r>
              <a:rPr kumimoji="0" lang="zh-TW" altLang="en-US" sz="2600" dirty="0">
                <a:latin typeface="Times New Roman" charset="0"/>
                <a:ea typeface="新細明體" charset="0"/>
              </a:rPr>
              <a:t>例一：三角形內角有些是鈍角，鈍就是愚笨，因此有些內角是愚笨的角。</a:t>
            </a:r>
          </a:p>
          <a:p>
            <a:pPr marL="989013" indent="-989013" eaLnBrk="1" hangingPunct="1">
              <a:lnSpc>
                <a:spcPct val="80000"/>
              </a:lnSpc>
              <a:buFont typeface="Wingdings" charset="0"/>
              <a:buNone/>
              <a:defRPr/>
            </a:pPr>
            <a:r>
              <a:rPr kumimoji="0" lang="zh-TW" altLang="en-US" sz="2600" dirty="0">
                <a:latin typeface="Times New Roman" charset="0"/>
                <a:ea typeface="新細明體" charset="0"/>
              </a:rPr>
              <a:t>例二：條條大路通羅馬，因此如果你從忠孝東路、仁愛路，甚至新生南路或羅斯福路一直走下去，最後都會抵達羅馬。</a:t>
            </a:r>
          </a:p>
          <a:p>
            <a:pPr marL="989013" indent="-989013" eaLnBrk="1" hangingPunct="1">
              <a:lnSpc>
                <a:spcPct val="80000"/>
              </a:lnSpc>
              <a:buFont typeface="Wingdings" charset="0"/>
              <a:buNone/>
              <a:defRPr/>
            </a:pPr>
            <a:r>
              <a:rPr kumimoji="0" lang="zh-TW" altLang="en-US" sz="2600" dirty="0">
                <a:latin typeface="Times New Roman" charset="0"/>
                <a:ea typeface="新細明體" charset="0"/>
              </a:rPr>
              <a:t>例三：老鼠是一種動物，因此大老鼠是大動物。</a:t>
            </a:r>
          </a:p>
          <a:p>
            <a:pPr marL="989013" indent="-989013" eaLnBrk="1" hangingPunct="1">
              <a:lnSpc>
                <a:spcPct val="80000"/>
              </a:lnSpc>
              <a:buFont typeface="Wingdings" charset="0"/>
              <a:buNone/>
              <a:defRPr/>
            </a:pPr>
            <a:r>
              <a:rPr kumimoji="0" lang="zh-TW" altLang="en-US" sz="2600" dirty="0">
                <a:latin typeface="Times New Roman" charset="0"/>
                <a:ea typeface="新細明體" charset="0"/>
              </a:rPr>
              <a:t>例四：張三對李四說</a:t>
            </a:r>
            <a:r>
              <a:rPr kumimoji="0" lang="zh-TW" altLang="en-US" sz="2600" dirty="0" smtClean="0">
                <a:latin typeface="Times New Roman" charset="0"/>
                <a:ea typeface="新細明體" charset="0"/>
              </a:rPr>
              <a:t>：「你</a:t>
            </a:r>
            <a:r>
              <a:rPr kumimoji="0" lang="zh-TW" altLang="en-US" sz="2600" dirty="0">
                <a:latin typeface="Times New Roman" charset="0"/>
                <a:ea typeface="新細明體" charset="0"/>
              </a:rPr>
              <a:t>好</a:t>
            </a:r>
            <a:r>
              <a:rPr kumimoji="0" lang="zh-TW" altLang="en-US" sz="2600" dirty="0" smtClean="0">
                <a:latin typeface="Times New Roman" charset="0"/>
                <a:ea typeface="新細明體" charset="0"/>
              </a:rPr>
              <a:t>大的膽子喔」，</a:t>
            </a:r>
            <a:r>
              <a:rPr kumimoji="0" lang="zh-TW" altLang="en-US" sz="2600" dirty="0">
                <a:latin typeface="Times New Roman" charset="0"/>
                <a:ea typeface="新細明體" charset="0"/>
              </a:rPr>
              <a:t>因此李四膽子的尺寸一定異於常人。</a:t>
            </a:r>
            <a:endParaRPr kumimoji="0" lang="en-US" altLang="zh-TW" sz="2600" dirty="0">
              <a:latin typeface="Times New Roman" charset="0"/>
              <a:ea typeface="新細明體" charset="0"/>
            </a:endParaRPr>
          </a:p>
          <a:p>
            <a:pPr marL="989013" indent="-989013" eaLnBrk="1" hangingPunct="1">
              <a:lnSpc>
                <a:spcPct val="80000"/>
              </a:lnSpc>
              <a:buFont typeface="Wingdings" charset="0"/>
              <a:buNone/>
              <a:defRPr/>
            </a:pPr>
            <a:r>
              <a:rPr kumimoji="0" lang="zh-TW" altLang="en-US" sz="2600" dirty="0">
                <a:latin typeface="Times New Roman" charset="0"/>
                <a:ea typeface="新細明體" charset="0"/>
              </a:rPr>
              <a:t>例五：</a:t>
            </a:r>
            <a:r>
              <a:rPr kumimoji="0" lang="en-US" altLang="zh-TW" sz="2600" dirty="0">
                <a:latin typeface="Times New Roman" charset="0"/>
                <a:ea typeface="新細明體" charset="0"/>
              </a:rPr>
              <a:t>Hamburger is better than nothing.</a:t>
            </a:r>
          </a:p>
          <a:p>
            <a:pPr marL="989013" indent="-989013" eaLnBrk="1" hangingPunct="1">
              <a:lnSpc>
                <a:spcPct val="80000"/>
              </a:lnSpc>
              <a:buFont typeface="Wingdings" charset="0"/>
              <a:buNone/>
              <a:defRPr/>
            </a:pPr>
            <a:r>
              <a:rPr kumimoji="0" lang="en-US" altLang="zh-TW" sz="2600" dirty="0">
                <a:latin typeface="Times New Roman" charset="0"/>
                <a:ea typeface="新細明體" charset="0"/>
              </a:rPr>
              <a:t>            Nothing is better than steak.</a:t>
            </a:r>
          </a:p>
          <a:p>
            <a:pPr marL="989013" indent="-989013" eaLnBrk="1" hangingPunct="1">
              <a:lnSpc>
                <a:spcPct val="80000"/>
              </a:lnSpc>
              <a:buFont typeface="Wingdings" charset="0"/>
              <a:buNone/>
              <a:defRPr/>
            </a:pPr>
            <a:r>
              <a:rPr kumimoji="0" lang="en-US" altLang="zh-TW" sz="2600" dirty="0">
                <a:latin typeface="Times New Roman" charset="0"/>
                <a:ea typeface="新細明體" charset="0"/>
              </a:rPr>
              <a:t>            Therefore hamburger is better than steak.</a:t>
            </a:r>
            <a:endParaRPr kumimoji="0" lang="zh-TW" altLang="en-US" sz="2600" dirty="0">
              <a:latin typeface="Times New Roman" charset="0"/>
              <a:ea typeface="新細明體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AutoShap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7467600" cy="706437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kumimoji="0" lang="zh-TW" altLang="en-US" sz="3600" b="1" cap="none">
                <a:latin typeface="Century Schoolbook" charset="0"/>
                <a:ea typeface="新細明體" charset="0"/>
              </a:rPr>
              <a:t>五、常見的非形式謬誤論證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125538"/>
            <a:ext cx="7931150" cy="5348287"/>
          </a:xfrm>
        </p:spPr>
        <p:txBody>
          <a:bodyPr/>
          <a:lstStyle/>
          <a:p>
            <a:pPr marL="533400" indent="-533400"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kumimoji="0" lang="zh-TW" altLang="en-US" sz="2600" dirty="0">
                <a:latin typeface="Times New Roman" charset="0"/>
                <a:ea typeface="新細明體" charset="0"/>
              </a:rPr>
              <a:t>（３）訴諸權威</a:t>
            </a:r>
            <a:r>
              <a:rPr kumimoji="0" lang="en-US" altLang="zh-TW" sz="2600" dirty="0">
                <a:latin typeface="Times New Roman" charset="0"/>
                <a:ea typeface="新細明體" charset="0"/>
              </a:rPr>
              <a:t>(appeal to authority)</a:t>
            </a:r>
            <a:r>
              <a:rPr kumimoji="0" lang="zh-TW" altLang="en-US" sz="2600" dirty="0">
                <a:latin typeface="Times New Roman" charset="0"/>
                <a:ea typeface="新細明體" charset="0"/>
              </a:rPr>
              <a:t>：</a:t>
            </a:r>
          </a:p>
          <a:p>
            <a:pPr marL="533400" indent="-533400"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kumimoji="0" lang="zh-TW" altLang="en-US" sz="2600" dirty="0">
                <a:latin typeface="Times New Roman" charset="0"/>
                <a:ea typeface="新細明體" charset="0"/>
              </a:rPr>
              <a:t>　   訴諸權威的謬誤是當所引用的權威或見證者缺乏可信度時，就產生這樣的謬誤。</a:t>
            </a:r>
          </a:p>
          <a:p>
            <a:pPr marL="533400" indent="-533400"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kumimoji="0" lang="zh-TW" altLang="en-US" sz="2600" dirty="0">
                <a:latin typeface="Times New Roman" charset="0"/>
                <a:ea typeface="新細明體" charset="0"/>
              </a:rPr>
              <a:t>       權威或見證者缺乏可信度有許多理由，可能他缺乏必要的專業、可能是偏差或偏見、可能是基於欺騙或傳遞錯誤訊息的動機、或缺乏必要的觀察或記憶力。</a:t>
            </a:r>
          </a:p>
          <a:p>
            <a:pPr marL="989013" indent="-989013"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kumimoji="0" lang="zh-TW" altLang="en-US" sz="2600" dirty="0">
                <a:latin typeface="Times New Roman" charset="0"/>
                <a:ea typeface="新細明體" charset="0"/>
              </a:rPr>
              <a:t>例一：李遠哲是諾貝爾獎得主，他的學問好是毫無疑問的，既然他主張教授治校可以增進大學的競爭力，所以教授治校是一個正確的教育政策。</a:t>
            </a:r>
          </a:p>
          <a:p>
            <a:pPr marL="989013" indent="-989013"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kumimoji="0" lang="zh-TW" altLang="en-US" sz="2600" dirty="0">
                <a:latin typeface="Times New Roman" charset="0"/>
                <a:ea typeface="新細明體" charset="0"/>
              </a:rPr>
              <a:t>例二：趕快去買中華電信的股票，因為我昨天看遍有線電視各台，分析師都表示中華電信股票今天會暴漲。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AutoShap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7467600" cy="706437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kumimoji="0" lang="zh-TW" altLang="en-US" sz="3600" b="1" cap="none">
                <a:latin typeface="Century Schoolbook" charset="0"/>
                <a:ea typeface="新細明體" charset="0"/>
              </a:rPr>
              <a:t>五、常見的非形式謬誤論證</a:t>
            </a:r>
          </a:p>
        </p:txBody>
      </p:sp>
      <p:sp>
        <p:nvSpPr>
          <p:cNvPr id="36866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125538"/>
            <a:ext cx="7570788" cy="5348287"/>
          </a:xfrm>
        </p:spPr>
        <p:txBody>
          <a:bodyPr/>
          <a:lstStyle/>
          <a:p>
            <a:pPr marL="900113" indent="-900113" eaLnBrk="1" hangingPunct="1">
              <a:lnSpc>
                <a:spcPct val="80000"/>
              </a:lnSpc>
              <a:buFont typeface="Wingdings" charset="0"/>
              <a:buNone/>
            </a:pPr>
            <a:r>
              <a:rPr kumimoji="0" lang="zh-TW" altLang="en-US" sz="2600">
                <a:latin typeface="Times New Roman" charset="0"/>
                <a:ea typeface="新細明體" charset="0"/>
              </a:rPr>
              <a:t>（４）滑坡效應</a:t>
            </a:r>
            <a:r>
              <a:rPr kumimoji="0" lang="en-US" altLang="zh-TW" sz="2600">
                <a:latin typeface="Times New Roman" charset="0"/>
                <a:ea typeface="新細明體" charset="0"/>
              </a:rPr>
              <a:t>(slippery slope)</a:t>
            </a:r>
            <a:r>
              <a:rPr kumimoji="0" lang="zh-TW" altLang="en-US" sz="2600">
                <a:latin typeface="Times New Roman" charset="0"/>
                <a:ea typeface="新細明體" charset="0"/>
              </a:rPr>
              <a:t>：</a:t>
            </a:r>
            <a:endParaRPr kumimoji="0" lang="en-US" altLang="zh-TW" sz="2600">
              <a:latin typeface="Times New Roman" charset="0"/>
              <a:ea typeface="新細明體" charset="0"/>
            </a:endParaRPr>
          </a:p>
          <a:p>
            <a:pPr marL="900113" indent="-900113" eaLnBrk="1" hangingPunct="1">
              <a:lnSpc>
                <a:spcPct val="80000"/>
              </a:lnSpc>
              <a:buFont typeface="Wingdings" charset="0"/>
              <a:buNone/>
            </a:pPr>
            <a:r>
              <a:rPr kumimoji="0" lang="en-US" altLang="zh-TW" sz="2600">
                <a:latin typeface="Times New Roman" charset="0"/>
                <a:ea typeface="新細明體" charset="0"/>
              </a:rPr>
              <a:t>	</a:t>
            </a:r>
            <a:r>
              <a:rPr kumimoji="0" lang="zh-TW" altLang="en-US" sz="2600">
                <a:latin typeface="Times New Roman" charset="0"/>
                <a:ea typeface="新細明體" charset="0"/>
              </a:rPr>
              <a:t>滑坡效應的謬誤是當一個論證建立在一個連鎖反應，而沒有足夠的理由相信這個連鎖反應真的會產生時，就犯了此謬誤。</a:t>
            </a:r>
            <a:endParaRPr kumimoji="0" lang="en-US" altLang="zh-TW" sz="2600">
              <a:latin typeface="Times New Roman" charset="0"/>
              <a:ea typeface="新細明體" charset="0"/>
            </a:endParaRPr>
          </a:p>
          <a:p>
            <a:pPr marL="900113" indent="-900113" eaLnBrk="1" hangingPunct="1">
              <a:lnSpc>
                <a:spcPct val="80000"/>
              </a:lnSpc>
              <a:buFont typeface="Wingdings" charset="0"/>
              <a:buNone/>
            </a:pPr>
            <a:endParaRPr kumimoji="0" lang="zh-TW" altLang="en-US" sz="2600">
              <a:latin typeface="Times New Roman" charset="0"/>
              <a:ea typeface="新細明體" charset="0"/>
            </a:endParaRPr>
          </a:p>
          <a:p>
            <a:pPr marL="900113" indent="-900113" eaLnBrk="1" hangingPunct="1">
              <a:lnSpc>
                <a:spcPct val="80000"/>
              </a:lnSpc>
              <a:buFont typeface="Wingdings" charset="0"/>
              <a:buNone/>
            </a:pPr>
            <a:r>
              <a:rPr kumimoji="0" lang="zh-TW" altLang="en-US" sz="2600">
                <a:latin typeface="Times New Roman" charset="0"/>
                <a:ea typeface="新細明體" charset="0"/>
              </a:rPr>
              <a:t>例一：現在應該立即採取斷然措施禁止色情行業，因為持續製造和銷售色情產品，會導致性犯罪增加，接著就會腐蝕社會的道德架構，造成各種犯罪的上升，結果會使法律和秩序完全解體，最後是文明全面崩潰。</a:t>
            </a:r>
          </a:p>
          <a:p>
            <a:pPr marL="900113" indent="-900113" eaLnBrk="1" hangingPunct="1">
              <a:lnSpc>
                <a:spcPct val="80000"/>
              </a:lnSpc>
              <a:buFont typeface="Wingdings" charset="0"/>
              <a:buNone/>
            </a:pPr>
            <a:r>
              <a:rPr kumimoji="0" lang="zh-TW" altLang="en-US" sz="2600">
                <a:latin typeface="Times New Roman" charset="0"/>
                <a:ea typeface="新細明體" charset="0"/>
              </a:rPr>
              <a:t>例二：如果我接受你們的要求不交作業，接下來你們會要求不要期中考，接著就會要求不要期末考，這樣下去你們可能會要求乾脆把大學當成私人俱樂部或健身中心。</a:t>
            </a:r>
          </a:p>
          <a:p>
            <a:pPr marL="900113" indent="-900113" eaLnBrk="1" hangingPunct="1">
              <a:lnSpc>
                <a:spcPct val="80000"/>
              </a:lnSpc>
              <a:buFont typeface="Wingdings" charset="0"/>
              <a:buNone/>
            </a:pPr>
            <a:r>
              <a:rPr kumimoji="0" lang="zh-TW" altLang="en-US" sz="2600">
                <a:latin typeface="Century Schoolbook" charset="0"/>
                <a:ea typeface="新細明體" charset="0"/>
              </a:rPr>
              <a:t>　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AutoShap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7467600" cy="706437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kumimoji="0" lang="zh-TW" altLang="en-US" sz="3600" b="1" cap="none">
                <a:latin typeface="Century Schoolbook" charset="0"/>
                <a:ea typeface="新細明體" charset="0"/>
              </a:rPr>
              <a:t>五、常見的非形式謬誤論證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196975"/>
            <a:ext cx="7570788" cy="5276850"/>
          </a:xfrm>
        </p:spPr>
        <p:txBody>
          <a:bodyPr/>
          <a:lstStyle/>
          <a:p>
            <a:pPr marL="533400" indent="-533400" eaLnBrk="1" hangingPunct="1">
              <a:buFont typeface="Wingdings" charset="0"/>
              <a:buNone/>
              <a:defRPr/>
            </a:pPr>
            <a:r>
              <a:rPr kumimoji="0" lang="zh-TW" altLang="en-US" sz="2600" dirty="0">
                <a:latin typeface="Times New Roman" charset="0"/>
                <a:ea typeface="新細明體" charset="0"/>
              </a:rPr>
              <a:t>（５）錯誤的類比</a:t>
            </a:r>
            <a:r>
              <a:rPr kumimoji="0" lang="en-US" altLang="zh-TW" sz="2600" dirty="0">
                <a:latin typeface="Times New Roman" charset="0"/>
                <a:ea typeface="新細明體" charset="0"/>
              </a:rPr>
              <a:t>(faulty analogy)</a:t>
            </a:r>
            <a:r>
              <a:rPr kumimoji="0" lang="zh-TW" altLang="en-US" sz="2600" dirty="0">
                <a:latin typeface="Times New Roman" charset="0"/>
                <a:ea typeface="新細明體" charset="0"/>
              </a:rPr>
              <a:t>：</a:t>
            </a:r>
          </a:p>
          <a:p>
            <a:pPr marL="533400" indent="-533400" eaLnBrk="1" hangingPunct="1">
              <a:buFont typeface="Wingdings" charset="0"/>
              <a:buNone/>
              <a:defRPr/>
            </a:pPr>
            <a:r>
              <a:rPr kumimoji="0" lang="zh-TW" altLang="en-US" sz="2600" dirty="0">
                <a:latin typeface="Times New Roman" charset="0"/>
                <a:ea typeface="新細明體" charset="0"/>
              </a:rPr>
              <a:t>　   根據類比所作的論證是建立在一個類比的存在，即兩樣東西或兩種情境有其相似性所作的推論。如果這個類比或相似不是強到足以支持結論，就犯了這個謬誤。</a:t>
            </a:r>
          </a:p>
          <a:p>
            <a:pPr marL="989013" indent="-989013" eaLnBrk="1" hangingPunct="1">
              <a:buFont typeface="Wingdings" charset="0"/>
              <a:buNone/>
              <a:defRPr/>
            </a:pPr>
            <a:r>
              <a:rPr kumimoji="0" lang="zh-TW" altLang="en-US" sz="2600" dirty="0">
                <a:latin typeface="Times New Roman" charset="0"/>
                <a:ea typeface="新細明體" charset="0"/>
              </a:rPr>
              <a:t>例一：王五的新車是藍色、皮製椅墊、省油，蔣二的新車也是藍色、皮製椅墊，因此它也應該很省油。</a:t>
            </a:r>
          </a:p>
          <a:p>
            <a:pPr marL="989013" indent="-989013" eaLnBrk="1" hangingPunct="1">
              <a:buFont typeface="Wingdings" charset="0"/>
              <a:buNone/>
              <a:defRPr/>
            </a:pPr>
            <a:r>
              <a:rPr kumimoji="0" lang="zh-TW" altLang="en-US" sz="2600" dirty="0">
                <a:latin typeface="Times New Roman" charset="0"/>
                <a:ea typeface="新細明體" charset="0"/>
              </a:rPr>
              <a:t>例二：我極度疼痛時會流淚、臉部扭曲、會發出呻吟聲，現在我看到電視中的演員在流淚、臉部扭曲，嘴裡發出呻吟聲，表示這位演員正感到極端疼痛。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AutoShap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7467600" cy="777875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kumimoji="0" lang="zh-TW" altLang="en-US" sz="3600" b="1" cap="none">
                <a:latin typeface="Century Schoolbook" charset="0"/>
                <a:ea typeface="新細明體" charset="0"/>
              </a:rPr>
              <a:t>五、常見的非形式謬誤論證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268413"/>
            <a:ext cx="7643813" cy="5205412"/>
          </a:xfrm>
        </p:spPr>
        <p:txBody>
          <a:bodyPr/>
          <a:lstStyle/>
          <a:p>
            <a:pPr marL="533400" indent="-533400"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kumimoji="0" lang="zh-TW" altLang="en-US" sz="2600" dirty="0">
                <a:latin typeface="Times New Roman" charset="0"/>
                <a:ea typeface="新細明體" charset="0"/>
              </a:rPr>
              <a:t>（６）訴諸無知</a:t>
            </a:r>
            <a:r>
              <a:rPr kumimoji="0" lang="en-US" altLang="zh-TW" sz="2600" dirty="0">
                <a:latin typeface="Times New Roman" charset="0"/>
                <a:ea typeface="新細明體" charset="0"/>
              </a:rPr>
              <a:t>(appeal to ignorance)</a:t>
            </a:r>
            <a:r>
              <a:rPr kumimoji="0" lang="zh-TW" altLang="en-US" sz="2600" dirty="0">
                <a:latin typeface="Times New Roman" charset="0"/>
                <a:ea typeface="新細明體" charset="0"/>
              </a:rPr>
              <a:t>：</a:t>
            </a:r>
          </a:p>
          <a:p>
            <a:pPr marL="533400" indent="-533400"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kumimoji="0" lang="zh-TW" altLang="en-US" sz="2600" dirty="0">
                <a:latin typeface="Times New Roman" charset="0"/>
                <a:ea typeface="新細明體" charset="0"/>
              </a:rPr>
              <a:t>　   這個論證主要在於：因缺乏證據，使我們相信某一個主張。如果論證的前提所陳述的是不經證明的主題，而結論卻對該事做一個明確的論斷時，則犯了訴諸無知的謬誤。這裡的議題通常都涉及某些沒辦法證明或尚未證明的東西</a:t>
            </a:r>
            <a:r>
              <a:rPr kumimoji="0" lang="zh-TW" altLang="en-US" sz="2600" dirty="0" smtClean="0">
                <a:latin typeface="Times New Roman" charset="0"/>
                <a:ea typeface="新細明體" charset="0"/>
              </a:rPr>
              <a:t>。</a:t>
            </a:r>
            <a:endParaRPr kumimoji="0" lang="en-US" altLang="zh-TW" sz="2600" dirty="0" smtClean="0">
              <a:latin typeface="Times New Roman" charset="0"/>
              <a:ea typeface="新細明體" charset="0"/>
            </a:endParaRPr>
          </a:p>
          <a:p>
            <a:pPr marL="533400" indent="-533400" eaLnBrk="1" hangingPunct="1">
              <a:lnSpc>
                <a:spcPct val="90000"/>
              </a:lnSpc>
              <a:buFont typeface="Wingdings" charset="0"/>
              <a:buNone/>
              <a:defRPr/>
            </a:pPr>
            <a:endParaRPr kumimoji="0" lang="zh-TW" altLang="en-US" sz="2600" dirty="0">
              <a:latin typeface="Times New Roman" charset="0"/>
              <a:ea typeface="新細明體" charset="0"/>
            </a:endParaRPr>
          </a:p>
          <a:p>
            <a:pPr marL="989013" indent="-989013"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kumimoji="0" lang="zh-TW" altLang="en-US" sz="2600" dirty="0">
                <a:latin typeface="Times New Roman" charset="0"/>
                <a:ea typeface="新細明體" charset="0"/>
              </a:rPr>
              <a:t>例一：人們已經嘗試好幾個世紀，想要為占星術找到充分證據，但是沒有人成功過，因此我們必須宣稱占星術是無稽之談。</a:t>
            </a:r>
          </a:p>
          <a:p>
            <a:pPr marL="989013" indent="-989013"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kumimoji="0" lang="zh-TW" altLang="en-US" sz="2600" dirty="0">
                <a:latin typeface="Times New Roman" charset="0"/>
                <a:ea typeface="新細明體" charset="0"/>
              </a:rPr>
              <a:t>例二：人們已經嘗試好幾個世紀，想要證明占星術是假的，但是沒有人成功過，因此我們必須宣稱占星術是真的。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AutoShap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7467600" cy="8509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kumimoji="0" lang="zh-TW" altLang="en-US" sz="3600" b="1" cap="none">
                <a:latin typeface="Century Schoolbook" charset="0"/>
                <a:ea typeface="新細明體" charset="0"/>
              </a:rPr>
              <a:t>五、常見的非形式謬誤論證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341438"/>
            <a:ext cx="7570788" cy="5132387"/>
          </a:xfrm>
        </p:spPr>
        <p:txBody>
          <a:bodyPr/>
          <a:lstStyle/>
          <a:p>
            <a:pPr marL="533400" indent="-533400" eaLnBrk="1" hangingPunct="1">
              <a:lnSpc>
                <a:spcPct val="80000"/>
              </a:lnSpc>
              <a:buFont typeface="Wingdings" charset="0"/>
              <a:buNone/>
              <a:defRPr/>
            </a:pPr>
            <a:r>
              <a:rPr kumimoji="0" lang="zh-TW" altLang="en-US" sz="2600" dirty="0">
                <a:latin typeface="Times New Roman" charset="0"/>
                <a:ea typeface="新細明體" charset="0"/>
              </a:rPr>
              <a:t>（７）稻草人</a:t>
            </a:r>
            <a:r>
              <a:rPr kumimoji="0" lang="en-US" altLang="zh-TW" sz="2600" dirty="0">
                <a:latin typeface="Times New Roman" charset="0"/>
                <a:ea typeface="新細明體" charset="0"/>
              </a:rPr>
              <a:t>(straw man)</a:t>
            </a:r>
            <a:r>
              <a:rPr kumimoji="0" lang="zh-TW" altLang="en-US" sz="2600" dirty="0">
                <a:latin typeface="Times New Roman" charset="0"/>
                <a:ea typeface="新細明體" charset="0"/>
              </a:rPr>
              <a:t>：</a:t>
            </a:r>
          </a:p>
          <a:p>
            <a:pPr marL="533400" indent="-533400" eaLnBrk="1" hangingPunct="1">
              <a:lnSpc>
                <a:spcPct val="80000"/>
              </a:lnSpc>
              <a:buFont typeface="Wingdings" charset="0"/>
              <a:buNone/>
              <a:defRPr/>
            </a:pPr>
            <a:r>
              <a:rPr kumimoji="0" lang="zh-TW" altLang="en-US" sz="2600" dirty="0">
                <a:latin typeface="Times New Roman" charset="0"/>
                <a:ea typeface="新細明體" charset="0"/>
              </a:rPr>
              <a:t>　   當一個論證者將對手的論證錯誤解釋或歪曲，目的是使該論證更易攻擊，以摧毁被扭曲的論證的方式，達到對手的真正論證被摧毁的結論</a:t>
            </a:r>
            <a:r>
              <a:rPr kumimoji="0" lang="zh-TW" altLang="en-US" sz="2600" dirty="0" smtClean="0">
                <a:latin typeface="Times New Roman" charset="0"/>
                <a:ea typeface="新細明體" charset="0"/>
              </a:rPr>
              <a:t>。</a:t>
            </a:r>
            <a:endParaRPr kumimoji="0" lang="en-US" altLang="zh-TW" sz="2600" dirty="0" smtClean="0">
              <a:latin typeface="Times New Roman" charset="0"/>
              <a:ea typeface="新細明體" charset="0"/>
            </a:endParaRPr>
          </a:p>
          <a:p>
            <a:pPr marL="533400" indent="-533400" eaLnBrk="1" hangingPunct="1">
              <a:lnSpc>
                <a:spcPct val="80000"/>
              </a:lnSpc>
              <a:buFont typeface="Wingdings" charset="0"/>
              <a:buNone/>
              <a:defRPr/>
            </a:pPr>
            <a:endParaRPr kumimoji="0" lang="zh-TW" altLang="en-US" sz="2600" dirty="0">
              <a:latin typeface="Times New Roman" charset="0"/>
              <a:ea typeface="新細明體" charset="0"/>
            </a:endParaRPr>
          </a:p>
          <a:p>
            <a:pPr marL="989013" indent="-989013" eaLnBrk="1" hangingPunct="1">
              <a:lnSpc>
                <a:spcPct val="80000"/>
              </a:lnSpc>
              <a:buFont typeface="Wingdings" charset="0"/>
              <a:buNone/>
              <a:defRPr/>
            </a:pPr>
            <a:r>
              <a:rPr kumimoji="0" lang="zh-TW" altLang="en-US" sz="2600" dirty="0">
                <a:latin typeface="Times New Roman" charset="0"/>
                <a:ea typeface="新細明體" charset="0"/>
              </a:rPr>
              <a:t>例一：民主政治的支持者強調多數決是錯誤的，因為沒有人認為科學理論的真假是由多數決決定的，同樣的，藝術的價值也不可能由多數決決定。</a:t>
            </a:r>
          </a:p>
          <a:p>
            <a:pPr marL="989013" indent="-989013" eaLnBrk="1" hangingPunct="1">
              <a:lnSpc>
                <a:spcPct val="80000"/>
              </a:lnSpc>
              <a:buFont typeface="Wingdings" charset="0"/>
              <a:buNone/>
              <a:defRPr/>
            </a:pPr>
            <a:r>
              <a:rPr kumimoji="0" lang="zh-TW" altLang="en-US" sz="2600" dirty="0">
                <a:latin typeface="Times New Roman" charset="0"/>
                <a:ea typeface="新細明體" charset="0"/>
              </a:rPr>
              <a:t>例二：張三反對在公立學校的課堂宣揚任何宗教，這顯然是宣揚無神論的主張，而無神論是共產國家的基本理念，這樣一來會像共產國家一樣壓制所有宗教，這是我們要的嗎？所以張三的論點顯然是錯誤的。</a:t>
            </a:r>
          </a:p>
          <a:p>
            <a:pPr marL="989013" indent="-989013" eaLnBrk="1" hangingPunct="1">
              <a:lnSpc>
                <a:spcPct val="80000"/>
              </a:lnSpc>
              <a:buFont typeface="Wingdings" charset="0"/>
              <a:buNone/>
              <a:defRPr/>
            </a:pPr>
            <a:r>
              <a:rPr kumimoji="0" lang="zh-TW" altLang="en-US" sz="2600" dirty="0">
                <a:latin typeface="Century Schoolbook" charset="0"/>
                <a:ea typeface="新細明體" charset="0"/>
              </a:rPr>
              <a:t>　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AutoShap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7467600" cy="8509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kumimoji="0" lang="zh-TW" altLang="en-US" sz="3600" b="1" cap="none">
                <a:latin typeface="Century Schoolbook" charset="0"/>
                <a:ea typeface="新細明體" charset="0"/>
              </a:rPr>
              <a:t>五、常見的非形式謬誤論證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125538"/>
            <a:ext cx="7786688" cy="5348287"/>
          </a:xfrm>
        </p:spPr>
        <p:txBody>
          <a:bodyPr/>
          <a:lstStyle/>
          <a:p>
            <a:pPr marL="533400" indent="-533400" eaLnBrk="1" hangingPunct="1">
              <a:lnSpc>
                <a:spcPct val="80000"/>
              </a:lnSpc>
              <a:buFont typeface="Wingdings" charset="0"/>
              <a:buNone/>
              <a:defRPr/>
            </a:pPr>
            <a:r>
              <a:rPr kumimoji="0" lang="zh-TW" altLang="en-US" sz="2600" dirty="0">
                <a:latin typeface="Times New Roman" charset="0"/>
                <a:ea typeface="新細明體" charset="0"/>
              </a:rPr>
              <a:t>（８）人身攻擊</a:t>
            </a:r>
            <a:r>
              <a:rPr kumimoji="0" lang="en-US" altLang="zh-TW" sz="2600" dirty="0">
                <a:latin typeface="Times New Roman" charset="0"/>
                <a:ea typeface="新細明體" charset="0"/>
              </a:rPr>
              <a:t>(appeal to the person)</a:t>
            </a:r>
            <a:r>
              <a:rPr kumimoji="0" lang="zh-TW" altLang="en-US" sz="2600" dirty="0">
                <a:latin typeface="Times New Roman" charset="0"/>
                <a:ea typeface="新細明體" charset="0"/>
              </a:rPr>
              <a:t>：</a:t>
            </a:r>
          </a:p>
          <a:p>
            <a:pPr marL="533400" indent="-533400" eaLnBrk="1" hangingPunct="1">
              <a:lnSpc>
                <a:spcPct val="80000"/>
              </a:lnSpc>
              <a:buFont typeface="Wingdings" charset="0"/>
              <a:buNone/>
              <a:defRPr/>
            </a:pPr>
            <a:r>
              <a:rPr kumimoji="0" lang="zh-TW" altLang="en-US" sz="2600" dirty="0">
                <a:latin typeface="Times New Roman" charset="0"/>
                <a:ea typeface="新細明體" charset="0"/>
              </a:rPr>
              <a:t>　   這個謬誤涉及兩個論證者，其中之一提出某一個論證，而另一個的回應不是針對第一個人的論證，而是針對他個人，當此發生時，第二個人犯了人身攻擊的謬誤。</a:t>
            </a:r>
          </a:p>
          <a:p>
            <a:pPr marL="989013" indent="-989013" eaLnBrk="1" hangingPunct="1">
              <a:lnSpc>
                <a:spcPct val="80000"/>
              </a:lnSpc>
              <a:buFont typeface="Wingdings" charset="0"/>
              <a:buNone/>
              <a:defRPr/>
            </a:pPr>
            <a:r>
              <a:rPr kumimoji="0" lang="zh-TW" altLang="en-US" sz="2600" dirty="0">
                <a:latin typeface="Times New Roman" charset="0"/>
                <a:ea typeface="新細明體" charset="0"/>
              </a:rPr>
              <a:t>例一：張三支持博奕條款，你知道嗎？張三曾經吸食大麻、鼓吹色情行業合法化、坐過牢，他的論點值得一提嗎？</a:t>
            </a:r>
          </a:p>
          <a:p>
            <a:pPr marL="989013" indent="-989013" eaLnBrk="1" hangingPunct="1">
              <a:lnSpc>
                <a:spcPct val="80000"/>
              </a:lnSpc>
              <a:buFont typeface="Wingdings" charset="0"/>
              <a:buNone/>
              <a:defRPr/>
            </a:pPr>
            <a:r>
              <a:rPr kumimoji="0" lang="zh-TW" altLang="en-US" sz="2600" dirty="0">
                <a:latin typeface="Times New Roman" charset="0"/>
                <a:ea typeface="新細明體" charset="0"/>
              </a:rPr>
              <a:t>例二：某位小姐居然公然要我們支持某位候選人，一個三級片演員的話可以聽嗎？</a:t>
            </a:r>
          </a:p>
          <a:p>
            <a:pPr marL="989013" indent="-989013" eaLnBrk="1" hangingPunct="1">
              <a:lnSpc>
                <a:spcPct val="80000"/>
              </a:lnSpc>
              <a:buFont typeface="Wingdings" charset="0"/>
              <a:buNone/>
              <a:defRPr/>
            </a:pPr>
            <a:r>
              <a:rPr kumimoji="0" lang="zh-TW" altLang="en-US" sz="2600" dirty="0">
                <a:latin typeface="Times New Roman" charset="0"/>
                <a:ea typeface="新細明體" charset="0"/>
              </a:rPr>
              <a:t>例三：小孩對父親說</a:t>
            </a:r>
            <a:r>
              <a:rPr kumimoji="0" lang="zh-TW" altLang="en-US" sz="2600" dirty="0" smtClean="0">
                <a:latin typeface="Times New Roman" charset="0"/>
                <a:ea typeface="新細明體" charset="0"/>
              </a:rPr>
              <a:t>：「你</a:t>
            </a:r>
            <a:r>
              <a:rPr kumimoji="0" lang="zh-TW" altLang="en-US" sz="2600" dirty="0">
                <a:latin typeface="Times New Roman" charset="0"/>
                <a:ea typeface="新細明體" charset="0"/>
              </a:rPr>
              <a:t>要求我不要偷東西，你前一陣子才告訴我以前也偷過東西，所以你的論點我無法接受</a:t>
            </a:r>
            <a:r>
              <a:rPr kumimoji="0" lang="zh-TW" altLang="en-US" sz="2600" dirty="0" smtClean="0">
                <a:latin typeface="Times New Roman" charset="0"/>
                <a:ea typeface="新細明體" charset="0"/>
              </a:rPr>
              <a:t>。」</a:t>
            </a:r>
            <a:endParaRPr kumimoji="0" lang="zh-TW" altLang="en-US" sz="2600" dirty="0">
              <a:latin typeface="Times New Roman" charset="0"/>
              <a:ea typeface="新細明體" charset="0"/>
            </a:endParaRPr>
          </a:p>
          <a:p>
            <a:pPr marL="989013" indent="-989013" eaLnBrk="1" hangingPunct="1">
              <a:lnSpc>
                <a:spcPct val="80000"/>
              </a:lnSpc>
              <a:buFont typeface="Wingdings" charset="0"/>
              <a:buNone/>
              <a:defRPr/>
            </a:pPr>
            <a:r>
              <a:rPr kumimoji="0" lang="zh-TW" altLang="en-US" sz="2600" dirty="0">
                <a:latin typeface="Times New Roman" charset="0"/>
                <a:ea typeface="新細明體" charset="0"/>
              </a:rPr>
              <a:t>例四：某位女性學者鼓吹的女性主義不具有說服力，因為女性當然支持女性主義。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AutoShap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7467600" cy="777875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kumimoji="0" lang="zh-TW" altLang="en-US" sz="3600" b="1" cap="none">
                <a:latin typeface="Century Schoolbook" charset="0"/>
                <a:ea typeface="新細明體" charset="0"/>
              </a:rPr>
              <a:t>五、常見的非形式謬誤論證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196975"/>
            <a:ext cx="7786688" cy="5276850"/>
          </a:xfrm>
        </p:spPr>
        <p:txBody>
          <a:bodyPr/>
          <a:lstStyle/>
          <a:p>
            <a:pPr marL="533400" indent="-533400" eaLnBrk="1" hangingPunct="1">
              <a:buFont typeface="Wingdings" charset="0"/>
              <a:buNone/>
              <a:defRPr/>
            </a:pPr>
            <a:r>
              <a:rPr kumimoji="0" lang="zh-TW" altLang="en-US" sz="2600" dirty="0" smtClean="0">
                <a:latin typeface="Times New Roman" charset="0"/>
                <a:ea typeface="新細明體" charset="0"/>
              </a:rPr>
              <a:t>（９）草率概括</a:t>
            </a:r>
            <a:r>
              <a:rPr kumimoji="0" lang="en-US" altLang="zh-TW" sz="2600" dirty="0" smtClean="0">
                <a:latin typeface="Times New Roman" charset="0"/>
                <a:ea typeface="新細明體" charset="0"/>
              </a:rPr>
              <a:t>(hasty generalization)</a:t>
            </a:r>
            <a:r>
              <a:rPr kumimoji="0" lang="zh-TW" altLang="en-US" sz="2600" dirty="0" smtClean="0">
                <a:latin typeface="Times New Roman" charset="0"/>
                <a:ea typeface="新細明體" charset="0"/>
              </a:rPr>
              <a:t>：</a:t>
            </a:r>
          </a:p>
          <a:p>
            <a:pPr marL="354013" indent="0" eaLnBrk="1" hangingPunct="1">
              <a:buFont typeface="Wingdings" charset="0"/>
              <a:buNone/>
              <a:defRPr/>
            </a:pPr>
            <a:r>
              <a:rPr kumimoji="0" lang="zh-TW" altLang="en-US" sz="2600" dirty="0" smtClean="0">
                <a:latin typeface="Times New Roman" charset="0"/>
                <a:ea typeface="新細明體" charset="0"/>
              </a:rPr>
              <a:t>它的推論是從某一個集合中某些選擇樣本推論到該集合所有成員，當選擇的樣本很可能不是該集合的典型範例時，就犯了草率概括的謬誤。</a:t>
            </a:r>
          </a:p>
          <a:p>
            <a:pPr marL="354013" indent="0" eaLnBrk="1" hangingPunct="1">
              <a:buFont typeface="Wingdings" charset="0"/>
              <a:buNone/>
              <a:defRPr/>
            </a:pPr>
            <a:r>
              <a:rPr kumimoji="0" lang="zh-TW" altLang="en-US" sz="2600" dirty="0" smtClean="0">
                <a:latin typeface="Times New Roman" charset="0"/>
                <a:ea typeface="新細明體" charset="0"/>
              </a:rPr>
              <a:t>樣本不是範例有兩種可能的情形：</a:t>
            </a:r>
            <a:endParaRPr kumimoji="0" lang="en-US" altLang="zh-TW" sz="2600" dirty="0" smtClean="0">
              <a:latin typeface="Times New Roman" charset="0"/>
              <a:ea typeface="新細明體" charset="0"/>
            </a:endParaRPr>
          </a:p>
          <a:p>
            <a:pPr marL="354013" indent="0" eaLnBrk="1" hangingPunct="1">
              <a:buFont typeface="Wingdings" charset="0"/>
              <a:buNone/>
              <a:defRPr/>
            </a:pPr>
            <a:r>
              <a:rPr kumimoji="0" lang="zh-TW" altLang="en-US" sz="2600" dirty="0" smtClean="0">
                <a:latin typeface="Times New Roman" charset="0"/>
                <a:ea typeface="新細明體" charset="0"/>
              </a:rPr>
              <a:t>ａ）樣本數太小；或ｂ）不是隨機採樣。</a:t>
            </a:r>
          </a:p>
          <a:p>
            <a:pPr marL="989013" indent="-989013" eaLnBrk="1" hangingPunct="1">
              <a:buFont typeface="Wingdings" charset="0"/>
              <a:buNone/>
              <a:defRPr/>
            </a:pPr>
            <a:r>
              <a:rPr kumimoji="0" lang="zh-TW" altLang="en-US" sz="2600" dirty="0" smtClean="0">
                <a:latin typeface="Times New Roman" charset="0"/>
                <a:ea typeface="新細明體" charset="0"/>
              </a:rPr>
              <a:t>例一</a:t>
            </a:r>
            <a:r>
              <a:rPr kumimoji="0" lang="zh-TW" altLang="en-US" sz="2600" dirty="0">
                <a:latin typeface="Times New Roman" charset="0"/>
                <a:ea typeface="新細明體" charset="0"/>
              </a:rPr>
              <a:t>：連續一週在芝加哥大學附近發生的幾起搶案，被抓到的歹徒都是黑人，因此黑人的犯罪傾向比較強。</a:t>
            </a:r>
          </a:p>
          <a:p>
            <a:pPr marL="989013" indent="-989013" eaLnBrk="1" hangingPunct="1">
              <a:buFont typeface="Wingdings" charset="0"/>
              <a:buNone/>
              <a:defRPr/>
            </a:pPr>
            <a:r>
              <a:rPr kumimoji="0" lang="zh-TW" altLang="en-US" sz="2600" dirty="0">
                <a:latin typeface="Times New Roman" charset="0"/>
                <a:ea typeface="新細明體" charset="0"/>
              </a:rPr>
              <a:t>例二：張三的雪佛蘭才買一年，發電機就壞了；李四的凱迪拉克才六個月冷卻系統就出問題，可見通用汽車廠製造的車子都是爛貨。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AutoShape 2"/>
          <p:cNvSpPr>
            <a:spLocks noGrp="1" noChangeArrowheads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kumimoji="0" lang="zh-TW" altLang="en-US" sz="3600" b="1" cap="none">
                <a:latin typeface="Century Schoolbook" charset="0"/>
                <a:ea typeface="新細明體" charset="0"/>
              </a:rPr>
              <a:t>一、幾個例子</a:t>
            </a:r>
          </a:p>
        </p:txBody>
      </p:sp>
      <p:sp>
        <p:nvSpPr>
          <p:cNvPr id="15362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marL="361950" indent="-361950" algn="just" eaLnBrk="1" hangingPunct="1">
              <a:lnSpc>
                <a:spcPct val="80000"/>
              </a:lnSpc>
              <a:buFont typeface="Wingdings" charset="0"/>
              <a:buNone/>
            </a:pPr>
            <a:r>
              <a:rPr kumimoji="0" lang="zh-TW" altLang="en-US" sz="2600">
                <a:latin typeface="Times New Roman" charset="0"/>
                <a:ea typeface="新細明體" charset="0"/>
              </a:rPr>
              <a:t>（二）舉行幾場比賽？</a:t>
            </a:r>
          </a:p>
          <a:p>
            <a:pPr marL="361950" indent="-361950" algn="just" eaLnBrk="1" hangingPunct="1">
              <a:lnSpc>
                <a:spcPct val="80000"/>
              </a:lnSpc>
              <a:buFont typeface="Wingdings" charset="0"/>
              <a:buNone/>
            </a:pPr>
            <a:r>
              <a:rPr kumimoji="0" lang="zh-TW" altLang="en-US" sz="2600">
                <a:latin typeface="Times New Roman" charset="0"/>
                <a:ea typeface="新細明體" charset="0"/>
              </a:rPr>
              <a:t>　籃球協會舉辦三對三籃球賽，分北、中、南、東四區舉行，每輸一場的隊就被淘汰。每區的冠軍產生後再進行四區冠軍捉隊廝殺，同樣的，輸的隊伍就被淘汰，最後產生總冠軍。各區報名的隊伍數如下：</a:t>
            </a:r>
            <a:endParaRPr kumimoji="0" lang="en-US" altLang="zh-TW" sz="2600">
              <a:latin typeface="Times New Roman" charset="0"/>
              <a:ea typeface="新細明體" charset="0"/>
            </a:endParaRPr>
          </a:p>
          <a:p>
            <a:pPr marL="361950" indent="-361950" algn="just" eaLnBrk="1" hangingPunct="1">
              <a:lnSpc>
                <a:spcPct val="80000"/>
              </a:lnSpc>
              <a:buFont typeface="Wingdings" charset="0"/>
              <a:buNone/>
            </a:pPr>
            <a:r>
              <a:rPr kumimoji="0" lang="zh-TW" altLang="en-US" sz="2600">
                <a:latin typeface="Times New Roman" charset="0"/>
                <a:ea typeface="新細明體" charset="0"/>
              </a:rPr>
              <a:t>　北區：</a:t>
            </a:r>
            <a:r>
              <a:rPr kumimoji="0" lang="en-US" altLang="zh-TW" sz="2600">
                <a:latin typeface="Times New Roman" charset="0"/>
                <a:ea typeface="新細明體" charset="0"/>
              </a:rPr>
              <a:t>63</a:t>
            </a:r>
          </a:p>
          <a:p>
            <a:pPr marL="361950" indent="-361950" algn="just" eaLnBrk="1" hangingPunct="1">
              <a:lnSpc>
                <a:spcPct val="80000"/>
              </a:lnSpc>
              <a:buFont typeface="Wingdings" charset="0"/>
              <a:buNone/>
            </a:pPr>
            <a:r>
              <a:rPr kumimoji="0" lang="zh-TW" altLang="en-US" sz="2600">
                <a:latin typeface="Times New Roman" charset="0"/>
                <a:ea typeface="新細明體" charset="0"/>
              </a:rPr>
              <a:t>　中區：</a:t>
            </a:r>
            <a:r>
              <a:rPr kumimoji="0" lang="en-US" altLang="zh-TW" sz="2600">
                <a:latin typeface="Times New Roman" charset="0"/>
                <a:ea typeface="新細明體" charset="0"/>
              </a:rPr>
              <a:t>45</a:t>
            </a:r>
          </a:p>
          <a:p>
            <a:pPr marL="361950" indent="-361950" algn="just" eaLnBrk="1" hangingPunct="1">
              <a:lnSpc>
                <a:spcPct val="80000"/>
              </a:lnSpc>
              <a:buFont typeface="Wingdings" charset="0"/>
              <a:buNone/>
            </a:pPr>
            <a:r>
              <a:rPr kumimoji="0" lang="zh-TW" altLang="en-US" sz="2600">
                <a:latin typeface="Times New Roman" charset="0"/>
                <a:ea typeface="新細明體" charset="0"/>
              </a:rPr>
              <a:t>　南區：</a:t>
            </a:r>
            <a:r>
              <a:rPr kumimoji="0" lang="en-US" altLang="zh-TW" sz="2600">
                <a:latin typeface="Times New Roman" charset="0"/>
                <a:ea typeface="新細明體" charset="0"/>
              </a:rPr>
              <a:t>47</a:t>
            </a:r>
          </a:p>
          <a:p>
            <a:pPr marL="361950" indent="-361950" algn="just" eaLnBrk="1" hangingPunct="1">
              <a:lnSpc>
                <a:spcPct val="80000"/>
              </a:lnSpc>
              <a:buFont typeface="Wingdings" charset="0"/>
              <a:buNone/>
            </a:pPr>
            <a:r>
              <a:rPr kumimoji="0" lang="zh-TW" altLang="en-US" sz="2600">
                <a:latin typeface="Times New Roman" charset="0"/>
                <a:ea typeface="新細明體" charset="0"/>
              </a:rPr>
              <a:t>　東區：</a:t>
            </a:r>
            <a:r>
              <a:rPr kumimoji="0" lang="en-US" altLang="zh-TW" sz="2600">
                <a:latin typeface="Times New Roman" charset="0"/>
                <a:ea typeface="新細明體" charset="0"/>
              </a:rPr>
              <a:t>29</a:t>
            </a:r>
            <a:r>
              <a:rPr kumimoji="0" lang="zh-TW" altLang="en-US" sz="2600">
                <a:latin typeface="Times New Roman" charset="0"/>
                <a:ea typeface="新細明體" charset="0"/>
              </a:rPr>
              <a:t>，總數是：</a:t>
            </a:r>
            <a:r>
              <a:rPr kumimoji="0" lang="en-US" altLang="zh-TW" sz="2600">
                <a:latin typeface="Times New Roman" charset="0"/>
                <a:ea typeface="新細明體" charset="0"/>
              </a:rPr>
              <a:t>184</a:t>
            </a:r>
          </a:p>
          <a:p>
            <a:pPr marL="361950" indent="-361950" algn="just" eaLnBrk="1" hangingPunct="1">
              <a:lnSpc>
                <a:spcPct val="80000"/>
              </a:lnSpc>
              <a:buFont typeface="Wingdings" charset="0"/>
              <a:buNone/>
            </a:pPr>
            <a:r>
              <a:rPr kumimoji="0" lang="zh-TW" altLang="en-US" sz="2600">
                <a:latin typeface="Times New Roman" charset="0"/>
                <a:ea typeface="新細明體" charset="0"/>
              </a:rPr>
              <a:t>　請問要產生總冠軍，籃協需要辦幾場比賽？</a:t>
            </a:r>
            <a:endParaRPr kumimoji="0" lang="en-US" altLang="zh-TW" sz="2600">
              <a:latin typeface="Times New Roman" charset="0"/>
              <a:ea typeface="新細明體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AutoShape 2"/>
          <p:cNvSpPr>
            <a:spLocks noGrp="1" noChangeArrowheads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kumimoji="0" lang="zh-TW" altLang="en-US" sz="3600" b="1" cap="none">
                <a:latin typeface="Century Schoolbook" charset="0"/>
                <a:ea typeface="新細明體" charset="0"/>
              </a:rPr>
              <a:t>一、幾個例子</a:t>
            </a:r>
          </a:p>
        </p:txBody>
      </p:sp>
      <p:sp>
        <p:nvSpPr>
          <p:cNvPr id="16386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>
              <a:buFont typeface="Wingdings" charset="0"/>
              <a:buNone/>
            </a:pPr>
            <a:r>
              <a:rPr kumimoji="0" lang="zh-TW" altLang="en-US" sz="2600">
                <a:latin typeface="Times New Roman" charset="0"/>
                <a:ea typeface="新細明體" charset="0"/>
              </a:rPr>
              <a:t>（三）紙牌測驗：</a:t>
            </a:r>
          </a:p>
          <a:p>
            <a:pPr eaLnBrk="1" hangingPunct="1">
              <a:buFont typeface="Wingdings" charset="0"/>
              <a:buNone/>
            </a:pPr>
            <a:r>
              <a:rPr kumimoji="0" lang="zh-TW" altLang="en-US" sz="2600">
                <a:latin typeface="Times New Roman" charset="0"/>
                <a:ea typeface="新細明體" charset="0"/>
              </a:rPr>
              <a:t>　以下四張牌從左到右分別是</a:t>
            </a:r>
            <a:r>
              <a:rPr kumimoji="0" lang="en-US" altLang="zh-TW" sz="2600">
                <a:latin typeface="Times New Roman" charset="0"/>
                <a:ea typeface="新細明體" charset="0"/>
              </a:rPr>
              <a:t>a, b, c, d.</a:t>
            </a:r>
          </a:p>
          <a:p>
            <a:pPr eaLnBrk="1" hangingPunct="1">
              <a:buFont typeface="Wingdings" charset="0"/>
              <a:buNone/>
            </a:pPr>
            <a:endParaRPr kumimoji="0" lang="en-US" altLang="zh-TW" sz="2600">
              <a:latin typeface="Times New Roman" charset="0"/>
              <a:ea typeface="新細明體" charset="0"/>
            </a:endParaRPr>
          </a:p>
          <a:p>
            <a:pPr eaLnBrk="1" hangingPunct="1">
              <a:buFont typeface="Wingdings" charset="0"/>
              <a:buNone/>
            </a:pPr>
            <a:r>
              <a:rPr kumimoji="0" lang="en-US" altLang="zh-TW" sz="2600">
                <a:latin typeface="Times New Roman" charset="0"/>
                <a:ea typeface="新細明體" charset="0"/>
              </a:rPr>
              <a:t>   </a:t>
            </a:r>
            <a:r>
              <a:rPr kumimoji="0" lang="zh-TW" altLang="en-US" sz="2600">
                <a:latin typeface="Times New Roman" charset="0"/>
                <a:ea typeface="新細明體" charset="0"/>
              </a:rPr>
              <a:t>你要做的是回答下列的問題：是否如果所有左邊有圓圈，則右邊也有？這時候你最少需要翻開哪幾張蓋住的牌？</a:t>
            </a:r>
          </a:p>
        </p:txBody>
      </p:sp>
      <p:graphicFrame>
        <p:nvGraphicFramePr>
          <p:cNvPr id="9272" name="Group 56"/>
          <p:cNvGraphicFramePr>
            <a:graphicFrameLocks noGrp="1"/>
          </p:cNvGraphicFramePr>
          <p:nvPr/>
        </p:nvGraphicFramePr>
        <p:xfrm>
          <a:off x="1476375" y="4581525"/>
          <a:ext cx="863600" cy="457200"/>
        </p:xfrm>
        <a:graphic>
          <a:graphicData uri="http://schemas.openxmlformats.org/drawingml/2006/table">
            <a:tbl>
              <a:tblPr/>
              <a:tblGrid>
                <a:gridCol w="431800"/>
                <a:gridCol w="431800"/>
              </a:tblGrid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282" name="Group 66"/>
          <p:cNvGraphicFramePr>
            <a:graphicFrameLocks noGrp="1"/>
          </p:cNvGraphicFramePr>
          <p:nvPr/>
        </p:nvGraphicFramePr>
        <p:xfrm>
          <a:off x="2843213" y="4581525"/>
          <a:ext cx="863600" cy="457200"/>
        </p:xfrm>
        <a:graphic>
          <a:graphicData uri="http://schemas.openxmlformats.org/drawingml/2006/table">
            <a:tbl>
              <a:tblPr/>
              <a:tblGrid>
                <a:gridCol w="431800"/>
                <a:gridCol w="431800"/>
              </a:tblGrid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285" name="Group 69"/>
          <p:cNvGraphicFramePr>
            <a:graphicFrameLocks noGrp="1"/>
          </p:cNvGraphicFramePr>
          <p:nvPr/>
        </p:nvGraphicFramePr>
        <p:xfrm>
          <a:off x="4284663" y="4581525"/>
          <a:ext cx="863600" cy="457200"/>
        </p:xfrm>
        <a:graphic>
          <a:graphicData uri="http://schemas.openxmlformats.org/drawingml/2006/table">
            <a:tbl>
              <a:tblPr/>
              <a:tblGrid>
                <a:gridCol w="431800"/>
                <a:gridCol w="431800"/>
              </a:tblGrid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9275" name="Group 59"/>
          <p:cNvGraphicFramePr>
            <a:graphicFrameLocks noGrp="1"/>
          </p:cNvGraphicFramePr>
          <p:nvPr/>
        </p:nvGraphicFramePr>
        <p:xfrm>
          <a:off x="5580063" y="4581525"/>
          <a:ext cx="863600" cy="457200"/>
        </p:xfrm>
        <a:graphic>
          <a:graphicData uri="http://schemas.openxmlformats.org/drawingml/2006/table">
            <a:tbl>
              <a:tblPr/>
              <a:tblGrid>
                <a:gridCol w="431800"/>
                <a:gridCol w="431800"/>
              </a:tblGrid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419" name="Oval 60"/>
          <p:cNvSpPr>
            <a:spLocks noChangeArrowheads="1"/>
          </p:cNvSpPr>
          <p:nvPr/>
        </p:nvSpPr>
        <p:spPr bwMode="auto">
          <a:xfrm>
            <a:off x="1547813" y="4724400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6420" name="Oval 65"/>
          <p:cNvSpPr>
            <a:spLocks noChangeArrowheads="1"/>
          </p:cNvSpPr>
          <p:nvPr/>
        </p:nvSpPr>
        <p:spPr bwMode="auto">
          <a:xfrm>
            <a:off x="4787900" y="4724400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AutoShape 2"/>
          <p:cNvSpPr>
            <a:spLocks noGrp="1" noChangeArrowheads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kumimoji="0" lang="zh-TW" altLang="en-US" sz="3600" b="1" cap="none">
                <a:latin typeface="Century Schoolbook" charset="0"/>
                <a:ea typeface="新細明體" charset="0"/>
              </a:rPr>
              <a:t>一、幾個例子</a:t>
            </a:r>
          </a:p>
        </p:txBody>
      </p:sp>
      <p:sp>
        <p:nvSpPr>
          <p:cNvPr id="17410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95288" y="1628775"/>
            <a:ext cx="7693025" cy="4090988"/>
          </a:xfrm>
        </p:spPr>
        <p:txBody>
          <a:bodyPr/>
          <a:lstStyle/>
          <a:p>
            <a:pPr marL="715963" indent="-715963" eaLnBrk="1" hangingPunct="1">
              <a:lnSpc>
                <a:spcPct val="90000"/>
              </a:lnSpc>
              <a:buFont typeface="Wingdings" charset="0"/>
              <a:buNone/>
            </a:pPr>
            <a:r>
              <a:rPr kumimoji="0" lang="zh-TW" altLang="en-US" sz="2600">
                <a:latin typeface="Times New Roman" charset="0"/>
                <a:ea typeface="新細明體" charset="0"/>
              </a:rPr>
              <a:t>（四）五頂帽子（二紅、三白），其中三頂分別戴在Ａ、Ｂ、Ｃ三人頭上。Ａ、Ｂ的視力正常，Ｃ則是瞎子。如果三個人都有正確的推理能力，而且Ａ、Ｂ雖然看不見自己帽子的顏色，卻可以看見其他兩人的帽子顏色。</a:t>
            </a:r>
          </a:p>
          <a:p>
            <a:pPr marL="715963" indent="-715963" eaLnBrk="1" hangingPunct="1">
              <a:lnSpc>
                <a:spcPct val="90000"/>
              </a:lnSpc>
              <a:buFont typeface="Wingdings" charset="0"/>
              <a:buNone/>
            </a:pPr>
            <a:r>
              <a:rPr kumimoji="0" lang="zh-TW" altLang="en-US" sz="2600">
                <a:latin typeface="Times New Roman" charset="0"/>
                <a:ea typeface="新細明體" charset="0"/>
              </a:rPr>
              <a:t>                如果我們先問Ａ是否知道自己帽子的顏色，Ａ答不知。再問Ｂ，Ｂ也回答：「無法推知」，最後Ｃ在聽到Ａ和Ｂ的答案之後，卻說他知道自己戴的帽子是什麼顏色。</a:t>
            </a:r>
            <a:endParaRPr kumimoji="0" lang="en-US" altLang="zh-TW" sz="2600">
              <a:latin typeface="Times New Roman" charset="0"/>
              <a:ea typeface="新細明體" charset="0"/>
            </a:endParaRPr>
          </a:p>
          <a:p>
            <a:pPr marL="715963" indent="-715963" eaLnBrk="1" hangingPunct="1">
              <a:lnSpc>
                <a:spcPct val="90000"/>
              </a:lnSpc>
              <a:buFont typeface="Wingdings" charset="0"/>
              <a:buNone/>
            </a:pPr>
            <a:endParaRPr kumimoji="0" lang="zh-TW" altLang="en-US" sz="2600">
              <a:latin typeface="Times New Roman" charset="0"/>
              <a:ea typeface="新細明體" charset="0"/>
            </a:endParaRPr>
          </a:p>
          <a:p>
            <a:pPr marL="715963" indent="-715963" eaLnBrk="1" hangingPunct="1">
              <a:lnSpc>
                <a:spcPct val="90000"/>
              </a:lnSpc>
              <a:buFont typeface="Wingdings" charset="0"/>
              <a:buNone/>
            </a:pPr>
            <a:r>
              <a:rPr kumimoji="0" lang="zh-TW" altLang="en-US" sz="2600">
                <a:latin typeface="Times New Roman" charset="0"/>
                <a:ea typeface="新細明體" charset="0"/>
              </a:rPr>
              <a:t>          請問Ｃ的帽子是什麼顏色？他如何推得？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kumimoji="0" lang="zh-TW" altLang="en-US" sz="3200" b="1" cap="none" dirty="0">
                <a:latin typeface="Century Schoolbook" charset="0"/>
                <a:ea typeface="新細明體" charset="0"/>
              </a:rPr>
              <a:t>一、幾個例子</a:t>
            </a:r>
            <a:endParaRPr kumimoji="0" lang="zh-TW" altLang="en-US" dirty="0">
              <a:cs typeface="+mj-cs"/>
            </a:endParaRPr>
          </a:p>
        </p:txBody>
      </p:sp>
      <p:sp>
        <p:nvSpPr>
          <p:cNvPr id="18434" name="內容版面配置區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931150" cy="4873625"/>
          </a:xfrm>
        </p:spPr>
        <p:txBody>
          <a:bodyPr/>
          <a:lstStyle/>
          <a:p>
            <a:pPr>
              <a:buFont typeface="Wingdings" charset="0"/>
              <a:buNone/>
            </a:pPr>
            <a:r>
              <a:rPr kumimoji="0" lang="zh-TW" altLang="en-US" sz="2600">
                <a:latin typeface="Century Schoolbook" charset="0"/>
                <a:ea typeface="新細明體" charset="0"/>
              </a:rPr>
              <a:t>（五）自我指涉</a:t>
            </a:r>
            <a:r>
              <a:rPr kumimoji="0" lang="en-US" altLang="zh-TW" sz="2600">
                <a:latin typeface="Century Schoolbook" charset="0"/>
                <a:ea typeface="新細明體" charset="0"/>
              </a:rPr>
              <a:t>(self-reference)</a:t>
            </a:r>
            <a:r>
              <a:rPr kumimoji="0" lang="zh-TW" altLang="en-US" sz="2600">
                <a:latin typeface="Century Schoolbook" charset="0"/>
                <a:ea typeface="新細明體" charset="0"/>
              </a:rPr>
              <a:t>的矛盾</a:t>
            </a:r>
            <a:endParaRPr kumimoji="0" lang="en-US" altLang="zh-TW" sz="2600">
              <a:latin typeface="Century Schoolbook" charset="0"/>
              <a:ea typeface="新細明體" charset="0"/>
            </a:endParaRPr>
          </a:p>
          <a:p>
            <a:pPr>
              <a:buFont typeface="Wingdings" charset="0"/>
              <a:buNone/>
            </a:pPr>
            <a:r>
              <a:rPr kumimoji="0" lang="zh-TW" altLang="en-US" sz="2600">
                <a:latin typeface="Century Schoolbook" charset="0"/>
                <a:ea typeface="新細明體" charset="0"/>
              </a:rPr>
              <a:t>　１．一個村莊裡有一位男性理髮師，他幫村子裡所有而且只有那些不幫自己刮鬍子的人刮鬍子，請問這位理鬍師會不會刮自己的鬍子。</a:t>
            </a:r>
            <a:r>
              <a:rPr kumimoji="0" lang="en-US" altLang="zh-TW" sz="2600">
                <a:latin typeface="Century Schoolbook" charset="0"/>
                <a:ea typeface="新細明體" charset="0"/>
              </a:rPr>
              <a:t>(Bertrand Russell, 1872-1970</a:t>
            </a:r>
            <a:r>
              <a:rPr kumimoji="0" lang="zh-TW" altLang="en-US" sz="2600">
                <a:latin typeface="Century Schoolbook" charset="0"/>
                <a:ea typeface="新細明體" charset="0"/>
              </a:rPr>
              <a:t>所提出來的</a:t>
            </a:r>
            <a:r>
              <a:rPr kumimoji="0" lang="en-US" altLang="zh-TW" sz="2600">
                <a:latin typeface="Century Schoolbook" charset="0"/>
                <a:ea typeface="新細明體" charset="0"/>
              </a:rPr>
              <a:t>)</a:t>
            </a:r>
          </a:p>
          <a:p>
            <a:pPr>
              <a:buFont typeface="Wingdings" charset="0"/>
              <a:buNone/>
            </a:pPr>
            <a:endParaRPr kumimoji="0" lang="en-US" altLang="zh-TW" sz="2600">
              <a:latin typeface="Century Schoolbook" charset="0"/>
              <a:ea typeface="新細明體" charset="0"/>
            </a:endParaRPr>
          </a:p>
          <a:p>
            <a:pPr>
              <a:buFont typeface="Wingdings" charset="0"/>
              <a:buNone/>
            </a:pPr>
            <a:r>
              <a:rPr kumimoji="0" lang="zh-TW" altLang="en-US" sz="2600">
                <a:latin typeface="Century Schoolbook" charset="0"/>
                <a:ea typeface="新細明體" charset="0"/>
              </a:rPr>
              <a:t>　２．以下這個句子是真的或假的</a:t>
            </a:r>
            <a:r>
              <a:rPr kumimoji="0" lang="en-US" altLang="zh-TW" sz="2600">
                <a:latin typeface="Century Schoolbook" charset="0"/>
                <a:ea typeface="新細明體" charset="0"/>
              </a:rPr>
              <a:t>?</a:t>
            </a:r>
            <a:endParaRPr kumimoji="0" lang="zh-TW" altLang="en-US" sz="2600">
              <a:latin typeface="Century Schoolbook" charset="0"/>
              <a:ea typeface="新細明體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1692275" y="4868863"/>
            <a:ext cx="4967288" cy="14398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zh-TW" altLang="en-US" sz="2400" dirty="0"/>
              <a:t>在這個方塊裡的句子是假的。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kumimoji="0" lang="zh-TW" altLang="en-US" sz="3200" b="1" cap="none" dirty="0">
                <a:latin typeface="Century Schoolbook" charset="0"/>
                <a:ea typeface="新細明體" charset="0"/>
              </a:rPr>
              <a:t>一、幾個例子</a:t>
            </a:r>
            <a:endParaRPr kumimoji="0" lang="zh-TW" altLang="en-US" dirty="0">
              <a:cs typeface="+mj-cs"/>
            </a:endParaRPr>
          </a:p>
        </p:txBody>
      </p:sp>
      <p:pic>
        <p:nvPicPr>
          <p:cNvPr id="19458" name="內容版面配置區 10" descr="9781554810536.jpg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65097" r="-65097"/>
          <a:stretch>
            <a:fillRect/>
          </a:stretch>
        </p:blipFill>
        <p:spPr>
          <a:xfrm>
            <a:off x="457200" y="1579563"/>
            <a:ext cx="7499350" cy="4894262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AutoShap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7467600" cy="8509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kumimoji="0" lang="zh-TW" altLang="en-US" sz="3600" b="1" cap="none">
                <a:latin typeface="Century Schoolbook" charset="0"/>
                <a:ea typeface="新細明體" charset="0"/>
              </a:rPr>
              <a:t>二、邏輯是什麼？</a:t>
            </a:r>
          </a:p>
        </p:txBody>
      </p:sp>
      <p:sp>
        <p:nvSpPr>
          <p:cNvPr id="20482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268413"/>
            <a:ext cx="7715250" cy="5205412"/>
          </a:xfrm>
        </p:spPr>
        <p:txBody>
          <a:bodyPr/>
          <a:lstStyle/>
          <a:p>
            <a:pPr marL="896938" indent="-896938" eaLnBrk="1" hangingPunct="1">
              <a:lnSpc>
                <a:spcPct val="80000"/>
              </a:lnSpc>
              <a:buFont typeface="Wingdings" charset="0"/>
              <a:buNone/>
            </a:pPr>
            <a:r>
              <a:rPr kumimoji="0" lang="zh-TW" altLang="en-US" sz="2600">
                <a:latin typeface="Times New Roman" charset="0"/>
                <a:ea typeface="新細明體" charset="0"/>
              </a:rPr>
              <a:t>（一）邏輯的定義：系統性評價論證</a:t>
            </a:r>
            <a:r>
              <a:rPr kumimoji="0" lang="en-US" altLang="zh-TW" sz="2600">
                <a:latin typeface="Times New Roman" charset="0"/>
                <a:ea typeface="新細明體" charset="0"/>
              </a:rPr>
              <a:t>(argument)</a:t>
            </a:r>
            <a:r>
              <a:rPr kumimoji="0" lang="zh-TW" altLang="en-US" sz="2600">
                <a:latin typeface="Times New Roman" charset="0"/>
                <a:ea typeface="新細明體" charset="0"/>
              </a:rPr>
              <a:t>的知識或科學，可以檢視論證是好或壞。</a:t>
            </a:r>
          </a:p>
          <a:p>
            <a:pPr marL="896938" indent="-896938" eaLnBrk="1" hangingPunct="1">
              <a:lnSpc>
                <a:spcPct val="80000"/>
              </a:lnSpc>
              <a:buFont typeface="Wingdings" charset="0"/>
              <a:buNone/>
            </a:pPr>
            <a:endParaRPr kumimoji="0" lang="zh-TW" altLang="en-US" sz="2600">
              <a:latin typeface="Times New Roman" charset="0"/>
              <a:ea typeface="新細明體" charset="0"/>
            </a:endParaRPr>
          </a:p>
          <a:p>
            <a:pPr marL="896938" indent="-896938" eaLnBrk="1" hangingPunct="1">
              <a:lnSpc>
                <a:spcPct val="80000"/>
              </a:lnSpc>
              <a:buFont typeface="Wingdings" charset="0"/>
              <a:buNone/>
            </a:pPr>
            <a:r>
              <a:rPr kumimoji="0" lang="zh-TW" altLang="en-US" sz="2600">
                <a:latin typeface="Times New Roman" charset="0"/>
                <a:ea typeface="新細明體" charset="0"/>
              </a:rPr>
              <a:t>（二）論證：由一組陳述句</a:t>
            </a:r>
            <a:r>
              <a:rPr kumimoji="0" lang="en-US" altLang="zh-TW" sz="2600">
                <a:latin typeface="Times New Roman" charset="0"/>
                <a:ea typeface="新細明體" charset="0"/>
              </a:rPr>
              <a:t>(statement)</a:t>
            </a:r>
            <a:r>
              <a:rPr kumimoji="0" lang="zh-TW" altLang="en-US" sz="2600">
                <a:latin typeface="Times New Roman" charset="0"/>
                <a:ea typeface="新細明體" charset="0"/>
              </a:rPr>
              <a:t>或者命題</a:t>
            </a:r>
            <a:r>
              <a:rPr kumimoji="0" lang="en-US" altLang="zh-TW" sz="2600">
                <a:latin typeface="Times New Roman" charset="0"/>
                <a:ea typeface="新細明體" charset="0"/>
              </a:rPr>
              <a:t>(proposition)</a:t>
            </a:r>
            <a:r>
              <a:rPr kumimoji="0" lang="zh-TW" altLang="en-US" sz="2600">
                <a:latin typeface="Times New Roman" charset="0"/>
                <a:ea typeface="新細明體" charset="0"/>
              </a:rPr>
              <a:t>構成，分成兩部分，一部分由一個句子構成，稱為結論</a:t>
            </a:r>
            <a:r>
              <a:rPr kumimoji="0" lang="en-US" altLang="zh-TW" sz="2600">
                <a:latin typeface="Times New Roman" charset="0"/>
                <a:ea typeface="新細明體" charset="0"/>
              </a:rPr>
              <a:t>(conclusion)</a:t>
            </a:r>
            <a:r>
              <a:rPr kumimoji="0" lang="zh-TW" altLang="en-US" sz="2600">
                <a:latin typeface="Times New Roman" charset="0"/>
                <a:ea typeface="新細明體" charset="0"/>
              </a:rPr>
              <a:t>，另外一部分由其它句子組成，稱為前提</a:t>
            </a:r>
            <a:r>
              <a:rPr kumimoji="0" lang="en-US" altLang="zh-TW" sz="2600">
                <a:latin typeface="Times New Roman" charset="0"/>
                <a:ea typeface="新細明體" charset="0"/>
              </a:rPr>
              <a:t>(premises)</a:t>
            </a:r>
            <a:r>
              <a:rPr kumimoji="0" lang="zh-TW" altLang="en-US" sz="2600">
                <a:latin typeface="Times New Roman" charset="0"/>
                <a:ea typeface="新細明體" charset="0"/>
              </a:rPr>
              <a:t>。每一個論證只有一個結論，前提數目則不拘。前提是用來支持結論，也可以稱為提供結論成立的證據。</a:t>
            </a:r>
          </a:p>
          <a:p>
            <a:pPr marL="896938" indent="-896938" eaLnBrk="1" hangingPunct="1">
              <a:lnSpc>
                <a:spcPct val="80000"/>
              </a:lnSpc>
              <a:buFont typeface="Wingdings" charset="0"/>
              <a:buNone/>
            </a:pPr>
            <a:endParaRPr kumimoji="0" lang="zh-TW" altLang="en-US" sz="2600">
              <a:latin typeface="Times New Roman" charset="0"/>
              <a:ea typeface="新細明體" charset="0"/>
            </a:endParaRPr>
          </a:p>
          <a:p>
            <a:pPr marL="896938" indent="-896938" eaLnBrk="1" hangingPunct="1">
              <a:lnSpc>
                <a:spcPct val="80000"/>
              </a:lnSpc>
              <a:buFont typeface="Wingdings" charset="0"/>
              <a:buNone/>
            </a:pPr>
            <a:r>
              <a:rPr kumimoji="0" lang="zh-TW" altLang="en-US" sz="2600">
                <a:latin typeface="Times New Roman" charset="0"/>
                <a:ea typeface="新細明體" charset="0"/>
              </a:rPr>
              <a:t>（三）命題：具有真假值</a:t>
            </a:r>
            <a:r>
              <a:rPr kumimoji="0" lang="en-US" altLang="zh-TW" sz="2600">
                <a:latin typeface="Times New Roman" charset="0"/>
                <a:ea typeface="新細明體" charset="0"/>
              </a:rPr>
              <a:t>(truth value)</a:t>
            </a:r>
            <a:r>
              <a:rPr kumimoji="0" lang="zh-TW" altLang="en-US" sz="2600">
                <a:latin typeface="Times New Roman" charset="0"/>
                <a:ea typeface="新細明體" charset="0"/>
              </a:rPr>
              <a:t>的句子。並不是所有的句子都具有真假值，譬如：疑問句、驚嘆句、命令句等並無真假可言。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AutoShape 2"/>
          <p:cNvSpPr>
            <a:spLocks noGrp="1" noChangeArrowheads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kumimoji="0" lang="zh-TW" altLang="en-US" sz="3600" b="1" cap="none">
                <a:latin typeface="Century Schoolbook" charset="0"/>
                <a:ea typeface="新細明體" charset="0"/>
              </a:rPr>
              <a:t>三、論證評估</a:t>
            </a:r>
          </a:p>
        </p:txBody>
      </p:sp>
      <p:sp>
        <p:nvSpPr>
          <p:cNvPr id="21506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marL="715963" indent="-715963" eaLnBrk="1" hangingPunct="1">
              <a:buFont typeface="Wingdings" charset="0"/>
              <a:buNone/>
            </a:pPr>
            <a:r>
              <a:rPr kumimoji="0" lang="zh-TW" altLang="en-US" sz="2800">
                <a:latin typeface="Times New Roman" charset="0"/>
                <a:ea typeface="新細明體" charset="0"/>
              </a:rPr>
              <a:t>（一）論證的好壞：一個好的論證可以證明其結論是值得相信或接受的；而壞的論證則不能證明這一點。</a:t>
            </a:r>
          </a:p>
          <a:p>
            <a:pPr marL="715963" indent="-715963" eaLnBrk="1" hangingPunct="1">
              <a:buFont typeface="Wingdings" charset="0"/>
              <a:buNone/>
            </a:pPr>
            <a:endParaRPr kumimoji="0" lang="zh-TW" altLang="en-US">
              <a:latin typeface="Times New Roman" charset="0"/>
              <a:ea typeface="新細明體" charset="0"/>
            </a:endParaRPr>
          </a:p>
          <a:p>
            <a:pPr marL="715963" indent="-715963" eaLnBrk="1" hangingPunct="1">
              <a:buFont typeface="Wingdings" charset="0"/>
              <a:buNone/>
            </a:pPr>
            <a:r>
              <a:rPr kumimoji="0" lang="zh-TW" altLang="en-US" sz="2800">
                <a:latin typeface="Times New Roman" charset="0"/>
                <a:ea typeface="新細明體" charset="0"/>
              </a:rPr>
              <a:t>（二）論證種類：</a:t>
            </a:r>
          </a:p>
          <a:p>
            <a:pPr marL="715963" indent="-715963" eaLnBrk="1" hangingPunct="1">
              <a:buFont typeface="Wingdings" charset="0"/>
              <a:buNone/>
            </a:pPr>
            <a:r>
              <a:rPr kumimoji="0" lang="zh-TW" altLang="en-US">
                <a:latin typeface="Times New Roman" charset="0"/>
                <a:ea typeface="新細明體" charset="0"/>
              </a:rPr>
              <a:t>　</a:t>
            </a:r>
            <a:r>
              <a:rPr kumimoji="0" lang="zh-TW" altLang="en-US" sz="2800">
                <a:latin typeface="Times New Roman" charset="0"/>
                <a:ea typeface="新細明體" charset="0"/>
              </a:rPr>
              <a:t>（１）演繹論證</a:t>
            </a:r>
            <a:r>
              <a:rPr kumimoji="0" lang="en-US" altLang="zh-TW" sz="2800">
                <a:latin typeface="Times New Roman" charset="0"/>
                <a:ea typeface="新細明體" charset="0"/>
              </a:rPr>
              <a:t>(deductive argument)</a:t>
            </a:r>
            <a:r>
              <a:rPr kumimoji="0" lang="zh-TW" altLang="en-US" sz="2800">
                <a:latin typeface="Times New Roman" charset="0"/>
                <a:ea typeface="新細明體" charset="0"/>
              </a:rPr>
              <a:t>：</a:t>
            </a:r>
          </a:p>
          <a:p>
            <a:pPr marL="715963" indent="-715963" eaLnBrk="1" hangingPunct="1">
              <a:buFont typeface="Wingdings" charset="0"/>
              <a:buNone/>
            </a:pPr>
            <a:r>
              <a:rPr kumimoji="0" lang="zh-TW" altLang="en-US" sz="2800">
                <a:latin typeface="Times New Roman" charset="0"/>
                <a:ea typeface="新細明體" charset="0"/>
              </a:rPr>
              <a:t>               前提對結論所提供的支持是必然的。</a:t>
            </a:r>
          </a:p>
          <a:p>
            <a:pPr marL="715963" indent="-715963" eaLnBrk="1" hangingPunct="1">
              <a:buFont typeface="Wingdings" charset="0"/>
              <a:buNone/>
            </a:pPr>
            <a:r>
              <a:rPr kumimoji="0" lang="zh-TW" altLang="en-US" sz="2800">
                <a:latin typeface="Times New Roman" charset="0"/>
                <a:ea typeface="新細明體" charset="0"/>
              </a:rPr>
              <a:t>　（２）歸納論證</a:t>
            </a:r>
            <a:r>
              <a:rPr kumimoji="0" lang="en-US" altLang="zh-TW" sz="2800">
                <a:latin typeface="Times New Roman" charset="0"/>
                <a:ea typeface="新細明體" charset="0"/>
              </a:rPr>
              <a:t>(inductive argument)</a:t>
            </a:r>
            <a:r>
              <a:rPr kumimoji="0" lang="zh-TW" altLang="en-US" sz="2800">
                <a:latin typeface="Times New Roman" charset="0"/>
                <a:ea typeface="新細明體" charset="0"/>
              </a:rPr>
              <a:t>：</a:t>
            </a:r>
          </a:p>
          <a:p>
            <a:pPr marL="715963" indent="-715963" eaLnBrk="1" hangingPunct="1">
              <a:buFont typeface="Wingdings" charset="0"/>
              <a:buNone/>
            </a:pPr>
            <a:r>
              <a:rPr kumimoji="0" lang="zh-TW" altLang="en-US" sz="2800">
                <a:latin typeface="Times New Roman" charset="0"/>
                <a:ea typeface="新細明體" charset="0"/>
              </a:rPr>
              <a:t>               前提對結論的支持只是可能的。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壁窗">
  <a:themeElements>
    <a:clrScheme name="壁窗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壁窗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402</TotalTime>
  <Words>601</Words>
  <Application>Microsoft Macintosh PowerPoint</Application>
  <PresentationFormat>如螢幕大小 (4:3)</PresentationFormat>
  <Paragraphs>206</Paragraphs>
  <Slides>29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29</vt:i4>
      </vt:variant>
    </vt:vector>
  </HeadingPairs>
  <TitlesOfParts>
    <vt:vector size="30" baseType="lpstr">
      <vt:lpstr>壁窗</vt:lpstr>
      <vt:lpstr>道德推理(Moral Reasoning) 課程網站：https://ceiba.ntu.edu.tw/1001moralreasoning</vt:lpstr>
      <vt:lpstr>一、幾個例子</vt:lpstr>
      <vt:lpstr>一、幾個例子</vt:lpstr>
      <vt:lpstr>一、幾個例子</vt:lpstr>
      <vt:lpstr>一、幾個例子</vt:lpstr>
      <vt:lpstr>一、幾個例子</vt:lpstr>
      <vt:lpstr>一、幾個例子</vt:lpstr>
      <vt:lpstr>二、邏輯是什麼？</vt:lpstr>
      <vt:lpstr>三、論證評估</vt:lpstr>
      <vt:lpstr>三、論證評估</vt:lpstr>
      <vt:lpstr>三、論證評估</vt:lpstr>
      <vt:lpstr>三、論證評估</vt:lpstr>
      <vt:lpstr>三、論證評估</vt:lpstr>
      <vt:lpstr>三、論證評估</vt:lpstr>
      <vt:lpstr>三、論證評估</vt:lpstr>
      <vt:lpstr>四、謬誤論證</vt:lpstr>
      <vt:lpstr>四、謬誤論證</vt:lpstr>
      <vt:lpstr>四、謬誤論證</vt:lpstr>
      <vt:lpstr>四、謬誤論證</vt:lpstr>
      <vt:lpstr>五、常見的非形式謬誤論證</vt:lpstr>
      <vt:lpstr>五、常見的非形式謬誤論證</vt:lpstr>
      <vt:lpstr>五、常見的非形式謬誤論證</vt:lpstr>
      <vt:lpstr>五、常見的非形式謬誤論證</vt:lpstr>
      <vt:lpstr>五、常見的非形式謬誤論證</vt:lpstr>
      <vt:lpstr>五、常見的非形式謬誤論證</vt:lpstr>
      <vt:lpstr>五、常見的非形式謬誤論證</vt:lpstr>
      <vt:lpstr>五、常見的非形式謬誤論證</vt:lpstr>
      <vt:lpstr>五、常見的非形式謬誤論證</vt:lpstr>
      <vt:lpstr>五、常見的非形式謬誤論證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Logic</dc:title>
  <dc:creator>hwlin</dc:creator>
  <cp:lastModifiedBy>roockie</cp:lastModifiedBy>
  <cp:revision>78</cp:revision>
  <dcterms:created xsi:type="dcterms:W3CDTF">2009-02-22T07:57:50Z</dcterms:created>
  <dcterms:modified xsi:type="dcterms:W3CDTF">2011-09-18T04:46:04Z</dcterms:modified>
</cp:coreProperties>
</file>