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68" r:id="rId18"/>
    <p:sldId id="270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4ACC-ADA2-49BF-B35E-318578F0120C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BB59-CA7B-4D36-B8AE-CF82E50D07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954D-3A3C-40B6-B6F1-B9EDFE658707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2637A-F091-4977-B3AD-FD5AD5CA81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6C2A-45E0-4DCC-B86B-9DF0A27BA1C6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8E105-66F6-4092-BD87-F47FF18A96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7BE673-BDB7-42DE-9EFA-0A6ABC82673E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5F9124-C818-443F-AE24-AE23DF3CC6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A955-2FAE-4F13-BF42-F6B774C92C94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45E5C-9A10-4B60-AE14-223EDAD4A9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2AC6-585F-49C2-8F54-7C2592B4DDF1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649A-EF48-483B-8BA3-491F89490E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7D7CF-84FB-4933-871E-05ABD57A60C1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C0E6-3BFD-4224-93C2-27D047672E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72CCC6-FC1D-48AD-B3CB-F22CC75F4DA4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201D0-BA6E-4C56-8652-5ED905F80C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38A1-D13B-46CA-90CD-1D24ACFAE347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8594-829E-4822-8B1F-A65541DD3E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AE759B-44DD-483C-B159-814B07D70C82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529CBA-197F-469E-B08F-A56DFDA563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ED03C3-7CB0-4DBD-8115-AFD899576EC9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2D3AD9-DF40-492E-A7C0-5845ABC97A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29601F-B239-46C9-889E-48AC228E82BD}" type="datetimeFigureOut">
              <a:rPr lang="zh-TW" altLang="en-US"/>
              <a:pPr>
                <a:defRPr/>
              </a:pPr>
              <a:t>11/9/13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C1FE82-B49B-4DBA-B663-17829D7598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538" y="2852738"/>
            <a:ext cx="6462712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600" cap="none" dirty="0" smtClean="0">
                <a:solidFill>
                  <a:schemeClr val="tx1"/>
                </a:solidFill>
                <a:latin typeface="Times New Roman" pitchFamily="18" charset="0"/>
              </a:rPr>
              <a:t>道德推理</a:t>
            </a:r>
            <a:r>
              <a:rPr lang="en-US" altLang="zh-TW" sz="3600" cap="none" dirty="0" smtClean="0">
                <a:solidFill>
                  <a:schemeClr val="tx1"/>
                </a:solidFill>
                <a:latin typeface="Times New Roman" pitchFamily="18" charset="0"/>
              </a:rPr>
              <a:t>(Moral Reasoning)</a:t>
            </a:r>
            <a:br>
              <a:rPr lang="en-US" altLang="zh-TW" sz="3600" cap="none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zh-TW" altLang="en-US" sz="2000" cap="none" dirty="0" smtClean="0">
                <a:solidFill>
                  <a:schemeClr val="tx1"/>
                </a:solidFill>
                <a:latin typeface="Times New Roman" pitchFamily="18" charset="0"/>
              </a:rPr>
              <a:t>課程網站：</a:t>
            </a:r>
            <a:r>
              <a:rPr lang="en-US" altLang="zh-TW" sz="2000" cap="none" dirty="0" smtClean="0">
                <a:solidFill>
                  <a:schemeClr val="tx1"/>
                </a:solidFill>
                <a:latin typeface="Times New Roman" pitchFamily="18" charset="0"/>
              </a:rPr>
              <a:t>https://</a:t>
            </a:r>
            <a:r>
              <a:rPr lang="en-US" altLang="zh-TW" sz="2000" cap="none" dirty="0" err="1" smtClean="0">
                <a:solidFill>
                  <a:schemeClr val="tx1"/>
                </a:solidFill>
                <a:latin typeface="Times New Roman" pitchFamily="18" charset="0"/>
              </a:rPr>
              <a:t>ceiba.ntu.edu.tw</a:t>
            </a:r>
            <a:r>
              <a:rPr lang="en-US" altLang="zh-TW" sz="2000" cap="none" dirty="0" smtClean="0">
                <a:solidFill>
                  <a:schemeClr val="tx1"/>
                </a:solidFill>
                <a:latin typeface="Times New Roman" pitchFamily="18" charset="0"/>
              </a:rPr>
              <a:t>/1001moralreasoning</a:t>
            </a:r>
            <a:r>
              <a:rPr lang="en-US" altLang="zh-TW" b="0" cap="none" dirty="0" smtClean="0"/>
              <a:t> </a:t>
            </a:r>
            <a:endParaRPr lang="zh-TW" altLang="en-US" b="0" cap="none" dirty="0" smtClean="0"/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zh-TW" altLang="en-US" sz="2400" smtClean="0">
                <a:solidFill>
                  <a:schemeClr val="tx1"/>
                </a:solidFill>
              </a:rPr>
              <a:t>第一講：課程簡介及導論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四、倫理學理論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55600" indent="-355600">
              <a:buFont typeface="Wingdings" pitchFamily="2" charset="2"/>
              <a:buNone/>
            </a:pPr>
            <a:r>
              <a:rPr lang="zh-TW" altLang="en-US" sz="2800" b="1" smtClean="0">
                <a:latin typeface="Times New Roman" pitchFamily="18" charset="0"/>
              </a:rPr>
              <a:t>（一）規範倫理學</a:t>
            </a:r>
            <a:r>
              <a:rPr lang="en-US" altLang="zh-TW" sz="2800" b="1" smtClean="0">
                <a:latin typeface="Times New Roman" pitchFamily="18" charset="0"/>
              </a:rPr>
              <a:t>(normative ethics) </a:t>
            </a:r>
            <a:r>
              <a:rPr lang="zh-TW" altLang="en-US" sz="2800" b="1" smtClean="0">
                <a:latin typeface="Times New Roman" pitchFamily="18" charset="0"/>
              </a:rPr>
              <a:t>：</a:t>
            </a:r>
            <a:endParaRPr lang="en-US" altLang="zh-TW" sz="2800" b="1" smtClean="0">
              <a:latin typeface="Times New Roman" pitchFamily="18" charset="0"/>
            </a:endParaRP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１．目的論</a:t>
            </a:r>
            <a:r>
              <a:rPr lang="en-US" altLang="zh-TW" smtClean="0">
                <a:latin typeface="Times New Roman" pitchFamily="18" charset="0"/>
              </a:rPr>
              <a:t>(teleological theory)</a:t>
            </a:r>
          </a:p>
          <a:p>
            <a:pPr marL="355600" indent="-355600">
              <a:buFont typeface="Wingdings" pitchFamily="2" charset="2"/>
              <a:buNone/>
            </a:pPr>
            <a:r>
              <a:rPr lang="en-US" altLang="zh-TW" smtClean="0">
                <a:latin typeface="Times New Roman" pitchFamily="18" charset="0"/>
              </a:rPr>
              <a:t>     </a:t>
            </a:r>
            <a:r>
              <a:rPr lang="zh-TW" altLang="en-US" smtClean="0">
                <a:latin typeface="Times New Roman" pitchFamily="18" charset="0"/>
              </a:rPr>
              <a:t> （１）利己主義</a:t>
            </a:r>
            <a:r>
              <a:rPr lang="en-US" altLang="zh-TW" smtClean="0">
                <a:latin typeface="Times New Roman" pitchFamily="18" charset="0"/>
              </a:rPr>
              <a:t>(egoism) 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 （２）效益主義</a:t>
            </a:r>
            <a:r>
              <a:rPr lang="en-US" altLang="zh-TW" smtClean="0">
                <a:latin typeface="Times New Roman" pitchFamily="18" charset="0"/>
              </a:rPr>
              <a:t>(utilitarianism)</a:t>
            </a:r>
          </a:p>
          <a:p>
            <a:pPr marL="355600" indent="-355600">
              <a:buFont typeface="Wingdings" pitchFamily="2" charset="2"/>
              <a:buNone/>
            </a:pPr>
            <a:endParaRPr lang="en-US" altLang="zh-TW" sz="2000" smtClean="0">
              <a:latin typeface="Times New Roman" pitchFamily="18" charset="0"/>
            </a:endParaRP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２．義務論</a:t>
            </a:r>
            <a:r>
              <a:rPr lang="en-US" altLang="zh-TW" smtClean="0">
                <a:latin typeface="Times New Roman" pitchFamily="18" charset="0"/>
              </a:rPr>
              <a:t>(deontological theory)</a:t>
            </a:r>
          </a:p>
          <a:p>
            <a:pPr marL="355600" indent="-355600">
              <a:buFont typeface="Wingdings" pitchFamily="2" charset="2"/>
              <a:buNone/>
            </a:pPr>
            <a:r>
              <a:rPr lang="en-US" altLang="zh-TW" smtClean="0">
                <a:latin typeface="Times New Roman" pitchFamily="18" charset="0"/>
              </a:rPr>
              <a:t>      </a:t>
            </a:r>
            <a:r>
              <a:rPr lang="zh-TW" altLang="en-US" smtClean="0">
                <a:latin typeface="Times New Roman" pitchFamily="18" charset="0"/>
              </a:rPr>
              <a:t>（１）康德倫理學　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      （２）直覺主義</a:t>
            </a:r>
            <a:r>
              <a:rPr lang="en-US" altLang="zh-TW" smtClean="0">
                <a:latin typeface="Times New Roman" pitchFamily="18" charset="0"/>
              </a:rPr>
              <a:t>(intuitionism)</a:t>
            </a:r>
          </a:p>
          <a:p>
            <a:pPr marL="355600" indent="-355600">
              <a:buFont typeface="Wingdings" pitchFamily="2" charset="2"/>
              <a:buNone/>
            </a:pPr>
            <a:endParaRPr lang="en-US" altLang="zh-TW" sz="2000" smtClean="0">
              <a:latin typeface="Times New Roman" pitchFamily="18" charset="0"/>
            </a:endParaRP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３．德行倫理學</a:t>
            </a:r>
            <a:r>
              <a:rPr lang="en-US" altLang="zh-TW" smtClean="0">
                <a:latin typeface="Times New Roman" pitchFamily="18" charset="0"/>
              </a:rPr>
              <a:t>(virtue ethics)</a:t>
            </a:r>
          </a:p>
          <a:p>
            <a:pPr marL="355600" indent="-355600">
              <a:buFont typeface="Wingdings" pitchFamily="2" charset="2"/>
              <a:buNone/>
            </a:pPr>
            <a:endParaRPr lang="en-US" altLang="zh-TW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四、倫理學理論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（二）後設倫理學</a:t>
            </a:r>
            <a:r>
              <a:rPr lang="en-US" altLang="zh-TW" sz="2800" b="1" smtClean="0"/>
              <a:t>(meta-ethics)</a:t>
            </a:r>
            <a:r>
              <a:rPr lang="zh-TW" altLang="en-US" sz="2800" b="1" smtClean="0"/>
              <a:t>：</a:t>
            </a:r>
            <a:endParaRPr lang="en-US" altLang="zh-TW" sz="2800" b="1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１．倫理語言的意義</a:t>
            </a:r>
          </a:p>
          <a:p>
            <a:pPr>
              <a:buFont typeface="Wingdings" pitchFamily="2" charset="2"/>
              <a:buNone/>
            </a:pPr>
            <a:endParaRPr lang="zh-TW" altLang="en-US" sz="2000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２．道德的證成</a:t>
            </a:r>
            <a:r>
              <a:rPr lang="en-US" altLang="zh-TW" smtClean="0"/>
              <a:t>(justification)</a:t>
            </a:r>
          </a:p>
          <a:p>
            <a:pPr>
              <a:buFont typeface="Wingdings" pitchFamily="2" charset="2"/>
              <a:buNone/>
            </a:pPr>
            <a:endParaRPr lang="en-US" altLang="zh-TW" sz="2000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３．道德的本質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五、倫理學的價值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08038" indent="-808038">
              <a:buFont typeface="Wingdings" pitchFamily="2" charset="2"/>
              <a:buNone/>
            </a:pPr>
            <a:r>
              <a:rPr lang="zh-TW" altLang="en-US" sz="2800" smtClean="0"/>
              <a:t>（一）免於道德原則的自相矛盾</a:t>
            </a:r>
          </a:p>
          <a:p>
            <a:pPr marL="808038" indent="-808038">
              <a:buFont typeface="Wingdings" pitchFamily="2" charset="2"/>
              <a:buNone/>
            </a:pPr>
            <a:endParaRPr lang="en-US" altLang="zh-TW" sz="2800" smtClean="0"/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smtClean="0"/>
              <a:t>（二）瞭解道德的複雜性，使我們對一般性道德主張能批判性理解，譬如：</a:t>
            </a: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/>
              <a:t>     １．同性戀是不道德的嗎？</a:t>
            </a: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/>
              <a:t>　 ２．政治立場偏綠的法官就一定不公正嗎？</a:t>
            </a: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endParaRPr lang="zh-TW" altLang="en-US" smtClean="0"/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smtClean="0"/>
              <a:t>（三）認知道德存在的意義及其理性基礎，避免將道德當成無意義的教條、口號。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24578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smtClean="0">
                <a:latin typeface="Times New Roman" pitchFamily="18" charset="0"/>
              </a:rPr>
              <a:t>（一）道德是什麼？</a:t>
            </a:r>
          </a:p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１･簡單定義：人與人間的適當對待方式。</a:t>
            </a:r>
          </a:p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　  如果用史懷哲</a:t>
            </a:r>
            <a:r>
              <a:rPr lang="en-US" altLang="zh-TW" smtClean="0">
                <a:latin typeface="Times New Roman" pitchFamily="18" charset="0"/>
              </a:rPr>
              <a:t>(Albert Schweitzer, 1875-1965</a:t>
            </a:r>
            <a:r>
              <a:rPr lang="zh-TW" altLang="en-US" smtClean="0">
                <a:latin typeface="Times New Roman" pitchFamily="18" charset="0"/>
              </a:rPr>
              <a:t>，德國神學家、音樂家、哲學家、醫生</a:t>
            </a:r>
            <a:r>
              <a:rPr lang="en-US" altLang="zh-TW" smtClean="0">
                <a:latin typeface="Times New Roman" pitchFamily="18" charset="0"/>
              </a:rPr>
              <a:t>)</a:t>
            </a:r>
            <a:r>
              <a:rPr lang="zh-TW" altLang="en-US" smtClean="0">
                <a:latin typeface="Times New Roman" pitchFamily="18" charset="0"/>
              </a:rPr>
              <a:t>的說法：「倫理這個名稱指的是：我們關心良善行為。我們覺得有義務考慮不只自己的個人幸福，而且也考慮他人及社會整體。」 </a:t>
            </a:r>
          </a:p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endParaRPr lang="zh-TW" altLang="en-US" smtClean="0">
              <a:latin typeface="Times New Roman" pitchFamily="18" charset="0"/>
            </a:endParaRPr>
          </a:p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２･只要兩個人以上就會產生道德問題，而道德和法律一樣，是對存在一個社會中的人之行為的一種規定和限制，所以它是一種規範。</a:t>
            </a:r>
          </a:p>
          <a:p>
            <a:pPr marL="722313" indent="-722313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/>
              <a:t>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2560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5350" indent="-895350">
              <a:buFont typeface="Wingdings" pitchFamily="2" charset="2"/>
              <a:buNone/>
            </a:pPr>
            <a:r>
              <a:rPr lang="zh-TW" altLang="en-US" sz="2800" b="1" smtClean="0"/>
              <a:t>（二）法律和道德有何差別？</a:t>
            </a:r>
            <a:endParaRPr lang="en-US" altLang="zh-TW" sz="2800" b="1" smtClean="0"/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１．相同點：</a:t>
            </a:r>
            <a:endParaRPr lang="en-US" altLang="zh-TW" smtClean="0"/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（１）都是規範性的</a:t>
            </a:r>
            <a:r>
              <a:rPr lang="en-US" altLang="zh-TW" smtClean="0"/>
              <a:t>(normative)</a:t>
            </a:r>
            <a:r>
              <a:rPr lang="zh-TW" altLang="en-US" smtClean="0"/>
              <a:t>。</a:t>
            </a:r>
          </a:p>
          <a:p>
            <a:pPr marL="895350" indent="-895350">
              <a:buFont typeface="Wingdings" pitchFamily="2" charset="2"/>
              <a:buNone/>
            </a:pPr>
            <a:endParaRPr lang="zh-TW" altLang="en-US" smtClean="0"/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（２）嚴重的道德行為通常都成為法律：譬如：濫殺無辜，不只不道德，也違反法律。</a:t>
            </a:r>
            <a:endParaRPr lang="en-US" altLang="zh-TW" smtClean="0"/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26626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２．不同點：</a:t>
            </a:r>
            <a:endParaRPr lang="en-US" altLang="zh-TW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（１）違規的制裁方式不同：違法的制裁來源是公權力；違反道德的制裁來源則是輿論或良心。</a:t>
            </a:r>
            <a:endParaRPr lang="en-US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（２）</a:t>
            </a:r>
            <a:r>
              <a:rPr lang="zh-TW" altLang="zh-TW" smtClean="0">
                <a:latin typeface="Times New Roman" pitchFamily="18" charset="0"/>
              </a:rPr>
              <a:t>法律不禁止的不一定合乎道德</a:t>
            </a:r>
            <a:r>
              <a:rPr lang="zh-TW" altLang="en-US" smtClean="0">
                <a:latin typeface="Times New Roman" pitchFamily="18" charset="0"/>
              </a:rPr>
              <a:t>：</a:t>
            </a:r>
            <a:r>
              <a:rPr lang="zh-TW" altLang="en-US" smtClean="0"/>
              <a:t>譬如</a:t>
            </a:r>
            <a:r>
              <a:rPr lang="zh-TW" altLang="en-US" smtClean="0">
                <a:latin typeface="Times New Roman" pitchFamily="18" charset="0"/>
              </a:rPr>
              <a:t>不讓座。</a:t>
            </a:r>
            <a:endParaRPr lang="zh-TW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（３）</a:t>
            </a:r>
            <a:r>
              <a:rPr lang="zh-TW" altLang="zh-TW" smtClean="0">
                <a:latin typeface="Times New Roman" pitchFamily="18" charset="0"/>
              </a:rPr>
              <a:t>法律所禁止的</a:t>
            </a:r>
            <a:r>
              <a:rPr lang="zh-TW" altLang="en-US" smtClean="0">
                <a:latin typeface="Times New Roman" pitchFamily="18" charset="0"/>
              </a:rPr>
              <a:t>不涉及</a:t>
            </a:r>
            <a:r>
              <a:rPr lang="zh-TW" altLang="zh-TW" smtClean="0">
                <a:latin typeface="Times New Roman" pitchFamily="18" charset="0"/>
              </a:rPr>
              <a:t>道德</a:t>
            </a:r>
            <a:r>
              <a:rPr lang="zh-TW" altLang="en-US" smtClean="0">
                <a:latin typeface="Times New Roman" pitchFamily="18" charset="0"/>
              </a:rPr>
              <a:t>：</a:t>
            </a:r>
            <a:r>
              <a:rPr lang="zh-TW" altLang="en-US" smtClean="0"/>
              <a:t>譬如</a:t>
            </a:r>
            <a:r>
              <a:rPr lang="zh-TW" altLang="en-US" smtClean="0">
                <a:latin typeface="Times New Roman" pitchFamily="18" charset="0"/>
              </a:rPr>
              <a:t>紅燈禁止右轉。</a:t>
            </a:r>
            <a:endParaRPr lang="en-US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（４）</a:t>
            </a:r>
            <a:r>
              <a:rPr lang="zh-TW" altLang="zh-TW" smtClean="0">
                <a:latin typeface="Times New Roman" pitchFamily="18" charset="0"/>
              </a:rPr>
              <a:t>合法不一定合乎道德</a:t>
            </a:r>
            <a:r>
              <a:rPr lang="zh-TW" altLang="en-US" smtClean="0">
                <a:latin typeface="Times New Roman" pitchFamily="18" charset="0"/>
              </a:rPr>
              <a:t>：</a:t>
            </a:r>
            <a:r>
              <a:rPr lang="zh-TW" altLang="en-US" smtClean="0"/>
              <a:t>譬如</a:t>
            </a:r>
            <a:r>
              <a:rPr lang="en-US" altLang="zh-TW" smtClean="0">
                <a:latin typeface="Times New Roman" pitchFamily="18" charset="0"/>
              </a:rPr>
              <a:t>2005</a:t>
            </a:r>
            <a:r>
              <a:rPr lang="zh-TW" altLang="en-US" smtClean="0">
                <a:latin typeface="Times New Roman" pitchFamily="18" charset="0"/>
              </a:rPr>
              <a:t>年林志玲每月只交</a:t>
            </a:r>
            <a:r>
              <a:rPr lang="en-US" altLang="zh-TW" smtClean="0">
                <a:latin typeface="Times New Roman" pitchFamily="18" charset="0"/>
              </a:rPr>
              <a:t>604</a:t>
            </a:r>
            <a:r>
              <a:rPr lang="zh-TW" altLang="en-US" smtClean="0">
                <a:latin typeface="Times New Roman" pitchFamily="18" charset="0"/>
              </a:rPr>
              <a:t>元健保費。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  <a:endParaRPr lang="zh-TW" altLang="zh-TW" sz="3600" b="1" cap="none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３</a:t>
            </a:r>
            <a:r>
              <a:rPr lang="zh-TW" altLang="en-US" smtClean="0">
                <a:latin typeface="Times New Roman" pitchFamily="18" charset="0"/>
              </a:rPr>
              <a:t>･</a:t>
            </a:r>
            <a:r>
              <a:rPr lang="zh-TW" altLang="en-US" smtClean="0"/>
              <a:t>法律為什麼不足？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（１）知法是常識，守法是道德。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（２）執法不力是道德問題。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（３）徹底執法需要建立一個警察國家。道德越少，法律規定越多，而自由越少、執法的成本越高。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/>
              <a:t>　（４）沒有違法，還不是一個好社會。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z="2200" smtClean="0"/>
              <a:t>            </a:t>
            </a:r>
            <a:r>
              <a:rPr lang="en-US" altLang="zh-TW" sz="2200" smtClean="0"/>
              <a:t>1964.3.13.</a:t>
            </a:r>
            <a:r>
              <a:rPr lang="zh-TW" altLang="en-US" sz="2200" smtClean="0"/>
              <a:t>一位住在紐約皇后區的夜歸女子，叫做</a:t>
            </a:r>
            <a:r>
              <a:rPr lang="en-US" altLang="zh-TW" sz="2200" smtClean="0"/>
              <a:t>Kitty Genovese</a:t>
            </a:r>
            <a:r>
              <a:rPr lang="zh-TW" altLang="en-US" sz="2200" smtClean="0"/>
              <a:t>在她家附近被刺死。根據報導她的鄰居一共有</a:t>
            </a:r>
            <a:r>
              <a:rPr lang="en-US" altLang="zh-TW" sz="2200" smtClean="0"/>
              <a:t>38</a:t>
            </a:r>
            <a:r>
              <a:rPr lang="zh-TW" altLang="en-US" sz="2200" smtClean="0"/>
              <a:t>人親眼目睹這個慘劇發生或聽到她的求救聲，卻沒有一個人採取行動。這些人都沒有違法，但這樣的社會是一個好社會嗎？</a:t>
            </a:r>
            <a:endParaRPr lang="en-US" altLang="zh-TW" sz="2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7060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dirty="0" smtClean="0"/>
              <a:t> </a:t>
            </a:r>
            <a:r>
              <a:rPr lang="zh-TW" altLang="en-US" sz="3600" b="1" cap="none" dirty="0" smtClean="0"/>
              <a:t>六、道德的意義和價值</a:t>
            </a:r>
            <a:endParaRPr lang="zh-TW" altLang="zh-TW" sz="3600" b="1" cap="none" dirty="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003232" cy="5493097"/>
          </a:xfrm>
        </p:spPr>
        <p:txBody>
          <a:bodyPr/>
          <a:lstStyle/>
          <a:p>
            <a:pPr marL="722313" indent="-722313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（四）道德限制的理由：</a:t>
            </a:r>
          </a:p>
          <a:p>
            <a:pPr marL="722313" indent="-722313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１･假想人類在形成法律、道德規範之前，是一個“只要我喜歡沒什麼不可以的狀態”，哲學家稱之為自然狀態</a:t>
            </a:r>
            <a:r>
              <a:rPr lang="en-US" altLang="zh-TW" dirty="0" smtClean="0">
                <a:latin typeface="Times New Roman" pitchFamily="18" charset="0"/>
              </a:rPr>
              <a:t>(state of nature)</a:t>
            </a:r>
            <a:r>
              <a:rPr lang="zh-TW" altLang="en-US" dirty="0" smtClean="0">
                <a:latin typeface="Times New Roman" pitchFamily="18" charset="0"/>
              </a:rPr>
              <a:t>，在這個狀態中人可以為所欲為。</a:t>
            </a:r>
            <a:endParaRPr lang="en-US" altLang="zh-TW" dirty="0" smtClean="0">
              <a:latin typeface="Times New Roman" pitchFamily="18" charset="0"/>
            </a:endParaRPr>
          </a:p>
          <a:p>
            <a:pPr marL="722313" indent="-722313">
              <a:buFont typeface="Wingdings" pitchFamily="2" charset="2"/>
              <a:buNone/>
            </a:pPr>
            <a:endParaRPr lang="zh-TW" altLang="en-US" dirty="0" smtClean="0">
              <a:latin typeface="Times New Roman" pitchFamily="18" charset="0"/>
            </a:endParaRPr>
          </a:p>
          <a:p>
            <a:pPr marL="722313" indent="-722313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２･人活在自然狀態好嗎？自然狀態是一種戰爭狀態，沒有人能在這種狀態下獲利，人的天生不平等在這種狀態下並沒有太大意義。</a:t>
            </a:r>
            <a:endParaRPr lang="en-US" altLang="zh-TW" dirty="0" smtClean="0">
              <a:latin typeface="Times New Roman" pitchFamily="18" charset="0"/>
            </a:endParaRPr>
          </a:p>
          <a:p>
            <a:pPr marL="722313" indent="-722313">
              <a:buFont typeface="Wingdings" pitchFamily="2" charset="2"/>
              <a:buNone/>
            </a:pPr>
            <a:endParaRPr lang="zh-TW" altLang="en-US" dirty="0" smtClean="0">
              <a:latin typeface="Times New Roman" pitchFamily="18" charset="0"/>
            </a:endParaRPr>
          </a:p>
          <a:p>
            <a:pPr marL="722313" indent="-722313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３･脫離自然狀態的方法，就是訂立規範，放棄自然的自由</a:t>
            </a:r>
            <a:r>
              <a:rPr lang="en-US" altLang="zh-TW" dirty="0" smtClean="0">
                <a:latin typeface="Times New Roman" pitchFamily="18" charset="0"/>
              </a:rPr>
              <a:t>(natural liberty)</a:t>
            </a:r>
            <a:r>
              <a:rPr lang="zh-TW" altLang="en-US" dirty="0" smtClean="0">
                <a:latin typeface="Times New Roman" pitchFamily="18" charset="0"/>
              </a:rPr>
              <a:t>，得到市民的自由</a:t>
            </a:r>
            <a:r>
              <a:rPr lang="en-US" altLang="zh-TW" dirty="0" smtClean="0">
                <a:latin typeface="Times New Roman" pitchFamily="18" charset="0"/>
              </a:rPr>
              <a:t>(civil liberty)</a:t>
            </a:r>
            <a:r>
              <a:rPr lang="zh-TW" altLang="en-US" dirty="0" smtClean="0">
                <a:latin typeface="Times New Roman" pitchFamily="18" charset="0"/>
              </a:rPr>
              <a:t>，所以文明人</a:t>
            </a:r>
            <a:r>
              <a:rPr lang="en-US" altLang="zh-TW" dirty="0" smtClean="0">
                <a:latin typeface="Times New Roman" pitchFamily="18" charset="0"/>
              </a:rPr>
              <a:t>(civilized man)</a:t>
            </a:r>
            <a:r>
              <a:rPr lang="zh-TW" altLang="en-US" dirty="0" smtClean="0">
                <a:latin typeface="Times New Roman" pitchFamily="18" charset="0"/>
              </a:rPr>
              <a:t>的自由是有限制的。有了規範產生道德，人類也進入社會狀態。</a:t>
            </a:r>
            <a:endParaRPr lang="en-US" altLang="zh-TW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  <a:endParaRPr lang="zh-TW" altLang="zh-TW" sz="3600" b="1" cap="none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5350" indent="-895350">
              <a:buFont typeface="Wingdings" pitchFamily="2" charset="2"/>
              <a:buNone/>
            </a:pPr>
            <a:r>
              <a:rPr lang="zh-TW" altLang="en-US" sz="2800" b="1" smtClean="0">
                <a:latin typeface="Times New Roman" pitchFamily="18" charset="0"/>
              </a:rPr>
              <a:t>（五）接受道德規範真的比較有利嗎？</a:t>
            </a: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１･有道德的人比較有利，似乎違反我們一般的直覺。一般認為有道德的人比較吃虧，而似乎當一個搭便車者</a:t>
            </a:r>
            <a:r>
              <a:rPr lang="en-US" altLang="zh-TW" smtClean="0">
                <a:latin typeface="Times New Roman" pitchFamily="18" charset="0"/>
              </a:rPr>
              <a:t>(free rider)</a:t>
            </a:r>
            <a:r>
              <a:rPr lang="zh-TW" altLang="en-US" smtClean="0">
                <a:latin typeface="Times New Roman" pitchFamily="18" charset="0"/>
              </a:rPr>
              <a:t>是最有利。</a:t>
            </a:r>
          </a:p>
          <a:p>
            <a:pPr marL="895350" indent="-895350">
              <a:buFont typeface="Wingdings" pitchFamily="2" charset="2"/>
              <a:buNone/>
            </a:pPr>
            <a:endParaRPr lang="zh-TW" altLang="en-US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２･有什麼理由不當搭便車者？搭便車的行為會鼓勵更多人搭便車，結果會使社會趨近自然狀態。</a:t>
            </a:r>
          </a:p>
          <a:p>
            <a:pPr marL="895350" indent="-895350">
              <a:buFont typeface="Wingdings" pitchFamily="2" charset="2"/>
              <a:buNone/>
            </a:pPr>
            <a:endParaRPr lang="zh-TW" altLang="en-US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３･道德存在的消極意義：道德就像買保險，道德意識越強，社會越安全、人們越安心。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3072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95350" indent="-895350">
              <a:buFont typeface="Wingdings" pitchFamily="2" charset="2"/>
              <a:buNone/>
            </a:pPr>
            <a:r>
              <a:rPr lang="zh-TW" altLang="en-US" sz="2800" b="1" smtClean="0">
                <a:latin typeface="Times New Roman" pitchFamily="18" charset="0"/>
              </a:rPr>
              <a:t>（六）道德的積極意義：</a:t>
            </a:r>
            <a:endParaRPr lang="en-US" altLang="zh-TW" sz="2800" b="1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１．道德是人與人合作所需要的遊戲規則。</a:t>
            </a:r>
          </a:p>
          <a:p>
            <a:pPr marL="895350" indent="-895350">
              <a:buFont typeface="Wingdings" pitchFamily="2" charset="2"/>
              <a:buNone/>
            </a:pPr>
            <a:endParaRPr lang="en-US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２．合作是合則兩利：沒有別人的貢獻或幫助，個人很難享有一個美好生活。</a:t>
            </a:r>
          </a:p>
          <a:p>
            <a:pPr marL="895350" indent="-895350">
              <a:buFont typeface="Wingdings" pitchFamily="2" charset="2"/>
              <a:buNone/>
            </a:pPr>
            <a:endParaRPr lang="en-US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３．道德行為可以創造比較有價值的生活。</a:t>
            </a:r>
          </a:p>
          <a:p>
            <a:pPr marL="895350" indent="-895350">
              <a:buFont typeface="Wingdings" pitchFamily="2" charset="2"/>
              <a:buNone/>
            </a:pPr>
            <a:endParaRPr lang="en-US" altLang="zh-TW" sz="2000" smtClean="0">
              <a:latin typeface="Times New Roman" pitchFamily="18" charset="0"/>
            </a:endParaRPr>
          </a:p>
          <a:p>
            <a:pPr marL="895350" indent="-895350"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 ４．德國哲學家康德</a:t>
            </a:r>
            <a:r>
              <a:rPr lang="en-US" altLang="zh-TW" smtClean="0">
                <a:latin typeface="Times New Roman" pitchFamily="18" charset="0"/>
              </a:rPr>
              <a:t>(Immanuel Kant, 1724-1804)</a:t>
            </a:r>
            <a:r>
              <a:rPr lang="zh-TW" altLang="en-US" smtClean="0">
                <a:latin typeface="Times New Roman" pitchFamily="18" charset="0"/>
              </a:rPr>
              <a:t>認為，從事道德行為是人之所以為人的關鍵，也是人之所以有尊嚴的理由。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一、課程行政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（一）教師資訊：</a:t>
            </a:r>
          </a:p>
          <a:p>
            <a:r>
              <a:rPr lang="zh-TW" altLang="en-US" b="1" dirty="0" smtClean="0">
                <a:latin typeface="Times New Roman" pitchFamily="18" charset="0"/>
              </a:rPr>
              <a:t>研究室時間：</a:t>
            </a:r>
            <a:r>
              <a:rPr lang="zh-TW" altLang="en-US" dirty="0" smtClean="0">
                <a:latin typeface="Times New Roman" pitchFamily="18" charset="0"/>
              </a:rPr>
              <a:t>週二</a:t>
            </a:r>
            <a:r>
              <a:rPr lang="en-US" altLang="zh-TW" dirty="0" smtClean="0">
                <a:latin typeface="Times New Roman" pitchFamily="18" charset="0"/>
              </a:rPr>
              <a:t>14:20-15:10</a:t>
            </a:r>
            <a:r>
              <a:rPr lang="zh-TW" altLang="en-US" dirty="0" smtClean="0">
                <a:latin typeface="Times New Roman" pitchFamily="18" charset="0"/>
              </a:rPr>
              <a:t>、週四</a:t>
            </a:r>
            <a:r>
              <a:rPr lang="en-US" altLang="zh-TW" dirty="0" smtClean="0">
                <a:latin typeface="Times New Roman" pitchFamily="18" charset="0"/>
              </a:rPr>
              <a:t>9:10-10:00</a:t>
            </a:r>
            <a:endParaRPr lang="en-US" altLang="zh-TW" b="1" dirty="0" smtClean="0">
              <a:latin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</a:rPr>
              <a:t>研究室：</a:t>
            </a:r>
            <a:r>
              <a:rPr lang="zh-TW" altLang="en-US" dirty="0" smtClean="0">
                <a:latin typeface="Times New Roman" pitchFamily="18" charset="0"/>
              </a:rPr>
              <a:t>水源校區哲學系館四樓</a:t>
            </a:r>
          </a:p>
          <a:p>
            <a:r>
              <a:rPr lang="en-US" altLang="zh-TW" b="1" dirty="0" smtClean="0">
                <a:latin typeface="Times New Roman" pitchFamily="18" charset="0"/>
              </a:rPr>
              <a:t>E-mail</a:t>
            </a:r>
            <a:r>
              <a:rPr lang="zh-TW" altLang="en-US" b="1" dirty="0" smtClean="0">
                <a:latin typeface="Times New Roman" pitchFamily="18" charset="0"/>
              </a:rPr>
              <a:t>：</a:t>
            </a:r>
            <a:r>
              <a:rPr lang="en-US" altLang="zh-TW" dirty="0" err="1" smtClean="0">
                <a:latin typeface="Times New Roman" pitchFamily="18" charset="0"/>
              </a:rPr>
              <a:t>hwlin@ntu.edu.tw</a:t>
            </a:r>
            <a:r>
              <a:rPr lang="en-US" altLang="zh-TW" dirty="0" smtClean="0">
                <a:latin typeface="Times New Roman" pitchFamily="18" charset="0"/>
              </a:rPr>
              <a:t> </a:t>
            </a:r>
          </a:p>
          <a:p>
            <a:r>
              <a:rPr lang="zh-TW" altLang="en-US" b="1" dirty="0" smtClean="0"/>
              <a:t>課程網頁：</a:t>
            </a:r>
            <a:r>
              <a:rPr lang="en-US" altLang="zh-TW" dirty="0" smtClean="0">
                <a:latin typeface="Times New Roman" pitchFamily="18" charset="0"/>
              </a:rPr>
              <a:t>https://</a:t>
            </a:r>
            <a:r>
              <a:rPr lang="en-US" altLang="zh-TW" dirty="0" err="1" smtClean="0">
                <a:latin typeface="Times New Roman" pitchFamily="18" charset="0"/>
              </a:rPr>
              <a:t>ceiba.ntu.edu.tw</a:t>
            </a:r>
            <a:r>
              <a:rPr lang="en-US" altLang="zh-TW" dirty="0" smtClean="0">
                <a:latin typeface="Times New Roman" pitchFamily="18" charset="0"/>
              </a:rPr>
              <a:t>/</a:t>
            </a:r>
            <a:r>
              <a:rPr lang="en-US" altLang="zh-TW" dirty="0" smtClean="0">
                <a:latin typeface="Times New Roman" pitchFamily="18" charset="0"/>
              </a:rPr>
              <a:t>1001</a:t>
            </a:r>
            <a:r>
              <a:rPr lang="en-US" altLang="zh-TW" dirty="0" smtClean="0">
                <a:latin typeface="Times New Roman" pitchFamily="18" charset="0"/>
              </a:rPr>
              <a:t>moralreasoning</a:t>
            </a:r>
            <a:r>
              <a:rPr lang="en-US" altLang="zh-TW" sz="2200" dirty="0" smtClean="0"/>
              <a:t> </a:t>
            </a:r>
            <a:endParaRPr lang="en-US" altLang="zh-TW" sz="22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altLang="zh-TW" sz="22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（二）成績評量：</a:t>
            </a:r>
            <a:endParaRPr lang="en-US" altLang="zh-TW" b="1" dirty="0" smtClean="0">
              <a:latin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</a:rPr>
              <a:t>期中考</a:t>
            </a:r>
            <a:r>
              <a:rPr lang="en-US" altLang="zh-TW" dirty="0" smtClean="0">
                <a:latin typeface="Times New Roman" pitchFamily="18" charset="0"/>
              </a:rPr>
              <a:t>40%</a:t>
            </a:r>
            <a:r>
              <a:rPr lang="zh-TW" altLang="en-US" dirty="0" smtClean="0">
                <a:latin typeface="Times New Roman" pitchFamily="18" charset="0"/>
              </a:rPr>
              <a:t>、期末考</a:t>
            </a:r>
            <a:r>
              <a:rPr lang="en-US" altLang="zh-TW" dirty="0" smtClean="0">
                <a:latin typeface="Times New Roman" pitchFamily="18" charset="0"/>
              </a:rPr>
              <a:t>40%</a:t>
            </a:r>
            <a:r>
              <a:rPr lang="zh-TW" altLang="en-US" dirty="0" smtClean="0">
                <a:latin typeface="Times New Roman" pitchFamily="18" charset="0"/>
              </a:rPr>
              <a:t>、作業</a:t>
            </a:r>
            <a:r>
              <a:rPr lang="en-US" altLang="zh-TW" dirty="0" smtClean="0">
                <a:latin typeface="Times New Roman" pitchFamily="18" charset="0"/>
              </a:rPr>
              <a:t>10%</a:t>
            </a:r>
            <a:r>
              <a:rPr lang="zh-TW" altLang="en-US" dirty="0" smtClean="0">
                <a:latin typeface="Times New Roman" pitchFamily="18" charset="0"/>
              </a:rPr>
              <a:t>、小組辯論</a:t>
            </a:r>
            <a:r>
              <a:rPr lang="en-US" altLang="zh-TW" dirty="0" smtClean="0">
                <a:latin typeface="Times New Roman" pitchFamily="18" charset="0"/>
              </a:rPr>
              <a:t>10%</a:t>
            </a:r>
            <a:r>
              <a:rPr lang="zh-TW" altLang="en-US" dirty="0" smtClean="0">
                <a:latin typeface="Times New Roman" pitchFamily="18" charset="0"/>
              </a:rPr>
              <a:t>。</a:t>
            </a:r>
          </a:p>
          <a:p>
            <a:r>
              <a:rPr lang="zh-TW" altLang="en-US" dirty="0" smtClean="0">
                <a:latin typeface="Times New Roman" pitchFamily="18" charset="0"/>
              </a:rPr>
              <a:t>本學期會指定兩次個人作業。作業須以電腦繕打，長度以一頁為原則，於指定期限內</a:t>
            </a:r>
            <a:r>
              <a:rPr lang="zh-TW" altLang="en-GB" dirty="0" smtClean="0">
                <a:latin typeface="Times New Roman" pitchFamily="18" charset="0"/>
              </a:rPr>
              <a:t>上傳至</a:t>
            </a:r>
            <a:r>
              <a:rPr lang="en-GB" altLang="zh-TW" dirty="0" smtClean="0">
                <a:latin typeface="Times New Roman" pitchFamily="18" charset="0"/>
              </a:rPr>
              <a:t>CEIBA</a:t>
            </a:r>
            <a:r>
              <a:rPr lang="zh-TW" altLang="en-GB" dirty="0" smtClean="0">
                <a:latin typeface="Times New Roman" pitchFamily="18" charset="0"/>
              </a:rPr>
              <a:t>課程網頁。</a:t>
            </a:r>
            <a:r>
              <a:rPr lang="zh-TW" altLang="en-GB" u="sng" dirty="0" smtClean="0">
                <a:latin typeface="Times New Roman" pitchFamily="18" charset="0"/>
              </a:rPr>
              <a:t>逾期繳交者不予計分，請務必準時繳交</a:t>
            </a:r>
            <a:r>
              <a:rPr lang="zh-TW" altLang="en-GB" dirty="0" smtClean="0">
                <a:latin typeface="Times New Roman" pitchFamily="18" charset="0"/>
              </a:rPr>
              <a:t>。</a:t>
            </a:r>
            <a:r>
              <a:rPr lang="zh-TW" altLang="en-GB" sz="1800" dirty="0" smtClean="0"/>
              <a:t> </a:t>
            </a:r>
            <a:endParaRPr lang="en-US" altLang="zh-TW" sz="1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31746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＊</a:t>
            </a:r>
            <a:r>
              <a:rPr lang="zh-TW" altLang="zh-TW" smtClean="0">
                <a:latin typeface="Times New Roman" pitchFamily="18" charset="0"/>
              </a:rPr>
              <a:t>剛退休的洗衣婦</a:t>
            </a:r>
            <a:r>
              <a:rPr lang="en-US" altLang="zh-TW" smtClean="0">
                <a:latin typeface="Times New Roman" pitchFamily="18" charset="0"/>
              </a:rPr>
              <a:t>Osceola McCarty</a:t>
            </a:r>
            <a:r>
              <a:rPr lang="zh-TW" altLang="zh-TW" smtClean="0">
                <a:latin typeface="Times New Roman" pitchFamily="18" charset="0"/>
              </a:rPr>
              <a:t>，</a:t>
            </a:r>
            <a:r>
              <a:rPr lang="en-US" altLang="zh-TW" smtClean="0">
                <a:latin typeface="Times New Roman" pitchFamily="18" charset="0"/>
              </a:rPr>
              <a:t>1995</a:t>
            </a:r>
            <a:r>
              <a:rPr lang="zh-TW" altLang="zh-TW" smtClean="0">
                <a:latin typeface="Times New Roman" pitchFamily="18" charset="0"/>
              </a:rPr>
              <a:t>年她</a:t>
            </a:r>
            <a:r>
              <a:rPr lang="en-US" altLang="zh-TW" smtClean="0">
                <a:latin typeface="Times New Roman" pitchFamily="18" charset="0"/>
              </a:rPr>
              <a:t>67</a:t>
            </a:r>
            <a:r>
              <a:rPr lang="zh-TW" altLang="zh-TW" smtClean="0">
                <a:latin typeface="Times New Roman" pitchFamily="18" charset="0"/>
              </a:rPr>
              <a:t>歲時</a:t>
            </a:r>
            <a:r>
              <a:rPr lang="zh-TW" altLang="en-US" smtClean="0">
                <a:latin typeface="Times New Roman" pitchFamily="18" charset="0"/>
              </a:rPr>
              <a:t>一夕成名</a:t>
            </a:r>
            <a:r>
              <a:rPr lang="zh-TW" altLang="zh-TW" smtClean="0">
                <a:latin typeface="Times New Roman" pitchFamily="18" charset="0"/>
              </a:rPr>
              <a:t>，因為南密西西比大學有人</a:t>
            </a:r>
            <a:r>
              <a:rPr lang="zh-TW" altLang="en-US" smtClean="0">
                <a:latin typeface="Times New Roman" pitchFamily="18" charset="0"/>
              </a:rPr>
              <a:t>透露</a:t>
            </a:r>
            <a:r>
              <a:rPr lang="zh-TW" altLang="zh-TW" smtClean="0">
                <a:latin typeface="Times New Roman" pitchFamily="18" charset="0"/>
              </a:rPr>
              <a:t>她的秘密：這位老婦人將自己的終生積蓄約</a:t>
            </a:r>
            <a:r>
              <a:rPr lang="en-US" altLang="zh-TW" smtClean="0">
                <a:latin typeface="Times New Roman" pitchFamily="18" charset="0"/>
              </a:rPr>
              <a:t>15</a:t>
            </a:r>
            <a:r>
              <a:rPr lang="zh-TW" altLang="zh-TW" smtClean="0">
                <a:latin typeface="Times New Roman" pitchFamily="18" charset="0"/>
              </a:rPr>
              <a:t>萬美元，</a:t>
            </a:r>
            <a:r>
              <a:rPr lang="zh-TW" altLang="en-US" smtClean="0">
                <a:latin typeface="Times New Roman" pitchFamily="18" charset="0"/>
              </a:rPr>
              <a:t>捐</a:t>
            </a:r>
            <a:r>
              <a:rPr lang="zh-TW" altLang="zh-TW" smtClean="0">
                <a:latin typeface="Times New Roman" pitchFamily="18" charset="0"/>
              </a:rPr>
              <a:t>給這所大學當獎學金。這是她靠</a:t>
            </a:r>
            <a:r>
              <a:rPr lang="zh-TW" altLang="en-US" smtClean="0">
                <a:latin typeface="Times New Roman" pitchFamily="18" charset="0"/>
              </a:rPr>
              <a:t>洗</a:t>
            </a:r>
            <a:r>
              <a:rPr lang="zh-TW" altLang="zh-TW" smtClean="0">
                <a:latin typeface="Times New Roman" pitchFamily="18" charset="0"/>
              </a:rPr>
              <a:t>燙衣服一輩子，</a:t>
            </a:r>
            <a:r>
              <a:rPr lang="zh-TW" altLang="en-US" smtClean="0">
                <a:latin typeface="Times New Roman" pitchFamily="18" charset="0"/>
              </a:rPr>
              <a:t>由</a:t>
            </a:r>
            <a:r>
              <a:rPr lang="zh-TW" altLang="zh-TW" smtClean="0">
                <a:latin typeface="Times New Roman" pitchFamily="18" charset="0"/>
              </a:rPr>
              <a:t>一分一毫</a:t>
            </a:r>
            <a:r>
              <a:rPr lang="zh-TW" altLang="en-US" smtClean="0">
                <a:latin typeface="Times New Roman" pitchFamily="18" charset="0"/>
              </a:rPr>
              <a:t>累積而成的。</a:t>
            </a:r>
          </a:p>
          <a:p>
            <a:pPr>
              <a:buFont typeface="Wingdings" pitchFamily="2" charset="2"/>
              <a:buNone/>
            </a:pPr>
            <a:endParaRPr lang="zh-TW" altLang="en-US" sz="200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    她</a:t>
            </a:r>
            <a:r>
              <a:rPr lang="zh-TW" altLang="zh-TW" smtClean="0">
                <a:latin typeface="Times New Roman" pitchFamily="18" charset="0"/>
              </a:rPr>
              <a:t>的作為鼓舞許多人，也去從事慷慨的行為，但也有人感到困惑，質疑她為何不把錢花在自己身上，但是她的回答非常簡單：「我是花在我自己身上。」</a:t>
            </a:r>
            <a:endParaRPr lang="zh-TW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z="3600" b="1" cap="none" smtClean="0"/>
              <a:t> </a:t>
            </a:r>
            <a:r>
              <a:rPr lang="zh-TW" altLang="en-US" sz="3600" b="1" cap="none" smtClean="0"/>
              <a:t>六、道德的意義和價值</a:t>
            </a:r>
          </a:p>
        </p:txBody>
      </p:sp>
      <p:sp>
        <p:nvSpPr>
          <p:cNvPr id="32770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＊</a:t>
            </a:r>
            <a:r>
              <a:rPr lang="zh-TW" altLang="zh-TW" smtClean="0">
                <a:latin typeface="Times New Roman" pitchFamily="18" charset="0"/>
              </a:rPr>
              <a:t>賴維</a:t>
            </a:r>
            <a:r>
              <a:rPr lang="en-US" altLang="zh-TW" smtClean="0">
                <a:latin typeface="Times New Roman" pitchFamily="18" charset="0"/>
              </a:rPr>
              <a:t>(Primo Levi)</a:t>
            </a:r>
            <a:r>
              <a:rPr lang="zh-TW" altLang="zh-TW" smtClean="0">
                <a:latin typeface="Times New Roman" pitchFamily="18" charset="0"/>
              </a:rPr>
              <a:t>是一位義大利籍的化學家，</a:t>
            </a:r>
            <a:r>
              <a:rPr lang="zh-TW" altLang="en-US" smtClean="0">
                <a:latin typeface="Times New Roman" pitchFamily="18" charset="0"/>
              </a:rPr>
              <a:t>二次大戰期間</a:t>
            </a:r>
            <a:r>
              <a:rPr lang="zh-TW" altLang="zh-TW" smtClean="0">
                <a:latin typeface="Times New Roman" pitchFamily="18" charset="0"/>
              </a:rPr>
              <a:t>因為猶太裔的身分被送進奧斯維茲集中營。他從死裡逃生後，他寫了一本傳記《假如這是一個人》</a:t>
            </a:r>
            <a:r>
              <a:rPr lang="en-US" altLang="zh-TW" smtClean="0">
                <a:latin typeface="Times New Roman" pitchFamily="18" charset="0"/>
              </a:rPr>
              <a:t>(</a:t>
            </a:r>
            <a:r>
              <a:rPr lang="en-US" altLang="zh-TW" i="1" smtClean="0">
                <a:latin typeface="Times New Roman" pitchFamily="18" charset="0"/>
              </a:rPr>
              <a:t>If This is a Man</a:t>
            </a:r>
            <a:r>
              <a:rPr lang="en-US" altLang="zh-TW" smtClean="0">
                <a:latin typeface="Times New Roman" pitchFamily="18" charset="0"/>
              </a:rPr>
              <a:t>)</a:t>
            </a:r>
            <a:r>
              <a:rPr lang="zh-TW" altLang="zh-TW" smtClean="0">
                <a:latin typeface="Times New Roman" pitchFamily="18" charset="0"/>
              </a:rPr>
              <a:t>，</a:t>
            </a:r>
            <a:r>
              <a:rPr lang="zh-TW" altLang="en-US" smtClean="0">
                <a:latin typeface="Times New Roman" pitchFamily="18" charset="0"/>
              </a:rPr>
              <a:t>記</a:t>
            </a:r>
            <a:r>
              <a:rPr lang="zh-TW" altLang="zh-TW" smtClean="0">
                <a:latin typeface="Times New Roman" pitchFamily="18" charset="0"/>
              </a:rPr>
              <a:t>述集中營裡求生不得的勞役生活。他的救命恩人是羅倫左</a:t>
            </a:r>
            <a:r>
              <a:rPr lang="en-US" altLang="zh-TW" smtClean="0">
                <a:latin typeface="Times New Roman" pitchFamily="18" charset="0"/>
              </a:rPr>
              <a:t>(Lorenzo)</a:t>
            </a:r>
            <a:r>
              <a:rPr lang="zh-TW" altLang="zh-TW" smtClean="0">
                <a:latin typeface="Times New Roman" pitchFamily="18" charset="0"/>
              </a:rPr>
              <a:t>，一位非猶太裔的義大利人，</a:t>
            </a:r>
            <a:r>
              <a:rPr lang="zh-TW" altLang="en-US" smtClean="0">
                <a:latin typeface="Times New Roman" pitchFamily="18" charset="0"/>
              </a:rPr>
              <a:t>他是以平民身分在集</a:t>
            </a:r>
            <a:r>
              <a:rPr lang="zh-TW" altLang="zh-TW" smtClean="0">
                <a:latin typeface="Times New Roman" pitchFamily="18" charset="0"/>
              </a:rPr>
              <a:t>中營</a:t>
            </a:r>
            <a:r>
              <a:rPr lang="zh-TW" altLang="en-US" smtClean="0">
                <a:latin typeface="Times New Roman" pitchFamily="18" charset="0"/>
              </a:rPr>
              <a:t>工作</a:t>
            </a:r>
            <a:r>
              <a:rPr lang="zh-TW" altLang="zh-TW" smtClean="0">
                <a:latin typeface="Times New Roman" pitchFamily="18" charset="0"/>
              </a:rPr>
              <a:t>。實質上這是一件微不足道的小事：</a:t>
            </a:r>
            <a:r>
              <a:rPr lang="zh-TW" altLang="en-US" smtClean="0">
                <a:latin typeface="Times New Roman" pitchFamily="18" charset="0"/>
              </a:rPr>
              <a:t>羅倫左</a:t>
            </a:r>
            <a:r>
              <a:rPr lang="zh-TW" altLang="zh-TW" smtClean="0">
                <a:latin typeface="Times New Roman" pitchFamily="18" charset="0"/>
              </a:rPr>
              <a:t>一連六個月，每天送</a:t>
            </a:r>
            <a:r>
              <a:rPr lang="zh-TW" altLang="en-US" smtClean="0">
                <a:latin typeface="Times New Roman" pitchFamily="18" charset="0"/>
              </a:rPr>
              <a:t>他</a:t>
            </a:r>
            <a:r>
              <a:rPr lang="zh-TW" altLang="zh-TW" smtClean="0">
                <a:latin typeface="Times New Roman" pitchFamily="18" charset="0"/>
              </a:rPr>
              <a:t>一片麵包和他吃剩的配糧</a:t>
            </a:r>
            <a:r>
              <a:rPr lang="zh-TW" altLang="en-US" smtClean="0">
                <a:latin typeface="Times New Roman" pitchFamily="18" charset="0"/>
              </a:rPr>
              <a:t>，</a:t>
            </a:r>
            <a:r>
              <a:rPr lang="zh-TW" altLang="zh-TW" smtClean="0">
                <a:latin typeface="Times New Roman" pitchFamily="18" charset="0"/>
              </a:rPr>
              <a:t>從不要求回報。</a:t>
            </a:r>
            <a:endParaRPr lang="zh-TW" altLang="en-US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zh-TW" altLang="zh-TW" sz="200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賴維表示：</a:t>
            </a:r>
            <a:r>
              <a:rPr lang="zh-TW" altLang="zh-TW" smtClean="0">
                <a:latin typeface="Times New Roman" pitchFamily="18" charset="0"/>
              </a:rPr>
              <a:t>因為有羅倫左</a:t>
            </a:r>
            <a:r>
              <a:rPr lang="zh-TW" altLang="en-US" smtClean="0">
                <a:latin typeface="Times New Roman" pitchFamily="18" charset="0"/>
              </a:rPr>
              <a:t>他</a:t>
            </a:r>
            <a:r>
              <a:rPr lang="zh-TW" altLang="zh-TW" smtClean="0">
                <a:latin typeface="Times New Roman" pitchFamily="18" charset="0"/>
              </a:rPr>
              <a:t>才能活到今天</a:t>
            </a:r>
            <a:r>
              <a:rPr lang="zh-TW" altLang="en-US" smtClean="0">
                <a:latin typeface="Times New Roman" pitchFamily="18" charset="0"/>
              </a:rPr>
              <a:t>，羅倫左讓他知道這個世界還有人，</a:t>
            </a:r>
            <a:r>
              <a:rPr lang="zh-TW" altLang="zh-TW" smtClean="0">
                <a:latin typeface="Times New Roman" pitchFamily="18" charset="0"/>
              </a:rPr>
              <a:t>因為有羅倫左這樣的人存在，讓</a:t>
            </a:r>
            <a:r>
              <a:rPr lang="zh-TW" altLang="en-US" smtClean="0">
                <a:latin typeface="Times New Roman" pitchFamily="18" charset="0"/>
              </a:rPr>
              <a:t>他</a:t>
            </a:r>
            <a:r>
              <a:rPr lang="zh-TW" altLang="zh-TW" smtClean="0">
                <a:latin typeface="Times New Roman" pitchFamily="18" charset="0"/>
              </a:rPr>
              <a:t>記得自己還是一個人。</a:t>
            </a:r>
            <a:endParaRPr lang="zh-TW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一、課程行政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（三）課程說明：</a:t>
            </a:r>
          </a:p>
          <a:p>
            <a:pPr>
              <a:lnSpc>
                <a:spcPct val="90000"/>
              </a:lnSpc>
            </a:pPr>
            <a:r>
              <a:rPr lang="zh-TW" altLang="en-US" b="1" dirty="0" smtClean="0">
                <a:latin typeface="Times New Roman" pitchFamily="18" charset="0"/>
              </a:rPr>
              <a:t>教學助理：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</a:rPr>
              <a:t>邱振訓－哲學研究所博士生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</a:rPr>
              <a:t>陳煥民</a:t>
            </a:r>
            <a:r>
              <a:rPr lang="zh-TW" altLang="zh-TW" dirty="0" smtClean="0">
                <a:latin typeface="Times New Roman" pitchFamily="18" charset="0"/>
              </a:rPr>
              <a:t>－</a:t>
            </a:r>
            <a:r>
              <a:rPr lang="zh-TW" altLang="en-US" dirty="0" smtClean="0">
                <a:latin typeface="Times New Roman" pitchFamily="18" charset="0"/>
              </a:rPr>
              <a:t>哲學研究所博士生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TW" altLang="en-US" b="1" dirty="0" smtClean="0">
                <a:latin typeface="Times New Roman" pitchFamily="18" charset="0"/>
              </a:rPr>
              <a:t>小組辯論之注意事項</a:t>
            </a:r>
            <a:r>
              <a:rPr lang="zh-TW" altLang="en-US" dirty="0" smtClean="0">
                <a:latin typeface="Times New Roman" pitchFamily="18" charset="0"/>
              </a:rPr>
              <a:t>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</a:rPr>
              <a:t>於加退選結束後進行分組，共分</a:t>
            </a:r>
            <a:r>
              <a:rPr lang="en-US" altLang="zh-TW" dirty="0" smtClean="0">
                <a:latin typeface="Times New Roman" pitchFamily="18" charset="0"/>
              </a:rPr>
              <a:t>12</a:t>
            </a:r>
            <a:r>
              <a:rPr lang="zh-TW" altLang="en-US" dirty="0" smtClean="0">
                <a:latin typeface="Times New Roman" pitchFamily="18" charset="0"/>
              </a:rPr>
              <a:t>組</a:t>
            </a:r>
            <a:r>
              <a:rPr lang="en-US" altLang="zh-TW" dirty="0" smtClean="0">
                <a:latin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</a:rPr>
              <a:t>。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>
                <a:latin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</a:rPr>
              <a:t>辯論主題：</a:t>
            </a:r>
            <a:r>
              <a:rPr lang="zh-TW" altLang="zh-TW" dirty="0" smtClean="0"/>
              <a:t>積極自願安樂死的合法化</a:t>
            </a:r>
            <a:r>
              <a:rPr lang="zh-TW" altLang="en-US" dirty="0" smtClean="0"/>
              <a:t>、死刑存廢、</a:t>
            </a:r>
            <a:r>
              <a:rPr lang="zh-TW" altLang="zh-TW" dirty="0" smtClean="0"/>
              <a:t>色情與檢查制度：政府是否可以限制或禁止自願的成年人接觸色情物？</a:t>
            </a:r>
            <a:r>
              <a:rPr lang="en-US" altLang="zh-TW" dirty="0" smtClean="0"/>
              <a:t> </a:t>
            </a:r>
            <a:endParaRPr lang="zh-TW" alt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>
                <a:latin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</a:rPr>
              <a:t>除課堂辯論外，各組須於辯論結束後兩週以內將完整的書面報告</a:t>
            </a:r>
            <a:r>
              <a:rPr lang="zh-TW" altLang="en-GB" dirty="0" smtClean="0">
                <a:latin typeface="Times New Roman" pitchFamily="18" charset="0"/>
              </a:rPr>
              <a:t>上傳至</a:t>
            </a:r>
            <a:r>
              <a:rPr lang="en-GB" altLang="zh-TW" dirty="0" smtClean="0">
                <a:latin typeface="Times New Roman" pitchFamily="18" charset="0"/>
              </a:rPr>
              <a:t>CEIBA</a:t>
            </a:r>
            <a:r>
              <a:rPr lang="zh-TW" altLang="en-GB" dirty="0" smtClean="0">
                <a:latin typeface="Times New Roman" pitchFamily="18" charset="0"/>
              </a:rPr>
              <a:t>課程網頁，</a:t>
            </a:r>
            <a:r>
              <a:rPr lang="zh-TW" altLang="en-US" dirty="0" smtClean="0">
                <a:latin typeface="Times New Roman" pitchFamily="18" charset="0"/>
              </a:rPr>
              <a:t>撰寫長度以三頁為原則。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二、哲學是什麼？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63538" indent="-363538">
              <a:buFont typeface="Wingdings" pitchFamily="2" charset="2"/>
              <a:buNone/>
            </a:pPr>
            <a:r>
              <a:rPr lang="zh-TW" altLang="en-US" sz="2800" b="1" smtClean="0"/>
              <a:t>（一）一般人對哲學的誤解：</a:t>
            </a:r>
          </a:p>
          <a:p>
            <a:pPr marL="363538" indent="-363538">
              <a:buFont typeface="Wingdings" pitchFamily="2" charset="2"/>
              <a:buNone/>
            </a:pPr>
            <a:r>
              <a:rPr lang="zh-TW" altLang="en-US" smtClean="0"/>
              <a:t>　１．讀哲學的人比較怪</a:t>
            </a:r>
          </a:p>
          <a:p>
            <a:pPr marL="363538" indent="-363538">
              <a:buFont typeface="Wingdings" pitchFamily="2" charset="2"/>
              <a:buNone/>
            </a:pPr>
            <a:endParaRPr lang="zh-TW" altLang="en-US" smtClean="0"/>
          </a:p>
          <a:p>
            <a:pPr marL="363538" indent="-363538">
              <a:buFont typeface="Wingdings" pitchFamily="2" charset="2"/>
              <a:buNone/>
            </a:pPr>
            <a:r>
              <a:rPr lang="zh-TW" altLang="en-US" smtClean="0"/>
              <a:t>　２．讀哲學比較容易有自殺傾向</a:t>
            </a:r>
          </a:p>
          <a:p>
            <a:pPr marL="363538" indent="-363538">
              <a:buFont typeface="Wingdings" pitchFamily="2" charset="2"/>
              <a:buNone/>
            </a:pPr>
            <a:endParaRPr lang="zh-TW" altLang="en-US" smtClean="0"/>
          </a:p>
          <a:p>
            <a:pPr marL="363538" indent="-363538">
              <a:buFont typeface="Wingdings" pitchFamily="2" charset="2"/>
              <a:buNone/>
            </a:pPr>
            <a:r>
              <a:rPr lang="zh-TW" altLang="en-US" smtClean="0"/>
              <a:t>　３．哲學問題吹毛求疵</a:t>
            </a:r>
          </a:p>
          <a:p>
            <a:pPr marL="363538" indent="-363538">
              <a:buFont typeface="Wingdings" pitchFamily="2" charset="2"/>
              <a:buNone/>
            </a:pPr>
            <a:endParaRPr lang="zh-TW" altLang="en-US" smtClean="0"/>
          </a:p>
          <a:p>
            <a:pPr marL="363538" indent="-363538">
              <a:buFont typeface="Wingdings" pitchFamily="2" charset="2"/>
              <a:buNone/>
            </a:pPr>
            <a:r>
              <a:rPr lang="zh-TW" altLang="en-US" smtClean="0"/>
              <a:t>　４．讀哲學有什麼用？</a:t>
            </a:r>
          </a:p>
          <a:p>
            <a:pPr marL="363538" indent="-363538"/>
            <a:endParaRPr lang="zh-TW" altLang="en-US" smtClean="0"/>
          </a:p>
          <a:p>
            <a:pPr marL="363538" indent="-363538"/>
            <a:endParaRPr lang="en-US" altLang="zh-TW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二、哲學是什麼？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55600" indent="-355600">
              <a:buFont typeface="Wingdings" pitchFamily="2" charset="2"/>
              <a:buNone/>
            </a:pPr>
            <a:r>
              <a:rPr lang="zh-TW" altLang="en-US" sz="2800" b="1" smtClean="0"/>
              <a:t>（二）為什麼要研究哲學？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/>
              <a:t>　１．不經反省的生命不值得活</a:t>
            </a:r>
          </a:p>
          <a:p>
            <a:pPr marL="355600" indent="-355600">
              <a:buFont typeface="Wingdings" pitchFamily="2" charset="2"/>
              <a:buNone/>
            </a:pPr>
            <a:endParaRPr lang="zh-TW" altLang="en-US" smtClean="0"/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/>
              <a:t>　２．學習思考</a:t>
            </a:r>
          </a:p>
          <a:p>
            <a:pPr marL="355600" indent="-355600">
              <a:buFont typeface="Wingdings" pitchFamily="2" charset="2"/>
              <a:buNone/>
            </a:pPr>
            <a:endParaRPr lang="zh-TW" altLang="en-US" smtClean="0"/>
          </a:p>
          <a:p>
            <a:pPr marL="355600" indent="-355600">
              <a:buFont typeface="Wingdings" pitchFamily="2" charset="2"/>
              <a:buNone/>
            </a:pPr>
            <a:r>
              <a:rPr lang="zh-TW" altLang="en-US" smtClean="0"/>
              <a:t>　３．去除偏見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二、哲學是什麼？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272338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（三）哲學的價值：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１．哲學價值在精神層次</a:t>
            </a:r>
          </a:p>
          <a:p>
            <a:pPr>
              <a:buFont typeface="Wingdings" pitchFamily="2" charset="2"/>
              <a:buNone/>
            </a:pPr>
            <a:endParaRPr lang="zh-TW" altLang="en-US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２．沒有標準答案</a:t>
            </a:r>
          </a:p>
          <a:p>
            <a:pPr>
              <a:buFont typeface="Wingdings" pitchFamily="2" charset="2"/>
              <a:buNone/>
            </a:pPr>
            <a:endParaRPr lang="zh-TW" altLang="en-US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３．觀念清晰</a:t>
            </a:r>
          </a:p>
          <a:p>
            <a:pPr>
              <a:buFont typeface="Wingdings" pitchFamily="2" charset="2"/>
              <a:buNone/>
            </a:pPr>
            <a:endParaRPr lang="zh-TW" altLang="en-US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４．拓展自我，超越自我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二、哲學是什麼？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（四）哲學的研究領域：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１．傳統的四大領域：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        形上學</a:t>
            </a:r>
            <a:r>
              <a:rPr lang="en-US" altLang="zh-TW" smtClean="0"/>
              <a:t>(metaphysics)</a:t>
            </a:r>
            <a:r>
              <a:rPr lang="zh-TW" altLang="en-US" smtClean="0"/>
              <a:t>、知識論</a:t>
            </a:r>
            <a:r>
              <a:rPr lang="en-US" altLang="zh-TW" smtClean="0"/>
              <a:t>(epistemology)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　    倫理學</a:t>
            </a:r>
            <a:r>
              <a:rPr lang="en-US" altLang="zh-TW" smtClean="0"/>
              <a:t>(ethics)</a:t>
            </a:r>
            <a:r>
              <a:rPr lang="zh-TW" altLang="en-US" smtClean="0"/>
              <a:t>、邏輯</a:t>
            </a:r>
            <a:r>
              <a:rPr lang="en-US" altLang="zh-TW" smtClean="0"/>
              <a:t>(logic)</a:t>
            </a:r>
          </a:p>
          <a:p>
            <a:pPr>
              <a:buFont typeface="Wingdings" pitchFamily="2" charset="2"/>
              <a:buNone/>
            </a:pPr>
            <a:endParaRPr lang="en-US" altLang="zh-TW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　２．和其它學術領域結合：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            歷史哲學、政治哲學、法律哲學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/>
              <a:t>            宗教哲學、藝術哲學、應用倫理學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三、倫理學是什麼？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55600" indent="-355600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（一）定義：</a:t>
            </a:r>
            <a:r>
              <a:rPr lang="zh-TW" altLang="en-US" dirty="0" smtClean="0">
                <a:latin typeface="Times New Roman" pitchFamily="18" charset="0"/>
              </a:rPr>
              <a:t>用哲學的方法研究道德，所以又稱為道德哲學。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   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sz="2800" b="1" dirty="0" smtClean="0">
                <a:latin typeface="Times New Roman" pitchFamily="18" charset="0"/>
              </a:rPr>
              <a:t>（二）“倫理”和“道德”有何區別？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１．倫理學的兩組基本概念：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　  </a:t>
            </a:r>
            <a:r>
              <a:rPr lang="en-US" altLang="zh-TW" dirty="0" smtClean="0">
                <a:latin typeface="Times New Roman" pitchFamily="18" charset="0"/>
              </a:rPr>
              <a:t>right or wrong   </a:t>
            </a:r>
            <a:r>
              <a:rPr lang="zh-TW" altLang="en-US" dirty="0" smtClean="0">
                <a:latin typeface="Times New Roman" pitchFamily="18" charset="0"/>
              </a:rPr>
              <a:t>及    </a:t>
            </a:r>
            <a:r>
              <a:rPr lang="en-US" altLang="zh-TW" dirty="0" smtClean="0">
                <a:latin typeface="Times New Roman" pitchFamily="18" charset="0"/>
              </a:rPr>
              <a:t>good or bad (evil)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２． “倫理”的範圍大於“道德”</a:t>
            </a:r>
          </a:p>
          <a:p>
            <a:pPr marL="355600" indent="-355600"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</a:rPr>
              <a:t>　３．通常把這兩個詞視為同義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600" b="1" cap="none" smtClean="0"/>
              <a:t>三、倫理學是什麼？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808038" indent="-808038">
              <a:buFont typeface="Wingdings" pitchFamily="2" charset="2"/>
              <a:buNone/>
            </a:pPr>
            <a:r>
              <a:rPr lang="zh-TW" altLang="en-US" sz="2800" b="1" smtClean="0">
                <a:latin typeface="Times New Roman" pitchFamily="18" charset="0"/>
              </a:rPr>
              <a:t>（三）三種道德評價：行為、品格、人</a:t>
            </a:r>
            <a:endParaRPr lang="en-US" altLang="zh-TW" sz="2800" b="1" smtClean="0">
              <a:latin typeface="Times New Roman" pitchFamily="18" charset="0"/>
            </a:endParaRP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１． 品格</a:t>
            </a:r>
            <a:r>
              <a:rPr lang="en-US" altLang="zh-TW" smtClean="0">
                <a:latin typeface="Times New Roman" pitchFamily="18" charset="0"/>
              </a:rPr>
              <a:t>(character)</a:t>
            </a:r>
            <a:r>
              <a:rPr lang="zh-TW" altLang="en-US" smtClean="0">
                <a:latin typeface="Times New Roman" pitchFamily="18" charset="0"/>
              </a:rPr>
              <a:t>和行為：行為是對或錯，而品格是一個人行為的普遍傾向</a:t>
            </a:r>
            <a:r>
              <a:rPr lang="en-US" altLang="zh-TW" smtClean="0">
                <a:latin typeface="Times New Roman" pitchFamily="18" charset="0"/>
              </a:rPr>
              <a:t>(disposition)</a:t>
            </a:r>
            <a:r>
              <a:rPr lang="zh-TW" altLang="en-US" smtClean="0">
                <a:latin typeface="Times New Roman" pitchFamily="18" charset="0"/>
              </a:rPr>
              <a:t>，良好的品格就是品德。</a:t>
            </a: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endParaRPr lang="zh-TW" altLang="en-US" smtClean="0">
              <a:latin typeface="Times New Roman" pitchFamily="18" charset="0"/>
            </a:endParaRP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２．好人或壞人：評估一個人是以他整體的品格為依據，品格有很多種，如果一個人在某一種品格上有缺失，不代表他就是壞人。</a:t>
            </a: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endParaRPr lang="en-US" altLang="zh-TW" smtClean="0">
              <a:latin typeface="Times New Roman" pitchFamily="18" charset="0"/>
            </a:endParaRPr>
          </a:p>
          <a:p>
            <a:pPr marL="808038" indent="-808038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latin typeface="Times New Roman" pitchFamily="18" charset="0"/>
              </a:rPr>
              <a:t>　３．道德分公德、私德，即使違反的是私德，也有輕重之別。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538</Words>
  <Application>Microsoft Macintosh PowerPoint</Application>
  <PresentationFormat>如螢幕大小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壁窗</vt:lpstr>
      <vt:lpstr>道德推理(Moral Reasoning) 課程網站：https://ceiba.ntu.edu.tw/1001moralreasoning </vt:lpstr>
      <vt:lpstr>一、課程行政</vt:lpstr>
      <vt:lpstr>一、課程行政</vt:lpstr>
      <vt:lpstr>二、哲學是什麼？</vt:lpstr>
      <vt:lpstr>二、哲學是什麼？</vt:lpstr>
      <vt:lpstr>二、哲學是什麼？</vt:lpstr>
      <vt:lpstr>二、哲學是什麼？</vt:lpstr>
      <vt:lpstr>三、倫理學是什麼？</vt:lpstr>
      <vt:lpstr>三、倫理學是什麼？</vt:lpstr>
      <vt:lpstr>四、倫理學理論</vt:lpstr>
      <vt:lpstr>四、倫理學理論</vt:lpstr>
      <vt:lpstr>五、倫理學的價值</vt:lpstr>
      <vt:lpstr> 六、道德的意義和價值</vt:lpstr>
      <vt:lpstr> 六、道德的意義和價值</vt:lpstr>
      <vt:lpstr> 六、道德的意義和價值</vt:lpstr>
      <vt:lpstr> 六、道德的意義和價值</vt:lpstr>
      <vt:lpstr> 六、道德的意義和價值</vt:lpstr>
      <vt:lpstr> 六、道德的意義和價值</vt:lpstr>
      <vt:lpstr> 六、道德的意義和價值</vt:lpstr>
      <vt:lpstr> 六、道德的意義和價值</vt:lpstr>
      <vt:lpstr> 六、道德的意義和價值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道德推理</dc:title>
  <dc:creator>user</dc:creator>
  <cp:lastModifiedBy>roockie</cp:lastModifiedBy>
  <cp:revision>41</cp:revision>
  <dcterms:created xsi:type="dcterms:W3CDTF">2010-09-13T07:33:14Z</dcterms:created>
  <dcterms:modified xsi:type="dcterms:W3CDTF">2011-09-13T07:37:19Z</dcterms:modified>
</cp:coreProperties>
</file>